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101.jp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103.jpg" ContentType="image/jpeg"/>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5"/>
  </p:notesMasterIdLst>
  <p:sldIdLst>
    <p:sldId id="256" r:id="rId2"/>
    <p:sldId id="299" r:id="rId3"/>
    <p:sldId id="300" r:id="rId4"/>
    <p:sldId id="301" r:id="rId5"/>
    <p:sldId id="263" r:id="rId6"/>
    <p:sldId id="257" r:id="rId7"/>
    <p:sldId id="297" r:id="rId8"/>
    <p:sldId id="298" r:id="rId9"/>
    <p:sldId id="260" r:id="rId10"/>
    <p:sldId id="296" r:id="rId11"/>
    <p:sldId id="267" r:id="rId12"/>
    <p:sldId id="307" r:id="rId13"/>
    <p:sldId id="308" r:id="rId14"/>
    <p:sldId id="318" r:id="rId15"/>
    <p:sldId id="322" r:id="rId16"/>
    <p:sldId id="323" r:id="rId17"/>
    <p:sldId id="324" r:id="rId18"/>
    <p:sldId id="325" r:id="rId19"/>
    <p:sldId id="326" r:id="rId20"/>
    <p:sldId id="327" r:id="rId21"/>
    <p:sldId id="328" r:id="rId22"/>
    <p:sldId id="329" r:id="rId23"/>
    <p:sldId id="330" r:id="rId24"/>
    <p:sldId id="408" r:id="rId25"/>
    <p:sldId id="332" r:id="rId26"/>
    <p:sldId id="333" r:id="rId27"/>
    <p:sldId id="334" r:id="rId28"/>
    <p:sldId id="335" r:id="rId29"/>
    <p:sldId id="336" r:id="rId30"/>
    <p:sldId id="320" r:id="rId31"/>
    <p:sldId id="317" r:id="rId32"/>
    <p:sldId id="350" r:id="rId33"/>
    <p:sldId id="340" r:id="rId34"/>
    <p:sldId id="339" r:id="rId35"/>
    <p:sldId id="341" r:id="rId36"/>
    <p:sldId id="409" r:id="rId37"/>
    <p:sldId id="342" r:id="rId38"/>
    <p:sldId id="343" r:id="rId39"/>
    <p:sldId id="344" r:id="rId40"/>
    <p:sldId id="345" r:id="rId41"/>
    <p:sldId id="346" r:id="rId42"/>
    <p:sldId id="347" r:id="rId43"/>
    <p:sldId id="348" r:id="rId44"/>
    <p:sldId id="349" r:id="rId45"/>
    <p:sldId id="358" r:id="rId46"/>
    <p:sldId id="359" r:id="rId47"/>
    <p:sldId id="360" r:id="rId48"/>
    <p:sldId id="357" r:id="rId49"/>
    <p:sldId id="351" r:id="rId50"/>
    <p:sldId id="361" r:id="rId51"/>
    <p:sldId id="362" r:id="rId52"/>
    <p:sldId id="363" r:id="rId53"/>
    <p:sldId id="364" r:id="rId54"/>
    <p:sldId id="366" r:id="rId55"/>
    <p:sldId id="367" r:id="rId56"/>
    <p:sldId id="370" r:id="rId57"/>
    <p:sldId id="371" r:id="rId58"/>
    <p:sldId id="373" r:id="rId59"/>
    <p:sldId id="374" r:id="rId60"/>
    <p:sldId id="376" r:id="rId61"/>
    <p:sldId id="377" r:id="rId62"/>
    <p:sldId id="352" r:id="rId63"/>
    <p:sldId id="382" r:id="rId64"/>
    <p:sldId id="383" r:id="rId65"/>
    <p:sldId id="384" r:id="rId66"/>
    <p:sldId id="385" r:id="rId67"/>
    <p:sldId id="353" r:id="rId68"/>
    <p:sldId id="387" r:id="rId69"/>
    <p:sldId id="388" r:id="rId70"/>
    <p:sldId id="389" r:id="rId71"/>
    <p:sldId id="390" r:id="rId72"/>
    <p:sldId id="386" r:id="rId73"/>
    <p:sldId id="355" r:id="rId74"/>
    <p:sldId id="394" r:id="rId75"/>
    <p:sldId id="392" r:id="rId76"/>
    <p:sldId id="393" r:id="rId77"/>
    <p:sldId id="380" r:id="rId78"/>
    <p:sldId id="395" r:id="rId79"/>
    <p:sldId id="356" r:id="rId80"/>
    <p:sldId id="396" r:id="rId81"/>
    <p:sldId id="397" r:id="rId82"/>
    <p:sldId id="399" r:id="rId83"/>
    <p:sldId id="400" r:id="rId84"/>
    <p:sldId id="402" r:id="rId85"/>
    <p:sldId id="354" r:id="rId86"/>
    <p:sldId id="315" r:id="rId87"/>
    <p:sldId id="404" r:id="rId88"/>
    <p:sldId id="405" r:id="rId89"/>
    <p:sldId id="403" r:id="rId90"/>
    <p:sldId id="407" r:id="rId91"/>
    <p:sldId id="406" r:id="rId92"/>
    <p:sldId id="401" r:id="rId93"/>
    <p:sldId id="295" r:id="rId94"/>
  </p:sldIdLst>
  <p:sldSz cx="12192000" cy="6858000"/>
  <p:notesSz cx="6934200" cy="9220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rporaal, H." initials="HC" lastIdx="1" clrIdx="0">
    <p:extLst>
      <p:ext uri="{19B8F6BF-5375-455C-9EA6-DF929625EA0E}">
        <p15:presenceInfo xmlns:p15="http://schemas.microsoft.com/office/powerpoint/2012/main" userId="Corporaal, 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CCFF66"/>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46" autoAdjust="0"/>
    <p:restoredTop sz="76685" autoAdjust="0"/>
  </p:normalViewPr>
  <p:slideViewPr>
    <p:cSldViewPr>
      <p:cViewPr varScale="1">
        <p:scale>
          <a:sx n="63" d="100"/>
          <a:sy n="63" d="100"/>
        </p:scale>
        <p:origin x="78" y="219"/>
      </p:cViewPr>
      <p:guideLst>
        <p:guide orient="horz" pos="2160"/>
        <p:guide pos="3840"/>
      </p:guideLst>
    </p:cSldViewPr>
  </p:slideViewPr>
  <p:outlineViewPr>
    <p:cViewPr>
      <p:scale>
        <a:sx n="33" d="100"/>
        <a:sy n="33" d="100"/>
      </p:scale>
      <p:origin x="0" y="-924"/>
    </p:cViewPr>
  </p:outlineViewPr>
  <p:notesTextViewPr>
    <p:cViewPr>
      <p:scale>
        <a:sx n="100" d="100"/>
        <a:sy n="100" d="100"/>
      </p:scale>
      <p:origin x="0" y="0"/>
    </p:cViewPr>
  </p:notesTextViewPr>
  <p:sorterViewPr>
    <p:cViewPr>
      <p:scale>
        <a:sx n="90" d="100"/>
        <a:sy n="90" d="100"/>
      </p:scale>
      <p:origin x="0" y="-2469"/>
    </p:cViewPr>
  </p:sorterViewPr>
  <p:notesViewPr>
    <p:cSldViewPr>
      <p:cViewPr varScale="1">
        <p:scale>
          <a:sx n="63" d="100"/>
          <a:sy n="63" d="100"/>
        </p:scale>
        <p:origin x="2145" y="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3"/>
          <c:order val="0"/>
          <c:tx>
            <c:v>Traditional methods</c:v>
          </c:tx>
          <c:spPr>
            <a:solidFill>
              <a:schemeClr val="accent2"/>
            </a:solidFill>
            <a:ln>
              <a:solidFill>
                <a:sysClr val="windowText" lastClr="000000"/>
              </a:solidFill>
            </a:ln>
            <a:effectLst/>
          </c:spPr>
          <c:invertIfNegative val="0"/>
          <c:dPt>
            <c:idx val="0"/>
            <c:invertIfNegative val="0"/>
            <c:bubble3D val="0"/>
            <c:spPr>
              <a:solidFill>
                <a:schemeClr val="accent2"/>
              </a:solidFill>
              <a:ln>
                <a:solidFill>
                  <a:sysClr val="windowText" lastClr="000000"/>
                </a:solidFill>
              </a:ln>
              <a:effectLst/>
            </c:spPr>
            <c:extLst xmlns:c16r2="http://schemas.microsoft.com/office/drawing/2015/06/chart">
              <c:ext xmlns:c16="http://schemas.microsoft.com/office/drawing/2014/chart" uri="{C3380CC4-5D6E-409C-BE32-E72D297353CC}">
                <c16:uniqueId val="{00000001-D346-4B61-A5DD-64FF68279041}"/>
              </c:ext>
            </c:extLst>
          </c:dPt>
          <c:dPt>
            <c:idx val="2"/>
            <c:invertIfNegative val="0"/>
            <c:bubble3D val="0"/>
            <c:spPr>
              <a:solidFill>
                <a:srgbClr val="00FF00"/>
              </a:solidFill>
              <a:ln>
                <a:solidFill>
                  <a:sysClr val="windowText" lastClr="000000"/>
                </a:solidFill>
              </a:ln>
              <a:effectLst/>
            </c:spPr>
            <c:extLst xmlns:c16r2="http://schemas.microsoft.com/office/drawing/2015/06/chart">
              <c:ext xmlns:c16="http://schemas.microsoft.com/office/drawing/2014/chart" uri="{C3380CC4-5D6E-409C-BE32-E72D297353CC}">
                <c16:uniqueId val="{00000003-D346-4B61-A5DD-64FF68279041}"/>
              </c:ext>
            </c:extLst>
          </c:dPt>
          <c:dPt>
            <c:idx val="3"/>
            <c:invertIfNegative val="0"/>
            <c:bubble3D val="0"/>
            <c:spPr>
              <a:solidFill>
                <a:srgbClr val="00FF00"/>
              </a:solidFill>
              <a:ln>
                <a:solidFill>
                  <a:sysClr val="windowText" lastClr="000000"/>
                </a:solidFill>
              </a:ln>
              <a:effectLst/>
            </c:spPr>
            <c:extLst xmlns:c16r2="http://schemas.microsoft.com/office/drawing/2015/06/chart">
              <c:ext xmlns:c16="http://schemas.microsoft.com/office/drawing/2014/chart" uri="{C3380CC4-5D6E-409C-BE32-E72D297353CC}">
                <c16:uniqueId val="{00000005-D346-4B61-A5DD-64FF68279041}"/>
              </c:ext>
            </c:extLst>
          </c:dPt>
          <c:dPt>
            <c:idx val="4"/>
            <c:invertIfNegative val="0"/>
            <c:bubble3D val="0"/>
            <c:spPr>
              <a:solidFill>
                <a:srgbClr val="00FF00"/>
              </a:solidFill>
              <a:ln>
                <a:solidFill>
                  <a:sysClr val="windowText" lastClr="000000"/>
                </a:solidFill>
              </a:ln>
              <a:effectLst/>
            </c:spPr>
            <c:extLst xmlns:c16r2="http://schemas.microsoft.com/office/drawing/2015/06/chart">
              <c:ext xmlns:c16="http://schemas.microsoft.com/office/drawing/2014/chart" uri="{C3380CC4-5D6E-409C-BE32-E72D297353CC}">
                <c16:uniqueId val="{00000007-D346-4B61-A5DD-64FF68279041}"/>
              </c:ext>
            </c:extLst>
          </c:dPt>
          <c:dPt>
            <c:idx val="5"/>
            <c:invertIfNegative val="0"/>
            <c:bubble3D val="0"/>
            <c:spPr>
              <a:solidFill>
                <a:srgbClr val="00FF00"/>
              </a:solidFill>
              <a:ln>
                <a:solidFill>
                  <a:sysClr val="windowText" lastClr="000000"/>
                </a:solidFill>
              </a:ln>
              <a:effectLst/>
            </c:spPr>
            <c:extLst xmlns:c16r2="http://schemas.microsoft.com/office/drawing/2015/06/chart">
              <c:ext xmlns:c16="http://schemas.microsoft.com/office/drawing/2014/chart" uri="{C3380CC4-5D6E-409C-BE32-E72D297353CC}">
                <c16:uniqueId val="{00000009-D346-4B61-A5DD-64FF68279041}"/>
              </c:ext>
            </c:extLst>
          </c:dPt>
          <c:dPt>
            <c:idx val="6"/>
            <c:invertIfNegative val="0"/>
            <c:bubble3D val="0"/>
            <c:spPr>
              <a:solidFill>
                <a:srgbClr val="00FF00"/>
              </a:solidFill>
              <a:ln>
                <a:solidFill>
                  <a:sysClr val="windowText" lastClr="000000"/>
                </a:solidFill>
              </a:ln>
              <a:effectLst/>
            </c:spPr>
            <c:extLst xmlns:c16r2="http://schemas.microsoft.com/office/drawing/2015/06/chart">
              <c:ext xmlns:c16="http://schemas.microsoft.com/office/drawing/2014/chart" uri="{C3380CC4-5D6E-409C-BE32-E72D297353CC}">
                <c16:uniqueId val="{0000000B-D346-4B61-A5DD-64FF68279041}"/>
              </c:ext>
            </c:extLst>
          </c:dPt>
          <c:dPt>
            <c:idx val="7"/>
            <c:invertIfNegative val="0"/>
            <c:bubble3D val="0"/>
            <c:spPr>
              <a:solidFill>
                <a:srgbClr val="00FF00"/>
              </a:solidFill>
              <a:ln>
                <a:solidFill>
                  <a:sysClr val="windowText" lastClr="000000"/>
                </a:solidFill>
              </a:ln>
              <a:effectLst/>
            </c:spPr>
            <c:extLst xmlns:c16r2="http://schemas.microsoft.com/office/drawing/2015/06/chart">
              <c:ext xmlns:c16="http://schemas.microsoft.com/office/drawing/2014/chart" uri="{C3380CC4-5D6E-409C-BE32-E72D297353CC}">
                <c16:uniqueId val="{0000000D-D346-4B61-A5DD-64FF68279041}"/>
              </c:ext>
            </c:extLst>
          </c:dPt>
          <c:cat>
            <c:numRef>
              <c:f>Sheet1!$A$42:$A$49</c:f>
              <c:numCache>
                <c:formatCode>General</c:formatCode>
                <c:ptCount val="8"/>
                <c:pt idx="0">
                  <c:v>2010</c:v>
                </c:pt>
                <c:pt idx="1">
                  <c:v>2011</c:v>
                </c:pt>
                <c:pt idx="2">
                  <c:v>2012</c:v>
                </c:pt>
                <c:pt idx="3">
                  <c:v>2013</c:v>
                </c:pt>
                <c:pt idx="4">
                  <c:v>2014</c:v>
                </c:pt>
                <c:pt idx="5">
                  <c:v>2015</c:v>
                </c:pt>
                <c:pt idx="6">
                  <c:v>2016</c:v>
                </c:pt>
                <c:pt idx="7">
                  <c:v>2017</c:v>
                </c:pt>
              </c:numCache>
            </c:numRef>
          </c:cat>
          <c:val>
            <c:numRef>
              <c:f>Sheet1!$B$42:$B$49</c:f>
              <c:numCache>
                <c:formatCode>0%</c:formatCode>
                <c:ptCount val="8"/>
                <c:pt idx="0">
                  <c:v>0.28199999999999997</c:v>
                </c:pt>
                <c:pt idx="1">
                  <c:v>0.25800000000000001</c:v>
                </c:pt>
                <c:pt idx="2">
                  <c:v>0.16399999999999998</c:v>
                </c:pt>
                <c:pt idx="3">
                  <c:v>0.11699999999999999</c:v>
                </c:pt>
                <c:pt idx="4">
                  <c:v>6.7000000000000004E-2</c:v>
                </c:pt>
                <c:pt idx="5">
                  <c:v>3.567E-2</c:v>
                </c:pt>
                <c:pt idx="6">
                  <c:v>2.9909999999999999E-2</c:v>
                </c:pt>
                <c:pt idx="7">
                  <c:v>2.2509999999999999E-2</c:v>
                </c:pt>
              </c:numCache>
            </c:numRef>
          </c:val>
          <c:extLst xmlns:c16r2="http://schemas.microsoft.com/office/drawing/2015/06/chart">
            <c:ext xmlns:c16="http://schemas.microsoft.com/office/drawing/2014/chart" uri="{C3380CC4-5D6E-409C-BE32-E72D297353CC}">
              <c16:uniqueId val="{0000000E-D346-4B61-A5DD-64FF68279041}"/>
            </c:ext>
          </c:extLst>
        </c:ser>
        <c:ser>
          <c:idx val="0"/>
          <c:order val="1"/>
          <c:tx>
            <c:v>Deep Learning</c:v>
          </c:tx>
          <c:spPr>
            <a:solidFill>
              <a:srgbClr val="00FF00"/>
            </a:solidFill>
            <a:ln>
              <a:solidFill>
                <a:sysClr val="windowText" lastClr="000000"/>
              </a:solidFill>
            </a:ln>
            <a:effectLst/>
          </c:spPr>
          <c:invertIfNegative val="0"/>
          <c:dPt>
            <c:idx val="2"/>
            <c:invertIfNegative val="0"/>
            <c:bubble3D val="0"/>
            <c:spPr>
              <a:solidFill>
                <a:srgbClr val="00FF00"/>
              </a:solidFill>
              <a:ln>
                <a:solidFill>
                  <a:sysClr val="windowText" lastClr="000000"/>
                </a:solidFill>
              </a:ln>
              <a:effectLst/>
            </c:spPr>
            <c:extLst xmlns:c16r2="http://schemas.microsoft.com/office/drawing/2015/06/chart">
              <c:ext xmlns:c16="http://schemas.microsoft.com/office/drawing/2014/chart" uri="{C3380CC4-5D6E-409C-BE32-E72D297353CC}">
                <c16:uniqueId val="{00000010-D346-4B61-A5DD-64FF68279041}"/>
              </c:ext>
            </c:extLst>
          </c:dPt>
          <c:dPt>
            <c:idx val="3"/>
            <c:invertIfNegative val="0"/>
            <c:bubble3D val="0"/>
            <c:spPr>
              <a:solidFill>
                <a:srgbClr val="00FF00"/>
              </a:solidFill>
              <a:ln>
                <a:solidFill>
                  <a:sysClr val="windowText" lastClr="000000"/>
                </a:solidFill>
              </a:ln>
              <a:effectLst/>
            </c:spPr>
            <c:extLst xmlns:c16r2="http://schemas.microsoft.com/office/drawing/2015/06/chart">
              <c:ext xmlns:c16="http://schemas.microsoft.com/office/drawing/2014/chart" uri="{C3380CC4-5D6E-409C-BE32-E72D297353CC}">
                <c16:uniqueId val="{00000012-D346-4B61-A5DD-64FF68279041}"/>
              </c:ext>
            </c:extLst>
          </c:dPt>
          <c:dPt>
            <c:idx val="4"/>
            <c:invertIfNegative val="0"/>
            <c:bubble3D val="0"/>
            <c:spPr>
              <a:solidFill>
                <a:srgbClr val="00FF00"/>
              </a:solidFill>
              <a:ln>
                <a:solidFill>
                  <a:sysClr val="windowText" lastClr="000000"/>
                </a:solidFill>
              </a:ln>
              <a:effectLst/>
            </c:spPr>
            <c:extLst xmlns:c16r2="http://schemas.microsoft.com/office/drawing/2015/06/chart">
              <c:ext xmlns:c16="http://schemas.microsoft.com/office/drawing/2014/chart" uri="{C3380CC4-5D6E-409C-BE32-E72D297353CC}">
                <c16:uniqueId val="{00000014-D346-4B61-A5DD-64FF68279041}"/>
              </c:ext>
            </c:extLst>
          </c:dPt>
          <c:dPt>
            <c:idx val="5"/>
            <c:invertIfNegative val="0"/>
            <c:bubble3D val="0"/>
            <c:spPr>
              <a:solidFill>
                <a:srgbClr val="00FF00"/>
              </a:solidFill>
              <a:ln>
                <a:solidFill>
                  <a:sysClr val="windowText" lastClr="000000"/>
                </a:solidFill>
              </a:ln>
              <a:effectLst/>
            </c:spPr>
            <c:extLst xmlns:c16r2="http://schemas.microsoft.com/office/drawing/2015/06/chart">
              <c:ext xmlns:c16="http://schemas.microsoft.com/office/drawing/2014/chart" uri="{C3380CC4-5D6E-409C-BE32-E72D297353CC}">
                <c16:uniqueId val="{00000016-D346-4B61-A5DD-64FF68279041}"/>
              </c:ext>
            </c:extLst>
          </c:dPt>
          <c:dPt>
            <c:idx val="6"/>
            <c:invertIfNegative val="0"/>
            <c:bubble3D val="0"/>
            <c:spPr>
              <a:solidFill>
                <a:srgbClr val="00FF00"/>
              </a:solidFill>
              <a:ln>
                <a:solidFill>
                  <a:sysClr val="windowText" lastClr="000000"/>
                </a:solidFill>
              </a:ln>
              <a:effectLst/>
            </c:spPr>
            <c:extLst xmlns:c16r2="http://schemas.microsoft.com/office/drawing/2015/06/chart">
              <c:ext xmlns:c16="http://schemas.microsoft.com/office/drawing/2014/chart" uri="{C3380CC4-5D6E-409C-BE32-E72D297353CC}">
                <c16:uniqueId val="{00000018-D346-4B61-A5DD-64FF68279041}"/>
              </c:ext>
            </c:extLst>
          </c:dPt>
          <c:dPt>
            <c:idx val="7"/>
            <c:invertIfNegative val="0"/>
            <c:bubble3D val="0"/>
            <c:spPr>
              <a:solidFill>
                <a:srgbClr val="00FF00"/>
              </a:solidFill>
              <a:ln>
                <a:solidFill>
                  <a:sysClr val="windowText" lastClr="000000"/>
                </a:solidFill>
              </a:ln>
              <a:effectLst/>
            </c:spPr>
            <c:extLst xmlns:c16r2="http://schemas.microsoft.com/office/drawing/2015/06/chart">
              <c:ext xmlns:c16="http://schemas.microsoft.com/office/drawing/2014/chart" uri="{C3380CC4-5D6E-409C-BE32-E72D297353CC}">
                <c16:uniqueId val="{0000001A-D346-4B61-A5DD-64FF68279041}"/>
              </c:ext>
            </c:extLst>
          </c:dPt>
          <c:cat>
            <c:numRef>
              <c:f>Sheet1!$A$42:$A$49</c:f>
              <c:numCache>
                <c:formatCode>General</c:formatCode>
                <c:ptCount val="8"/>
                <c:pt idx="0">
                  <c:v>2010</c:v>
                </c:pt>
                <c:pt idx="1">
                  <c:v>2011</c:v>
                </c:pt>
                <c:pt idx="2">
                  <c:v>2012</c:v>
                </c:pt>
                <c:pt idx="3">
                  <c:v>2013</c:v>
                </c:pt>
                <c:pt idx="4">
                  <c:v>2014</c:v>
                </c:pt>
                <c:pt idx="5">
                  <c:v>2015</c:v>
                </c:pt>
                <c:pt idx="6">
                  <c:v>2016</c:v>
                </c:pt>
                <c:pt idx="7">
                  <c:v>2017</c:v>
                </c:pt>
              </c:numCache>
            </c:numRef>
          </c:cat>
          <c:val>
            <c:numLit>
              <c:formatCode>General</c:formatCode>
              <c:ptCount val="1"/>
              <c:pt idx="0">
                <c:v>0</c:v>
              </c:pt>
            </c:numLit>
          </c:val>
          <c:extLst xmlns:c16r2="http://schemas.microsoft.com/office/drawing/2015/06/chart">
            <c:ext xmlns:c16="http://schemas.microsoft.com/office/drawing/2014/chart" uri="{C3380CC4-5D6E-409C-BE32-E72D297353CC}">
              <c16:uniqueId val="{0000001B-D346-4B61-A5DD-64FF68279041}"/>
            </c:ext>
          </c:extLst>
        </c:ser>
        <c:dLbls>
          <c:showLegendKey val="0"/>
          <c:showVal val="0"/>
          <c:showCatName val="0"/>
          <c:showSerName val="0"/>
          <c:showPercent val="0"/>
          <c:showBubbleSize val="0"/>
        </c:dLbls>
        <c:gapWidth val="50"/>
        <c:overlap val="100"/>
        <c:axId val="384720816"/>
        <c:axId val="384708664"/>
      </c:barChart>
      <c:lineChart>
        <c:grouping val="standard"/>
        <c:varyColors val="0"/>
        <c:ser>
          <c:idx val="1"/>
          <c:order val="2"/>
          <c:tx>
            <c:strRef>
              <c:f>Sheet1!$C$41</c:f>
              <c:strCache>
                <c:ptCount val="1"/>
                <c:pt idx="0">
                  <c:v>Human</c:v>
                </c:pt>
              </c:strCache>
            </c:strRef>
          </c:tx>
          <c:spPr>
            <a:ln w="28575" cap="rnd">
              <a:solidFill>
                <a:srgbClr val="FF0000"/>
              </a:solidFill>
              <a:prstDash val="sysDot"/>
              <a:round/>
            </a:ln>
            <a:effectLst/>
          </c:spPr>
          <c:marker>
            <c:symbol val="none"/>
          </c:marker>
          <c:val>
            <c:numRef>
              <c:f>Sheet1!$C$42:$C$49</c:f>
              <c:numCache>
                <c:formatCode>0%</c:formatCode>
                <c:ptCount val="8"/>
                <c:pt idx="0">
                  <c:v>5.0999999999999997E-2</c:v>
                </c:pt>
                <c:pt idx="1">
                  <c:v>5.0999999999999997E-2</c:v>
                </c:pt>
                <c:pt idx="2">
                  <c:v>5.0999999999999997E-2</c:v>
                </c:pt>
                <c:pt idx="3">
                  <c:v>5.0999999999999997E-2</c:v>
                </c:pt>
                <c:pt idx="4">
                  <c:v>5.0999999999999997E-2</c:v>
                </c:pt>
                <c:pt idx="5">
                  <c:v>5.0999999999999997E-2</c:v>
                </c:pt>
                <c:pt idx="6">
                  <c:v>5.0999999999999997E-2</c:v>
                </c:pt>
                <c:pt idx="7">
                  <c:v>5.0999999999999997E-2</c:v>
                </c:pt>
              </c:numCache>
            </c:numRef>
          </c:val>
          <c:smooth val="0"/>
          <c:extLst xmlns:c16r2="http://schemas.microsoft.com/office/drawing/2015/06/chart">
            <c:ext xmlns:c16="http://schemas.microsoft.com/office/drawing/2014/chart" uri="{C3380CC4-5D6E-409C-BE32-E72D297353CC}">
              <c16:uniqueId val="{0000001C-D346-4B61-A5DD-64FF68279041}"/>
            </c:ext>
          </c:extLst>
        </c:ser>
        <c:dLbls>
          <c:showLegendKey val="0"/>
          <c:showVal val="0"/>
          <c:showCatName val="0"/>
          <c:showSerName val="0"/>
          <c:showPercent val="0"/>
          <c:showBubbleSize val="0"/>
        </c:dLbls>
        <c:marker val="1"/>
        <c:smooth val="0"/>
        <c:axId val="384720816"/>
        <c:axId val="384708664"/>
      </c:lineChart>
      <c:catAx>
        <c:axId val="384720816"/>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84708664"/>
        <c:crosses val="autoZero"/>
        <c:auto val="1"/>
        <c:lblAlgn val="ctr"/>
        <c:lblOffset val="100"/>
        <c:noMultiLvlLbl val="0"/>
      </c:catAx>
      <c:valAx>
        <c:axId val="3847086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1" u="none" strike="noStrike" kern="1200" baseline="0">
                    <a:solidFill>
                      <a:schemeClr val="tx1"/>
                    </a:solidFill>
                    <a:latin typeface="+mn-lt"/>
                    <a:ea typeface="+mn-ea"/>
                    <a:cs typeface="+mn-cs"/>
                  </a:defRPr>
                </a:pPr>
                <a:r>
                  <a:rPr lang="en-US" sz="2400" i="1" dirty="0"/>
                  <a:t>top-5 error</a:t>
                </a:r>
              </a:p>
            </c:rich>
          </c:tx>
          <c:layout>
            <c:manualLayout>
              <c:xMode val="edge"/>
              <c:yMode val="edge"/>
              <c:x val="8.549832598317016E-3"/>
              <c:y val="0.31237267962922921"/>
            </c:manualLayout>
          </c:layout>
          <c:overlay val="0"/>
          <c:spPr>
            <a:noFill/>
            <a:ln>
              <a:noFill/>
            </a:ln>
            <a:effectLst/>
          </c:spPr>
          <c:txPr>
            <a:bodyPr rot="-5400000" spcFirstLastPara="1" vertOverflow="ellipsis" vert="horz" wrap="square" anchor="ctr" anchorCtr="1"/>
            <a:lstStyle/>
            <a:p>
              <a:pPr>
                <a:defRPr sz="2400" b="0" i="1"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84720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9-09-02T18:10:15.773" idx="1">
    <p:pos x="10" y="10"/>
    <p:text/>
    <p:extLst>
      <p:ext uri="{C676402C-5697-4E1C-873F-D02D1690AC5C}">
        <p15:threadingInfo xmlns:p15="http://schemas.microsoft.com/office/powerpoint/2012/main" timeZoneBias="-1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image" Target="../media/image6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 Id="rId4" Type="http://schemas.openxmlformats.org/officeDocument/2006/relationships/image" Target="../media/image72.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80.wmf"/><Relationship Id="rId3" Type="http://schemas.openxmlformats.org/officeDocument/2006/relationships/image" Target="../media/image75.wmf"/><Relationship Id="rId7" Type="http://schemas.openxmlformats.org/officeDocument/2006/relationships/image" Target="../media/image79.wmf"/><Relationship Id="rId2" Type="http://schemas.openxmlformats.org/officeDocument/2006/relationships/image" Target="../media/image74.wmf"/><Relationship Id="rId1" Type="http://schemas.openxmlformats.org/officeDocument/2006/relationships/image" Target="../media/image73.wmf"/><Relationship Id="rId6" Type="http://schemas.openxmlformats.org/officeDocument/2006/relationships/image" Target="../media/image78.wmf"/><Relationship Id="rId5" Type="http://schemas.openxmlformats.org/officeDocument/2006/relationships/image" Target="../media/image77.wmf"/><Relationship Id="rId4" Type="http://schemas.openxmlformats.org/officeDocument/2006/relationships/image" Target="../media/image76.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0.wmf"/><Relationship Id="rId7" Type="http://schemas.openxmlformats.org/officeDocument/2006/relationships/image" Target="../media/image84.wmf"/><Relationship Id="rId2" Type="http://schemas.openxmlformats.org/officeDocument/2006/relationships/image" Target="../media/image77.wmf"/><Relationship Id="rId1" Type="http://schemas.openxmlformats.org/officeDocument/2006/relationships/image" Target="../media/image75.wmf"/><Relationship Id="rId6" Type="http://schemas.openxmlformats.org/officeDocument/2006/relationships/image" Target="../media/image83.wmf"/><Relationship Id="rId5" Type="http://schemas.openxmlformats.org/officeDocument/2006/relationships/image" Target="../media/image82.wmf"/><Relationship Id="rId4" Type="http://schemas.openxmlformats.org/officeDocument/2006/relationships/image" Target="../media/image8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05138"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171" name="Rectangle 3"/>
          <p:cNvSpPr>
            <a:spLocks noGrp="1" noChangeArrowheads="1"/>
          </p:cNvSpPr>
          <p:nvPr>
            <p:ph type="dt" idx="1"/>
          </p:nvPr>
        </p:nvSpPr>
        <p:spPr bwMode="auto">
          <a:xfrm>
            <a:off x="3929063" y="0"/>
            <a:ext cx="3005137"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0244" name="Rectangle 4"/>
          <p:cNvSpPr>
            <a:spLocks noGrp="1" noRot="1" noChangeAspect="1" noChangeArrowheads="1" noTextEdit="1"/>
          </p:cNvSpPr>
          <p:nvPr>
            <p:ph type="sldImg" idx="2"/>
          </p:nvPr>
        </p:nvSpPr>
        <p:spPr bwMode="auto">
          <a:xfrm>
            <a:off x="393700" y="692150"/>
            <a:ext cx="6146800" cy="3457575"/>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25513" y="4379913"/>
            <a:ext cx="5083175" cy="41481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759825"/>
            <a:ext cx="3005138"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175" name="Rectangle 7"/>
          <p:cNvSpPr>
            <a:spLocks noGrp="1" noChangeArrowheads="1"/>
          </p:cNvSpPr>
          <p:nvPr>
            <p:ph type="sldNum" sz="quarter" idx="5"/>
          </p:nvPr>
        </p:nvSpPr>
        <p:spPr bwMode="auto">
          <a:xfrm>
            <a:off x="3929063" y="8759825"/>
            <a:ext cx="3005137"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97D0DC7-FC62-483E-B15A-1674AE0F20B2}" type="slidenum">
              <a:rPr lang="en-US"/>
              <a:pPr>
                <a:defRPr/>
              </a:pPr>
              <a:t>‹#›</a:t>
            </a:fld>
            <a:endParaRPr lang="en-US"/>
          </a:p>
        </p:txBody>
      </p:sp>
    </p:spTree>
    <p:extLst>
      <p:ext uri="{BB962C8B-B14F-4D97-AF65-F5344CB8AC3E}">
        <p14:creationId xmlns:p14="http://schemas.microsoft.com/office/powerpoint/2010/main" val="36834564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dx.doi.org/10.1145/1498765.1498785"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6C7C73FD-B77F-4819-BE4F-94E8194CC694}" type="slidenum">
              <a:rPr lang="en-US" smtClean="0"/>
              <a:pPr/>
              <a:t>1</a:t>
            </a:fld>
            <a:endParaRPr lang="en-US" dirty="0" smtClean="0"/>
          </a:p>
        </p:txBody>
      </p:sp>
      <p:sp>
        <p:nvSpPr>
          <p:cNvPr id="11267" name="Rectangle 2"/>
          <p:cNvSpPr>
            <a:spLocks noGrp="1" noRot="1" noChangeAspect="1" noChangeArrowheads="1" noTextEdit="1"/>
          </p:cNvSpPr>
          <p:nvPr>
            <p:ph type="sldImg"/>
          </p:nvPr>
        </p:nvSpPr>
        <p:spPr>
          <a:xfrm>
            <a:off x="393700" y="692150"/>
            <a:ext cx="6146800" cy="3457575"/>
          </a:xfrm>
          <a:ln/>
        </p:spPr>
      </p:sp>
      <p:sp>
        <p:nvSpPr>
          <p:cNvPr id="1126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875268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6E3715-DEE9-4158-A9CF-FA72DFA014BC}" type="slidenum">
              <a:rPr lang="en-US" altLang="en-US"/>
              <a:pPr/>
              <a:t>78</a:t>
            </a:fld>
            <a:endParaRPr lang="en-US" altLang="en-US"/>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xfrm>
            <a:off x="900113" y="6786563"/>
            <a:ext cx="4943475" cy="274637"/>
          </a:xfrm>
        </p:spPr>
        <p:txBody>
          <a:bodyPr/>
          <a:lstStyle/>
          <a:p>
            <a:endParaRPr lang="en-US" altLang="en-US"/>
          </a:p>
        </p:txBody>
      </p:sp>
    </p:spTree>
    <p:extLst>
      <p:ext uri="{BB962C8B-B14F-4D97-AF65-F5344CB8AC3E}">
        <p14:creationId xmlns:p14="http://schemas.microsoft.com/office/powerpoint/2010/main" val="359694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MADD: </a:t>
            </a:r>
            <a:r>
              <a:rPr lang="nl-NL" dirty="0" err="1"/>
              <a:t>xnorpopcountacc</a:t>
            </a:r>
            <a:r>
              <a:rPr lang="nl-NL" dirty="0"/>
              <a:t> </a:t>
            </a:r>
            <a:r>
              <a:rPr lang="nl-NL" dirty="0" err="1"/>
              <a:t>scalar</a:t>
            </a:r>
            <a:r>
              <a:rPr lang="nl-NL" dirty="0"/>
              <a:t>-vector 32b x  32x32b </a:t>
            </a:r>
            <a:r>
              <a:rPr lang="nl-NL" dirty="0" err="1"/>
              <a:t>into</a:t>
            </a:r>
            <a:r>
              <a:rPr lang="nl-NL" dirty="0"/>
              <a:t> 32x16b</a:t>
            </a:r>
          </a:p>
          <a:p>
            <a:r>
              <a:rPr lang="nl-NL" dirty="0"/>
              <a:t>VOPS: shift, </a:t>
            </a:r>
            <a:r>
              <a:rPr lang="nl-NL" dirty="0" err="1"/>
              <a:t>insert</a:t>
            </a:r>
            <a:r>
              <a:rPr lang="nl-NL" dirty="0"/>
              <a:t>, </a:t>
            </a:r>
            <a:r>
              <a:rPr lang="nl-NL" dirty="0" err="1"/>
              <a:t>activation</a:t>
            </a:r>
            <a:r>
              <a:rPr lang="nl-NL" dirty="0"/>
              <a:t>, max; </a:t>
            </a:r>
            <a:r>
              <a:rPr lang="nl-NL" dirty="0" err="1"/>
              <a:t>relu</a:t>
            </a:r>
            <a:endParaRPr lang="nl-NL" dirty="0"/>
          </a:p>
          <a:p>
            <a:r>
              <a:rPr lang="nl-NL" dirty="0"/>
              <a:t>DMA</a:t>
            </a:r>
          </a:p>
          <a:p>
            <a:r>
              <a:rPr lang="nl-NL" dirty="0"/>
              <a:t>LSU: multiple </a:t>
            </a:r>
            <a:r>
              <a:rPr lang="nl-NL" dirty="0" err="1"/>
              <a:t>widths</a:t>
            </a:r>
            <a:endParaRPr lang="nl-NL" dirty="0"/>
          </a:p>
          <a:p>
            <a:r>
              <a:rPr lang="nl-NL" dirty="0" err="1"/>
              <a:t>Add-fu</a:t>
            </a:r>
            <a:r>
              <a:rPr lang="nl-NL" dirty="0"/>
              <a:t>: </a:t>
            </a:r>
            <a:r>
              <a:rPr lang="nl-NL" dirty="0" err="1"/>
              <a:t>not</a:t>
            </a:r>
            <a:r>
              <a:rPr lang="nl-NL" dirty="0"/>
              <a:t> </a:t>
            </a:r>
            <a:r>
              <a:rPr lang="nl-NL" dirty="0" err="1"/>
              <a:t>needed</a:t>
            </a:r>
            <a:r>
              <a:rPr lang="nl-NL" dirty="0"/>
              <a:t>, </a:t>
            </a:r>
            <a:r>
              <a:rPr lang="nl-NL" dirty="0" err="1"/>
              <a:t>already</a:t>
            </a:r>
            <a:r>
              <a:rPr lang="nl-NL" dirty="0"/>
              <a:t> 2 </a:t>
            </a:r>
            <a:r>
              <a:rPr lang="nl-NL" dirty="0" err="1"/>
              <a:t>addr</a:t>
            </a:r>
            <a:r>
              <a:rPr lang="nl-NL" dirty="0"/>
              <a:t> </a:t>
            </a:r>
            <a:r>
              <a:rPr lang="nl-NL" dirty="0" err="1"/>
              <a:t>calcs</a:t>
            </a:r>
            <a:endParaRPr lang="nl-NL" dirty="0"/>
          </a:p>
          <a:p>
            <a:r>
              <a:rPr lang="nl-NL" dirty="0"/>
              <a:t>2 </a:t>
            </a:r>
            <a:r>
              <a:rPr lang="nl-NL" dirty="0" err="1"/>
              <a:t>wide</a:t>
            </a:r>
            <a:r>
              <a:rPr lang="nl-NL" dirty="0"/>
              <a:t> </a:t>
            </a:r>
            <a:r>
              <a:rPr lang="nl-NL" dirty="0" err="1"/>
              <a:t>busses</a:t>
            </a:r>
            <a:r>
              <a:rPr lang="nl-NL" dirty="0"/>
              <a:t>: more </a:t>
            </a:r>
            <a:r>
              <a:rPr lang="nl-NL" dirty="0" err="1"/>
              <a:t>not</a:t>
            </a:r>
            <a:r>
              <a:rPr lang="nl-NL" dirty="0"/>
              <a:t> </a:t>
            </a:r>
            <a:r>
              <a:rPr lang="nl-NL" dirty="0" err="1"/>
              <a:t>needed</a:t>
            </a:r>
            <a:endParaRPr lang="nl-NL" dirty="0"/>
          </a:p>
        </p:txBody>
      </p:sp>
      <p:sp>
        <p:nvSpPr>
          <p:cNvPr id="4" name="Tijdelijke aanduiding voor dianummer 3"/>
          <p:cNvSpPr>
            <a:spLocks noGrp="1"/>
          </p:cNvSpPr>
          <p:nvPr>
            <p:ph type="sldNum" sz="quarter" idx="5"/>
          </p:nvPr>
        </p:nvSpPr>
        <p:spPr/>
        <p:txBody>
          <a:bodyPr/>
          <a:lstStyle/>
          <a:p>
            <a:fld id="{C04E4D4C-A5BB-44F6-AED9-921C943CE78F}" type="slidenum">
              <a:rPr lang="nl-NL" smtClean="0"/>
              <a:t>83</a:t>
            </a:fld>
            <a:endParaRPr lang="nl-NL"/>
          </a:p>
        </p:txBody>
      </p:sp>
    </p:spTree>
    <p:extLst>
      <p:ext uri="{BB962C8B-B14F-4D97-AF65-F5344CB8AC3E}">
        <p14:creationId xmlns:p14="http://schemas.microsoft.com/office/powerpoint/2010/main" val="3638825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Shape 6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91" name="Shape 6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The Roofline model is a first-order model for bottleneck analysis:</a:t>
            </a:r>
          </a:p>
          <a:p>
            <a:pPr rtl="0">
              <a:spcBef>
                <a:spcPts val="0"/>
              </a:spcBef>
              <a:buNone/>
            </a:pPr>
            <a:r>
              <a:rPr lang="en" u="sng" dirty="0">
                <a:solidFill>
                  <a:schemeClr val="hlink"/>
                </a:solidFill>
                <a:hlinkClick r:id="rId3"/>
              </a:rPr>
              <a:t>http://dx.doi.org/10.1145/1498765.1498785</a:t>
            </a:r>
          </a:p>
          <a:p>
            <a:pPr rtl="0">
              <a:spcBef>
                <a:spcPts val="0"/>
              </a:spcBef>
              <a:buNone/>
            </a:pPr>
            <a:endParaRPr dirty="0"/>
          </a:p>
          <a:p>
            <a:pPr rtl="0">
              <a:spcBef>
                <a:spcPts val="0"/>
              </a:spcBef>
              <a:buNone/>
            </a:pPr>
            <a:r>
              <a:rPr lang="en" dirty="0"/>
              <a:t>For the architecture, it takes peak performance and memory bandwidth into account.</a:t>
            </a:r>
          </a:p>
          <a:p>
            <a:pPr rtl="0">
              <a:spcBef>
                <a:spcPts val="0"/>
              </a:spcBef>
              <a:buNone/>
            </a:pPr>
            <a:r>
              <a:rPr lang="en" dirty="0"/>
              <a:t>For the algorithm, it take operational intensity (or computation to off-chip memory ratio) into account</a:t>
            </a:r>
          </a:p>
          <a:p>
            <a:pPr rtl="0">
              <a:spcBef>
                <a:spcPts val="0"/>
              </a:spcBef>
              <a:buNone/>
            </a:pPr>
            <a:endParaRPr dirty="0"/>
          </a:p>
          <a:p>
            <a:pPr rtl="0">
              <a:spcBef>
                <a:spcPts val="0"/>
              </a:spcBef>
              <a:buNone/>
            </a:pPr>
            <a:r>
              <a:rPr lang="en" sz="1100" dirty="0">
                <a:solidFill>
                  <a:srgbClr val="000000"/>
                </a:solidFill>
                <a:latin typeface="Arial"/>
                <a:ea typeface="Arial"/>
                <a:cs typeface="Arial"/>
                <a:sym typeface="Arial"/>
              </a:rPr>
              <a:t>The figure is taken from 8800 GPU. According to the analysis, if an algorithm has a</a:t>
            </a:r>
            <a:r>
              <a:rPr lang="en" dirty="0"/>
              <a:t>n operational intensity of 8 or higher, the algorithm will hit the peak performance of the GPU, which is computation bounded.  If an algorithm has an operational intensity less than 8, the algorithm will hit the bandwidth limit, thus making it bandwidth bounded.</a:t>
            </a:r>
          </a:p>
        </p:txBody>
      </p:sp>
    </p:spTree>
    <p:extLst>
      <p:ext uri="{BB962C8B-B14F-4D97-AF65-F5344CB8AC3E}">
        <p14:creationId xmlns:p14="http://schemas.microsoft.com/office/powerpoint/2010/main" val="2768140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3.2*10^9 more efficient</a:t>
            </a:r>
          </a:p>
          <a:p>
            <a:r>
              <a:rPr lang="en-US" dirty="0"/>
              <a:t>Spikes x100</a:t>
            </a:r>
          </a:p>
          <a:p>
            <a:r>
              <a:rPr lang="en-US" dirty="0"/>
              <a:t>Double x100</a:t>
            </a:r>
          </a:p>
          <a:p>
            <a:r>
              <a:rPr lang="en-US" dirty="0"/>
              <a:t>Brain is sparse active so only 1-10% active x100</a:t>
            </a:r>
          </a:p>
          <a:p>
            <a:r>
              <a:rPr lang="en-US" dirty="0"/>
              <a:t>Leaky bucket 10x suppresses propagation</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6690D5B-6A37-4E7D-BECC-D943AE303693}" type="slidenum">
              <a:rPr lang="en-US" smtClean="0"/>
              <a:t>87</a:t>
            </a:fld>
            <a:endParaRPr lang="en-US"/>
          </a:p>
        </p:txBody>
      </p:sp>
    </p:spTree>
    <p:extLst>
      <p:ext uri="{BB962C8B-B14F-4D97-AF65-F5344CB8AC3E}">
        <p14:creationId xmlns:p14="http://schemas.microsoft.com/office/powerpoint/2010/main" val="1119193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 x 10^9</a:t>
            </a:r>
          </a:p>
        </p:txBody>
      </p:sp>
      <p:sp>
        <p:nvSpPr>
          <p:cNvPr id="4" name="Slide Number Placeholder 3"/>
          <p:cNvSpPr>
            <a:spLocks noGrp="1"/>
          </p:cNvSpPr>
          <p:nvPr>
            <p:ph type="sldNum" sz="quarter" idx="10"/>
          </p:nvPr>
        </p:nvSpPr>
        <p:spPr/>
        <p:txBody>
          <a:bodyPr/>
          <a:lstStyle/>
          <a:p>
            <a:fld id="{C6690D5B-6A37-4E7D-BECC-D943AE303693}" type="slidenum">
              <a:rPr lang="en-US" smtClean="0"/>
              <a:t>88</a:t>
            </a:fld>
            <a:endParaRPr lang="en-US"/>
          </a:p>
        </p:txBody>
      </p:sp>
    </p:spTree>
    <p:extLst>
      <p:ext uri="{BB962C8B-B14F-4D97-AF65-F5344CB8AC3E}">
        <p14:creationId xmlns:p14="http://schemas.microsoft.com/office/powerpoint/2010/main" val="4250557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fld id="{B858C841-B9CF-4D29-8683-C4F33C6DE777}" type="slidenum">
              <a:rPr lang="en-US" smtClean="0"/>
              <a:pPr/>
              <a:t>5</a:t>
            </a:fld>
            <a:endParaRPr lang="en-US" smtClean="0"/>
          </a:p>
        </p:txBody>
      </p:sp>
      <p:sp>
        <p:nvSpPr>
          <p:cNvPr id="12291" name="Rectangle 2"/>
          <p:cNvSpPr>
            <a:spLocks noGrp="1" noRot="1" noChangeAspect="1" noChangeArrowheads="1" noTextEdit="1"/>
          </p:cNvSpPr>
          <p:nvPr>
            <p:ph type="sldImg"/>
          </p:nvPr>
        </p:nvSpPr>
        <p:spPr>
          <a:xfrm>
            <a:off x="436563" y="595313"/>
            <a:ext cx="6076950" cy="3419475"/>
          </a:xfrm>
          <a:ln/>
        </p:spPr>
      </p:sp>
      <p:sp>
        <p:nvSpPr>
          <p:cNvPr id="12292" name="Rectangle 3"/>
          <p:cNvSpPr>
            <a:spLocks noGrp="1" noChangeArrowheads="1"/>
          </p:cNvSpPr>
          <p:nvPr>
            <p:ph type="body" idx="1"/>
          </p:nvPr>
        </p:nvSpPr>
        <p:spPr>
          <a:xfrm>
            <a:off x="898525" y="4360863"/>
            <a:ext cx="5106988" cy="4205287"/>
          </a:xfrm>
          <a:noFill/>
          <a:ln/>
        </p:spPr>
        <p:txBody>
          <a:bodyPr lIns="95057" tIns="47528" rIns="95057" bIns="47528"/>
          <a:lstStyle/>
          <a:p>
            <a:pPr eaLnBrk="1" hangingPunct="1"/>
            <a:r>
              <a:rPr lang="en-US" smtClean="0"/>
              <a:t>Photo is of an Intel Conroe (Core 2 Duo Desktop processor).  Photo taken from Intel web site.</a:t>
            </a:r>
          </a:p>
        </p:txBody>
      </p:sp>
    </p:spTree>
    <p:extLst>
      <p:ext uri="{BB962C8B-B14F-4D97-AF65-F5344CB8AC3E}">
        <p14:creationId xmlns:p14="http://schemas.microsoft.com/office/powerpoint/2010/main" val="3559874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fld id="{09E6831E-FAA3-4ECB-8D8C-0D6DE26E0973}" type="slidenum">
              <a:rPr lang="en-US" smtClean="0"/>
              <a:pPr/>
              <a:t>6</a:t>
            </a:fld>
            <a:endParaRPr lang="en-US" smtClean="0"/>
          </a:p>
        </p:txBody>
      </p:sp>
      <p:sp>
        <p:nvSpPr>
          <p:cNvPr id="13315" name="Rectangle 2"/>
          <p:cNvSpPr>
            <a:spLocks noGrp="1" noRot="1" noChangeAspect="1" noChangeArrowheads="1" noTextEdit="1"/>
          </p:cNvSpPr>
          <p:nvPr>
            <p:ph type="sldImg"/>
          </p:nvPr>
        </p:nvSpPr>
        <p:spPr>
          <a:xfrm>
            <a:off x="393700" y="692150"/>
            <a:ext cx="6146800" cy="3457575"/>
          </a:xfrm>
          <a:ln/>
        </p:spPr>
      </p:sp>
      <p:sp>
        <p:nvSpPr>
          <p:cNvPr id="133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802098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0D4A2CE6-3CEE-47AA-95B9-E6FAF564F6DC}" type="slidenum">
              <a:rPr lang="en-US" smtClean="0"/>
              <a:pPr/>
              <a:t>9</a:t>
            </a:fld>
            <a:endParaRPr lang="en-US" smtClean="0"/>
          </a:p>
        </p:txBody>
      </p:sp>
      <p:sp>
        <p:nvSpPr>
          <p:cNvPr id="16387" name="Rectangle 2"/>
          <p:cNvSpPr>
            <a:spLocks noGrp="1" noRot="1" noChangeAspect="1" noChangeArrowheads="1" noTextEdit="1"/>
          </p:cNvSpPr>
          <p:nvPr>
            <p:ph type="sldImg"/>
          </p:nvPr>
        </p:nvSpPr>
        <p:spPr>
          <a:xfrm>
            <a:off x="393700" y="692150"/>
            <a:ext cx="6146800" cy="3457575"/>
          </a:xfrm>
          <a:ln/>
        </p:spPr>
      </p:sp>
      <p:sp>
        <p:nvSpPr>
          <p:cNvPr id="163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400575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9832FB9B-7C29-4093-8039-64A520693A4F}" type="slidenum">
              <a:rPr lang="en-US" smtClean="0"/>
              <a:pPr/>
              <a:t>11</a:t>
            </a:fld>
            <a:endParaRPr lang="en-US" smtClean="0"/>
          </a:p>
        </p:txBody>
      </p:sp>
      <p:sp>
        <p:nvSpPr>
          <p:cNvPr id="15363" name="Rectangle 2"/>
          <p:cNvSpPr>
            <a:spLocks noGrp="1" noRot="1" noChangeAspect="1" noChangeArrowheads="1" noTextEdit="1"/>
          </p:cNvSpPr>
          <p:nvPr>
            <p:ph type="sldImg"/>
          </p:nvPr>
        </p:nvSpPr>
        <p:spPr>
          <a:xfrm>
            <a:off x="393700" y="692150"/>
            <a:ext cx="6146800" cy="3457575"/>
          </a:xfrm>
          <a:ln/>
        </p:spPr>
      </p:sp>
      <p:sp>
        <p:nvSpPr>
          <p:cNvPr id="153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209366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7D0DC7-FC62-483E-B15A-1674AE0F20B2}" type="slidenum">
              <a:rPr lang="en-US" smtClean="0"/>
              <a:pPr>
                <a:defRPr/>
              </a:pPr>
              <a:t>15</a:t>
            </a:fld>
            <a:endParaRPr lang="en-US"/>
          </a:p>
        </p:txBody>
      </p:sp>
    </p:spTree>
    <p:extLst>
      <p:ext uri="{BB962C8B-B14F-4D97-AF65-F5344CB8AC3E}">
        <p14:creationId xmlns:p14="http://schemas.microsoft.com/office/powerpoint/2010/main" val="1776038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fld id="{E05A9740-BD37-4DCA-BDC4-7DBBAE15FA30}" type="slidenum">
              <a:rPr lang="en-US" smtClean="0"/>
              <a:t>45</a:t>
            </a:fld>
            <a:endParaRPr lang="en-US" dirty="0"/>
          </a:p>
        </p:txBody>
      </p:sp>
    </p:spTree>
    <p:extLst>
      <p:ext uri="{BB962C8B-B14F-4D97-AF65-F5344CB8AC3E}">
        <p14:creationId xmlns:p14="http://schemas.microsoft.com/office/powerpoint/2010/main" val="2044483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BC97D60-1F67-9049-9332-09B31DA49069}" type="slidenum">
              <a:rPr lang="en-US" smtClean="0"/>
              <a:pPr/>
              <a:t>51</a:t>
            </a:fld>
            <a:endParaRPr lang="en-US"/>
          </a:p>
        </p:txBody>
      </p:sp>
    </p:spTree>
    <p:extLst>
      <p:ext uri="{BB962C8B-B14F-4D97-AF65-F5344CB8AC3E}">
        <p14:creationId xmlns:p14="http://schemas.microsoft.com/office/powerpoint/2010/main" val="421158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During training, each layer will have three outputs:</a:t>
            </a:r>
          </a:p>
          <a:p>
            <a:pPr>
              <a:buFontTx/>
              <a:buChar char="-"/>
            </a:pPr>
            <a:r>
              <a:rPr lang="en-US" sz="1200" dirty="0" smtClean="0"/>
              <a:t>the forward pass. To compute the operating point for each layer and training example </a:t>
            </a:r>
          </a:p>
          <a:p>
            <a:pPr>
              <a:buFontTx/>
              <a:buChar char="-"/>
            </a:pPr>
            <a:r>
              <a:rPr lang="en-US" sz="1200" dirty="0" smtClean="0"/>
              <a:t>the backwards pass to propagate the energy derivative with respect to the input of the layer</a:t>
            </a:r>
          </a:p>
          <a:p>
            <a:r>
              <a:rPr lang="en-US" sz="1200" dirty="0" smtClean="0"/>
              <a:t>- and the derivative of the energy with respect to the weights.</a:t>
            </a:r>
          </a:p>
          <a:p>
            <a:endParaRPr lang="en-US" dirty="0"/>
          </a:p>
        </p:txBody>
      </p:sp>
    </p:spTree>
    <p:extLst>
      <p:ext uri="{BB962C8B-B14F-4D97-AF65-F5344CB8AC3E}">
        <p14:creationId xmlns:p14="http://schemas.microsoft.com/office/powerpoint/2010/main" val="550097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IA 5LIL0</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C8B51D-E896-4703-9053-BBC045F870AD}"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609600" y="274637"/>
            <a:ext cx="10972800" cy="1143200"/>
          </a:xfrm>
          <a:prstGeom prst="rect">
            <a:avLst/>
          </a:prstGeom>
          <a:noFill/>
          <a:ln>
            <a:noFill/>
          </a:ln>
        </p:spPr>
        <p:txBody>
          <a:bodyPr lIns="91425" tIns="91425" rIns="91425" bIns="91425" anchor="b" anchorCtr="0"/>
          <a:lstStyle>
            <a:lvl1pPr algn="l" rtl="0">
              <a:spcBef>
                <a:spcPts val="0"/>
              </a:spcBef>
              <a:buSzPct val="100000"/>
              <a:buFont typeface="Arial"/>
              <a:buNone/>
              <a:defRPr sz="4800" b="1">
                <a:solidFill>
                  <a:schemeClr val="dk1"/>
                </a:solidFill>
                <a:latin typeface="Arial"/>
                <a:ea typeface="Arial"/>
                <a:cs typeface="Arial"/>
                <a:sym typeface="Arial"/>
              </a:defRPr>
            </a:lvl1pPr>
            <a:lvl2pPr algn="l" rtl="0">
              <a:spcBef>
                <a:spcPts val="0"/>
              </a:spcBef>
              <a:buSzPct val="100000"/>
              <a:buFont typeface="Arial"/>
              <a:buNone/>
              <a:defRPr sz="4800" b="1">
                <a:solidFill>
                  <a:schemeClr val="dk1"/>
                </a:solidFill>
                <a:latin typeface="Arial"/>
                <a:ea typeface="Arial"/>
                <a:cs typeface="Arial"/>
                <a:sym typeface="Arial"/>
              </a:defRPr>
            </a:lvl2pPr>
            <a:lvl3pPr algn="l" rtl="0">
              <a:spcBef>
                <a:spcPts val="0"/>
              </a:spcBef>
              <a:buSzPct val="100000"/>
              <a:buFont typeface="Arial"/>
              <a:buNone/>
              <a:defRPr sz="4800" b="1">
                <a:solidFill>
                  <a:schemeClr val="dk1"/>
                </a:solidFill>
                <a:latin typeface="Arial"/>
                <a:ea typeface="Arial"/>
                <a:cs typeface="Arial"/>
                <a:sym typeface="Arial"/>
              </a:defRPr>
            </a:lvl3pPr>
            <a:lvl4pPr algn="l" rtl="0">
              <a:spcBef>
                <a:spcPts val="0"/>
              </a:spcBef>
              <a:buSzPct val="100000"/>
              <a:buFont typeface="Arial"/>
              <a:buNone/>
              <a:defRPr sz="4800" b="1">
                <a:solidFill>
                  <a:schemeClr val="dk1"/>
                </a:solidFill>
                <a:latin typeface="Arial"/>
                <a:ea typeface="Arial"/>
                <a:cs typeface="Arial"/>
                <a:sym typeface="Arial"/>
              </a:defRPr>
            </a:lvl4pPr>
            <a:lvl5pPr algn="l" rtl="0">
              <a:spcBef>
                <a:spcPts val="0"/>
              </a:spcBef>
              <a:buSzPct val="100000"/>
              <a:buFont typeface="Arial"/>
              <a:buNone/>
              <a:defRPr sz="4800" b="1">
                <a:solidFill>
                  <a:schemeClr val="dk1"/>
                </a:solidFill>
                <a:latin typeface="Arial"/>
                <a:ea typeface="Arial"/>
                <a:cs typeface="Arial"/>
                <a:sym typeface="Arial"/>
              </a:defRPr>
            </a:lvl5pPr>
            <a:lvl6pPr algn="l" rtl="0">
              <a:spcBef>
                <a:spcPts val="0"/>
              </a:spcBef>
              <a:buSzPct val="100000"/>
              <a:buFont typeface="Arial"/>
              <a:buNone/>
              <a:defRPr sz="4800" b="1">
                <a:solidFill>
                  <a:schemeClr val="dk1"/>
                </a:solidFill>
                <a:latin typeface="Arial"/>
                <a:ea typeface="Arial"/>
                <a:cs typeface="Arial"/>
                <a:sym typeface="Arial"/>
              </a:defRPr>
            </a:lvl6pPr>
            <a:lvl7pPr algn="l" rtl="0">
              <a:spcBef>
                <a:spcPts val="0"/>
              </a:spcBef>
              <a:buSzPct val="100000"/>
              <a:buFont typeface="Arial"/>
              <a:buNone/>
              <a:defRPr sz="4800" b="1">
                <a:solidFill>
                  <a:schemeClr val="dk1"/>
                </a:solidFill>
                <a:latin typeface="Arial"/>
                <a:ea typeface="Arial"/>
                <a:cs typeface="Arial"/>
                <a:sym typeface="Arial"/>
              </a:defRPr>
            </a:lvl7pPr>
            <a:lvl8pPr algn="l" rtl="0">
              <a:spcBef>
                <a:spcPts val="0"/>
              </a:spcBef>
              <a:buSzPct val="100000"/>
              <a:buFont typeface="Arial"/>
              <a:buNone/>
              <a:defRPr sz="4800" b="1">
                <a:solidFill>
                  <a:schemeClr val="dk1"/>
                </a:solidFill>
                <a:latin typeface="Arial"/>
                <a:ea typeface="Arial"/>
                <a:cs typeface="Arial"/>
                <a:sym typeface="Arial"/>
              </a:defRPr>
            </a:lvl8pPr>
            <a:lvl9pPr algn="l" rtl="0">
              <a:spcBef>
                <a:spcPts val="0"/>
              </a:spcBef>
              <a:buSzPct val="100000"/>
              <a:buFont typeface="Arial"/>
              <a:buNone/>
              <a:defRPr sz="48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609600" y="1600201"/>
            <a:ext cx="10972800" cy="49675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2400"/>
            </a:lvl5pPr>
            <a:lvl6pPr rtl="0">
              <a:spcBef>
                <a:spcPts val="0"/>
              </a:spcBef>
              <a:defRPr sz="2400"/>
            </a:lvl6pPr>
            <a:lvl7pPr rtl="0">
              <a:spcBef>
                <a:spcPts val="0"/>
              </a:spcBef>
              <a:defRPr sz="2400"/>
            </a:lvl7pPr>
            <a:lvl8pPr rtl="0">
              <a:spcBef>
                <a:spcPts val="0"/>
              </a:spcBef>
              <a:defRPr sz="2400"/>
            </a:lvl8pPr>
            <a:lvl9pPr rtl="0">
              <a:spcBef>
                <a:spcPts val="0"/>
              </a:spcBef>
              <a:defRPr sz="2400"/>
            </a:lvl9pPr>
          </a:lstStyle>
          <a:p>
            <a:endParaRPr/>
          </a:p>
        </p:txBody>
      </p:sp>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93A9AFAB-0B4A-894D-9A96-190B87C7197E}" type="slidenum">
              <a:rPr lang="en-US" smtClean="0"/>
              <a:t>‹#›</a:t>
            </a:fld>
            <a:endParaRPr lang="en-US"/>
          </a:p>
        </p:txBody>
      </p:sp>
    </p:spTree>
    <p:extLst>
      <p:ext uri="{BB962C8B-B14F-4D97-AF65-F5344CB8AC3E}">
        <p14:creationId xmlns:p14="http://schemas.microsoft.com/office/powerpoint/2010/main" val="2300986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11404600" cy="9144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81000" y="1295400"/>
            <a:ext cx="11404600" cy="5181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IA 5LIL0</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380175-9699-4BBE-9FAB-57FE2DBF8243}"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IA 5LIL0</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3B663F-C36C-4B40-AA18-DEB530C0A35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524000"/>
            <a:ext cx="5130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46800" y="1524000"/>
            <a:ext cx="5130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IA 5LIL0</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E76074-5F4F-4F2A-A539-4D61854B052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IA 5LIL0</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5D57E91-6FFA-40EF-BAE3-7F68978C930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IA 5LIL0</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E889BEB-D9AF-400D-98BF-3532899A83F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t>IA 5LIL0</a:t>
            </a: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084336B-20D1-45C1-B051-DBFD0EF58A0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IA 5LIL0</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48F2E8-1276-43C9-AFA3-1C970BBA3128}"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A94419-EDFB-6F4E-A333-81B2AEE61551}" type="datetime1">
              <a:rPr lang="en-US" smtClean="0"/>
              <a:t>10/27/2019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F56997-4F5F-5A42-B306-795126905ACA}" type="slidenum">
              <a:rPr lang="en-US" smtClean="0"/>
              <a:pPr/>
              <a:t>‹#›</a:t>
            </a:fld>
            <a:endParaRPr lang="en-US"/>
          </a:p>
        </p:txBody>
      </p:sp>
      <p:sp>
        <p:nvSpPr>
          <p:cNvPr id="9" name="Text Placeholder 9"/>
          <p:cNvSpPr>
            <a:spLocks noGrp="1"/>
          </p:cNvSpPr>
          <p:nvPr>
            <p:ph type="body" sz="quarter" idx="13" hasCustomPrompt="1"/>
          </p:nvPr>
        </p:nvSpPr>
        <p:spPr>
          <a:xfrm>
            <a:off x="609600" y="142875"/>
            <a:ext cx="3556000" cy="1143000"/>
          </a:xfrm>
        </p:spPr>
        <p:txBody>
          <a:bodyPr anchor="ctr" anchorCtr="0"/>
          <a:lstStyle>
            <a:lvl1pPr marL="0" indent="0">
              <a:buNone/>
              <a:defRPr/>
            </a:lvl1pPr>
          </a:lstStyle>
          <a:p>
            <a:pPr lvl="0"/>
            <a:r>
              <a:rPr lang="en-US" dirty="0" smtClean="0"/>
              <a:t>Click to add Section</a:t>
            </a:r>
            <a:endParaRPr lang="en-US" dirty="0"/>
          </a:p>
        </p:txBody>
      </p:sp>
    </p:spTree>
    <p:extLst>
      <p:ext uri="{BB962C8B-B14F-4D97-AF65-F5344CB8AC3E}">
        <p14:creationId xmlns:p14="http://schemas.microsoft.com/office/powerpoint/2010/main" val="1077251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28600"/>
            <a:ext cx="114554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381000" y="1219200"/>
            <a:ext cx="114554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0" y="6629400"/>
            <a:ext cx="2540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i="1"/>
            </a:lvl1pPr>
          </a:lstStyle>
          <a:p>
            <a:pPr>
              <a:defRPr/>
            </a:pPr>
            <a:r>
              <a:rPr lang="en-US" smtClean="0"/>
              <a:t>IA 5LIL0</a:t>
            </a:r>
            <a:endParaRPr lang="en-US"/>
          </a:p>
        </p:txBody>
      </p:sp>
      <p:sp>
        <p:nvSpPr>
          <p:cNvPr id="1029" name="Rectangle 5"/>
          <p:cNvSpPr>
            <a:spLocks noGrp="1" noChangeArrowheads="1"/>
          </p:cNvSpPr>
          <p:nvPr>
            <p:ph type="ftr" sz="quarter" idx="3"/>
          </p:nvPr>
        </p:nvSpPr>
        <p:spPr bwMode="auto">
          <a:xfrm>
            <a:off x="4165600" y="6629400"/>
            <a:ext cx="3860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i="1"/>
            </a:lvl1pPr>
          </a:lstStyle>
          <a:p>
            <a:pPr>
              <a:defRPr/>
            </a:pPr>
            <a:endParaRPr lang="en-US"/>
          </a:p>
        </p:txBody>
      </p:sp>
      <p:sp>
        <p:nvSpPr>
          <p:cNvPr id="1030" name="Rectangle 6"/>
          <p:cNvSpPr>
            <a:spLocks noGrp="1" noChangeArrowheads="1"/>
          </p:cNvSpPr>
          <p:nvPr>
            <p:ph type="sldNum" sz="quarter" idx="4"/>
          </p:nvPr>
        </p:nvSpPr>
        <p:spPr bwMode="auto">
          <a:xfrm>
            <a:off x="9652000" y="6629400"/>
            <a:ext cx="2540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i="1"/>
            </a:lvl1pPr>
          </a:lstStyle>
          <a:p>
            <a:pPr>
              <a:defRPr/>
            </a:pPr>
            <a:fld id="{3A707483-96AA-413C-AED4-DFE8215252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iming>
    <p:tnLst>
      <p:par>
        <p:cTn id="1" dur="indefinite" restart="never" nodeType="tmRoot"/>
      </p:par>
    </p:tnLst>
  </p:timing>
  <p:hf hdr="0" ftr="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www.guide2research.com/topconf/machine-learnin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www.es.ele.tue.nl/~heco/lit/conf+journals.html" TargetMode="External"/><Relationship Id="rId4" Type="http://schemas.openxmlformats.org/officeDocument/2006/relationships/hyperlink" Target="http://www.guide2research.com/journals/machine-learning"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1.xml"/><Relationship Id="rId5" Type="http://schemas.openxmlformats.org/officeDocument/2006/relationships/image" Target="../media/image16.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emf"/><Relationship Id="rId7" Type="http://schemas.openxmlformats.org/officeDocument/2006/relationships/image" Target="../media/image57.emf"/><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9.wmf"/></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2.wmf"/><Relationship Id="rId4" Type="http://schemas.openxmlformats.org/officeDocument/2006/relationships/oleObject" Target="../embeddings/oleObject3.bin"/></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65.wmf"/><Relationship Id="rId5" Type="http://schemas.openxmlformats.org/officeDocument/2006/relationships/oleObject" Target="../embeddings/oleObject5.bin"/><Relationship Id="rId4" Type="http://schemas.openxmlformats.org/officeDocument/2006/relationships/image" Target="../media/image64.wmf"/></Relationships>
</file>

<file path=ppt/slides/_rels/slide58.x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67.wmf"/><Relationship Id="rId5" Type="http://schemas.openxmlformats.org/officeDocument/2006/relationships/oleObject" Target="../embeddings/oleObject7.bin"/><Relationship Id="rId4" Type="http://schemas.openxmlformats.org/officeDocument/2006/relationships/image" Target="../media/image66.wmf"/></Relationships>
</file>

<file path=ppt/slides/_rels/slide59.xml.rels><?xml version="1.0" encoding="UTF-8" standalone="yes"?>
<Relationships xmlns="http://schemas.openxmlformats.org/package/2006/relationships"><Relationship Id="rId8" Type="http://schemas.openxmlformats.org/officeDocument/2006/relationships/image" Target="../media/image71.w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70.wmf"/><Relationship Id="rId5" Type="http://schemas.openxmlformats.org/officeDocument/2006/relationships/oleObject" Target="../embeddings/oleObject10.bin"/><Relationship Id="rId10" Type="http://schemas.openxmlformats.org/officeDocument/2006/relationships/image" Target="../media/image72.wmf"/><Relationship Id="rId4" Type="http://schemas.openxmlformats.org/officeDocument/2006/relationships/image" Target="../media/image69.wmf"/><Relationship Id="rId9" Type="http://schemas.openxmlformats.org/officeDocument/2006/relationships/oleObject" Target="../embeddings/oleObject12.bin"/></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77.wmf"/><Relationship Id="rId18" Type="http://schemas.openxmlformats.org/officeDocument/2006/relationships/oleObject" Target="../embeddings/oleObject20.bin"/><Relationship Id="rId3" Type="http://schemas.openxmlformats.org/officeDocument/2006/relationships/notesSlide" Target="../notesSlides/notesSlide9.xml"/><Relationship Id="rId7" Type="http://schemas.openxmlformats.org/officeDocument/2006/relationships/image" Target="../media/image74.wmf"/><Relationship Id="rId12" Type="http://schemas.openxmlformats.org/officeDocument/2006/relationships/oleObject" Target="../embeddings/oleObject17.bin"/><Relationship Id="rId17" Type="http://schemas.openxmlformats.org/officeDocument/2006/relationships/image" Target="../media/image79.wmf"/><Relationship Id="rId2" Type="http://schemas.openxmlformats.org/officeDocument/2006/relationships/slideLayout" Target="../slideLayouts/slideLayout6.xml"/><Relationship Id="rId16" Type="http://schemas.openxmlformats.org/officeDocument/2006/relationships/oleObject" Target="../embeddings/oleObject19.bin"/><Relationship Id="rId20" Type="http://schemas.openxmlformats.org/officeDocument/2006/relationships/oleObject" Target="../embeddings/oleObject21.bin"/><Relationship Id="rId1" Type="http://schemas.openxmlformats.org/officeDocument/2006/relationships/vmlDrawing" Target="../drawings/vmlDrawing6.vml"/><Relationship Id="rId6" Type="http://schemas.openxmlformats.org/officeDocument/2006/relationships/oleObject" Target="../embeddings/oleObject14.bin"/><Relationship Id="rId11" Type="http://schemas.openxmlformats.org/officeDocument/2006/relationships/image" Target="../media/image76.wmf"/><Relationship Id="rId5" Type="http://schemas.openxmlformats.org/officeDocument/2006/relationships/image" Target="../media/image73.wmf"/><Relationship Id="rId15" Type="http://schemas.openxmlformats.org/officeDocument/2006/relationships/image" Target="../media/image78.wmf"/><Relationship Id="rId10" Type="http://schemas.openxmlformats.org/officeDocument/2006/relationships/oleObject" Target="../embeddings/oleObject16.bin"/><Relationship Id="rId19" Type="http://schemas.openxmlformats.org/officeDocument/2006/relationships/image" Target="../media/image80.wmf"/><Relationship Id="rId4" Type="http://schemas.openxmlformats.org/officeDocument/2006/relationships/oleObject" Target="../embeddings/oleObject13.bin"/><Relationship Id="rId9" Type="http://schemas.openxmlformats.org/officeDocument/2006/relationships/image" Target="../media/image75.wmf"/><Relationship Id="rId14" Type="http://schemas.openxmlformats.org/officeDocument/2006/relationships/oleObject" Target="../embeddings/oleObject18.bin"/></Relationships>
</file>

<file path=ppt/slides/_rels/slide61.xml.rels><?xml version="1.0" encoding="UTF-8" standalone="yes"?>
<Relationships xmlns="http://schemas.openxmlformats.org/package/2006/relationships"><Relationship Id="rId8" Type="http://schemas.openxmlformats.org/officeDocument/2006/relationships/image" Target="../media/image80.wmf"/><Relationship Id="rId13" Type="http://schemas.openxmlformats.org/officeDocument/2006/relationships/oleObject" Target="../embeddings/oleObject27.bin"/><Relationship Id="rId3" Type="http://schemas.openxmlformats.org/officeDocument/2006/relationships/oleObject" Target="../embeddings/oleObject22.bin"/><Relationship Id="rId7" Type="http://schemas.openxmlformats.org/officeDocument/2006/relationships/oleObject" Target="../embeddings/oleObject24.bin"/><Relationship Id="rId12" Type="http://schemas.openxmlformats.org/officeDocument/2006/relationships/image" Target="../media/image82.wmf"/><Relationship Id="rId2" Type="http://schemas.openxmlformats.org/officeDocument/2006/relationships/slideLayout" Target="../slideLayouts/slideLayout2.xml"/><Relationship Id="rId16" Type="http://schemas.openxmlformats.org/officeDocument/2006/relationships/image" Target="../media/image84.wmf"/><Relationship Id="rId1" Type="http://schemas.openxmlformats.org/officeDocument/2006/relationships/vmlDrawing" Target="../drawings/vmlDrawing7.vml"/><Relationship Id="rId6" Type="http://schemas.openxmlformats.org/officeDocument/2006/relationships/image" Target="../media/image77.wmf"/><Relationship Id="rId11" Type="http://schemas.openxmlformats.org/officeDocument/2006/relationships/oleObject" Target="../embeddings/oleObject26.bin"/><Relationship Id="rId5" Type="http://schemas.openxmlformats.org/officeDocument/2006/relationships/oleObject" Target="../embeddings/oleObject23.bin"/><Relationship Id="rId15" Type="http://schemas.openxmlformats.org/officeDocument/2006/relationships/oleObject" Target="../embeddings/oleObject28.bin"/><Relationship Id="rId10" Type="http://schemas.openxmlformats.org/officeDocument/2006/relationships/image" Target="../media/image81.wmf"/><Relationship Id="rId4" Type="http://schemas.openxmlformats.org/officeDocument/2006/relationships/image" Target="../media/image75.wmf"/><Relationship Id="rId9" Type="http://schemas.openxmlformats.org/officeDocument/2006/relationships/oleObject" Target="../embeddings/oleObject25.bin"/><Relationship Id="rId14" Type="http://schemas.openxmlformats.org/officeDocument/2006/relationships/image" Target="../media/image83.wmf"/></Relationships>
</file>

<file path=ppt/slides/_rels/slide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106.png"/><Relationship Id="rId4" Type="http://schemas.openxmlformats.org/officeDocument/2006/relationships/image" Target="../media/image105.png"/></Relationships>
</file>

<file path=ppt/slides/_rels/slide91.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9.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ove"/>
          <p:cNvPicPr>
            <a:picLocks noChangeAspect="1" noChangeArrowheads="1"/>
          </p:cNvPicPr>
          <p:nvPr/>
        </p:nvPicPr>
        <p:blipFill>
          <a:blip r:embed="rId3" cstate="print">
            <a:lum bright="70000" contrast="-60000"/>
          </a:blip>
          <a:srcRect/>
          <a:stretch>
            <a:fillRect/>
          </a:stretch>
        </p:blipFill>
        <p:spPr bwMode="auto">
          <a:xfrm>
            <a:off x="0" y="-35446"/>
            <a:ext cx="12192000" cy="6870700"/>
          </a:xfrm>
          <a:prstGeom prst="rect">
            <a:avLst/>
          </a:prstGeom>
          <a:noFill/>
          <a:ln w="9525">
            <a:noFill/>
            <a:miter lim="800000"/>
            <a:headEnd/>
            <a:tailEnd/>
          </a:ln>
        </p:spPr>
      </p:pic>
      <p:sp>
        <p:nvSpPr>
          <p:cNvPr id="2051" name="Rectangle 3"/>
          <p:cNvSpPr>
            <a:spLocks noGrp="1" noChangeArrowheads="1"/>
          </p:cNvSpPr>
          <p:nvPr>
            <p:ph type="subTitle" idx="1"/>
          </p:nvPr>
        </p:nvSpPr>
        <p:spPr>
          <a:xfrm>
            <a:off x="3733800" y="3733800"/>
            <a:ext cx="7848600" cy="1752600"/>
          </a:xfrm>
        </p:spPr>
        <p:txBody>
          <a:bodyPr/>
          <a:lstStyle/>
          <a:p>
            <a:pPr algn="r"/>
            <a:r>
              <a:rPr lang="en-US" b="1" noProof="0" dirty="0" smtClean="0"/>
              <a:t>Henk Corporaal</a:t>
            </a:r>
          </a:p>
          <a:p>
            <a:pPr algn="r"/>
            <a:r>
              <a:rPr lang="en-US" noProof="0" dirty="0" smtClean="0"/>
              <a:t>www.ics.ele.tue.nl/~heco/courses/IA</a:t>
            </a:r>
          </a:p>
          <a:p>
            <a:pPr algn="r"/>
            <a:r>
              <a:rPr lang="en-US" noProof="0" dirty="0" smtClean="0"/>
              <a:t>h.corporaal@tue.nl</a:t>
            </a:r>
          </a:p>
          <a:p>
            <a:pPr algn="r"/>
            <a:r>
              <a:rPr lang="en-US" noProof="0" dirty="0" smtClean="0"/>
              <a:t>TUEindhoven</a:t>
            </a:r>
          </a:p>
          <a:p>
            <a:pPr algn="r"/>
            <a:r>
              <a:rPr lang="en-US" noProof="0" dirty="0" smtClean="0"/>
              <a:t>2019</a:t>
            </a:r>
          </a:p>
        </p:txBody>
      </p:sp>
      <p:sp>
        <p:nvSpPr>
          <p:cNvPr id="2050" name="Rectangle 2"/>
          <p:cNvSpPr>
            <a:spLocks noGrp="1" noChangeArrowheads="1"/>
          </p:cNvSpPr>
          <p:nvPr>
            <p:ph type="ctrTitle"/>
          </p:nvPr>
        </p:nvSpPr>
        <p:spPr>
          <a:xfrm>
            <a:off x="381000" y="304800"/>
            <a:ext cx="10363200" cy="2884714"/>
          </a:xfrm>
        </p:spPr>
        <p:txBody>
          <a:bodyPr/>
          <a:lstStyle/>
          <a:p>
            <a:r>
              <a:rPr lang="en-US" sz="4800" b="1" noProof="0" dirty="0" smtClean="0">
                <a:solidFill>
                  <a:schemeClr val="accent2"/>
                </a:solidFill>
              </a:rPr>
              <a:t>Intelligent Architectures</a:t>
            </a:r>
            <a:br>
              <a:rPr lang="en-US" sz="4800" b="1" noProof="0" dirty="0" smtClean="0">
                <a:solidFill>
                  <a:schemeClr val="accent2"/>
                </a:solidFill>
              </a:rPr>
            </a:br>
            <a:r>
              <a:rPr lang="en-US" sz="4000" noProof="0" dirty="0" smtClean="0">
                <a:solidFill>
                  <a:schemeClr val="accent2"/>
                </a:solidFill>
              </a:rPr>
              <a:t>5LIL0</a:t>
            </a:r>
            <a:r>
              <a:rPr lang="en-US" sz="4800" noProof="0" dirty="0" smtClean="0">
                <a:solidFill>
                  <a:schemeClr val="accent2"/>
                </a:solidFill>
              </a:rPr>
              <a:t/>
            </a:r>
            <a:br>
              <a:rPr lang="en-US" sz="4800" noProof="0" dirty="0" smtClean="0">
                <a:solidFill>
                  <a:schemeClr val="accent2"/>
                </a:solidFill>
              </a:rPr>
            </a:br>
            <a:r>
              <a:rPr lang="en-US" sz="4800" noProof="0" smtClean="0">
                <a:solidFill>
                  <a:schemeClr val="accent2"/>
                </a:solidFill>
              </a:rPr>
              <a:t/>
            </a:r>
            <a:br>
              <a:rPr lang="en-US" sz="4800" noProof="0" smtClean="0">
                <a:solidFill>
                  <a:schemeClr val="accent2"/>
                </a:solidFill>
              </a:rPr>
            </a:br>
            <a:r>
              <a:rPr lang="en-US" sz="4800" b="1" noProof="0" smtClean="0">
                <a:solidFill>
                  <a:schemeClr val="accent2"/>
                </a:solidFill>
              </a:rPr>
              <a:t>Recap</a:t>
            </a:r>
            <a:endParaRPr lang="en-US" sz="4800" noProof="0" dirty="0"/>
          </a:p>
        </p:txBody>
      </p:sp>
      <p:pic>
        <p:nvPicPr>
          <p:cNvPr id="3" name="Picture 2"/>
          <p:cNvPicPr>
            <a:picLocks noChangeAspect="1"/>
          </p:cNvPicPr>
          <p:nvPr/>
        </p:nvPicPr>
        <p:blipFill>
          <a:blip r:embed="rId4"/>
          <a:stretch>
            <a:fillRect/>
          </a:stretch>
        </p:blipFill>
        <p:spPr>
          <a:xfrm>
            <a:off x="6816592" y="685800"/>
            <a:ext cx="4822958" cy="2667000"/>
          </a:xfrm>
          <a:prstGeom prst="rect">
            <a:avLst/>
          </a:prstGeom>
        </p:spPr>
      </p:pic>
      <p:sp>
        <p:nvSpPr>
          <p:cNvPr id="4" name="TextBox 3"/>
          <p:cNvSpPr txBox="1"/>
          <p:nvPr/>
        </p:nvSpPr>
        <p:spPr>
          <a:xfrm>
            <a:off x="10515600" y="2895600"/>
            <a:ext cx="1105174" cy="338554"/>
          </a:xfrm>
          <a:prstGeom prst="rect">
            <a:avLst/>
          </a:prstGeom>
          <a:noFill/>
        </p:spPr>
        <p:txBody>
          <a:bodyPr wrap="none" rtlCol="0">
            <a:spAutoFit/>
          </a:bodyPr>
          <a:lstStyle/>
          <a:p>
            <a:r>
              <a:rPr lang="nl-NL" sz="1600" i="1" smtClean="0"/>
              <a:t>TPU board</a:t>
            </a:r>
            <a:endParaRPr lang="en-US" sz="1600" i="1"/>
          </a:p>
        </p:txBody>
      </p:sp>
      <p:pic>
        <p:nvPicPr>
          <p:cNvPr id="8" name="Picture 7"/>
          <p:cNvPicPr>
            <a:picLocks noChangeAspect="1"/>
          </p:cNvPicPr>
          <p:nvPr/>
        </p:nvPicPr>
        <p:blipFill>
          <a:blip r:embed="rId5"/>
          <a:stretch>
            <a:fillRect/>
          </a:stretch>
        </p:blipFill>
        <p:spPr>
          <a:xfrm>
            <a:off x="228600" y="3657600"/>
            <a:ext cx="3886200" cy="2952307"/>
          </a:xfrm>
          <a:prstGeom prst="rect">
            <a:avLst/>
          </a:prstGeom>
        </p:spPr>
      </p:pic>
      <p:sp>
        <p:nvSpPr>
          <p:cNvPr id="9" name="AutoShape 6" descr="Image result for google tpu datashee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2438400" y="6324600"/>
            <a:ext cx="1353256" cy="338554"/>
          </a:xfrm>
          <a:prstGeom prst="rect">
            <a:avLst/>
          </a:prstGeom>
          <a:noFill/>
        </p:spPr>
        <p:txBody>
          <a:bodyPr wrap="none" rtlCol="0">
            <a:spAutoFit/>
          </a:bodyPr>
          <a:lstStyle/>
          <a:p>
            <a:r>
              <a:rPr lang="nl-NL" sz="1600" i="1" smtClean="0"/>
              <a:t>TPU datapath</a:t>
            </a:r>
            <a:endParaRPr lang="en-US" sz="1600" i="1"/>
          </a:p>
        </p:txBody>
      </p:sp>
      <p:sp>
        <p:nvSpPr>
          <p:cNvPr id="13" name="AutoShape 6" descr="Image result for google tpu datasheet"/>
          <p:cNvSpPr>
            <a:spLocks noChangeAspect="1" noChangeArrowheads="1"/>
          </p:cNvSpPr>
          <p:nvPr/>
        </p:nvSpPr>
        <p:spPr bwMode="auto">
          <a:xfrm>
            <a:off x="-7921625" y="3284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The Intelligent </a:t>
            </a:r>
            <a:r>
              <a:rPr lang="en-US" noProof="0" dirty="0" smtClean="0"/>
              <a:t>Architectures Team</a:t>
            </a:r>
            <a:endParaRPr lang="en-US" noProof="0" dirty="0"/>
          </a:p>
        </p:txBody>
      </p:sp>
      <p:sp>
        <p:nvSpPr>
          <p:cNvPr id="5" name="Content Placeholder 4"/>
          <p:cNvSpPr>
            <a:spLocks noGrp="1"/>
          </p:cNvSpPr>
          <p:nvPr>
            <p:ph sz="half" idx="1"/>
          </p:nvPr>
        </p:nvSpPr>
        <p:spPr/>
        <p:txBody>
          <a:bodyPr/>
          <a:lstStyle/>
          <a:p>
            <a:r>
              <a:rPr lang="en-US" noProof="0" smtClean="0"/>
              <a:t>Lecturers</a:t>
            </a:r>
            <a:r>
              <a:rPr lang="en-US" noProof="0" dirty="0" smtClean="0"/>
              <a:t>:</a:t>
            </a:r>
          </a:p>
          <a:p>
            <a:pPr lvl="1"/>
            <a:r>
              <a:rPr lang="en-US" noProof="0" smtClean="0"/>
              <a:t>Maurice </a:t>
            </a:r>
            <a:r>
              <a:rPr lang="en-US" noProof="0" dirty="0" smtClean="0"/>
              <a:t>Peemen</a:t>
            </a:r>
          </a:p>
          <a:p>
            <a:pPr lvl="1"/>
            <a:r>
              <a:rPr lang="en-US" noProof="0" dirty="0" smtClean="0"/>
              <a:t>Alexios Balatsoukas</a:t>
            </a:r>
          </a:p>
          <a:p>
            <a:pPr lvl="1"/>
            <a:r>
              <a:rPr lang="en-US" noProof="0" dirty="0" smtClean="0"/>
              <a:t>Barry de Bruin</a:t>
            </a:r>
          </a:p>
          <a:p>
            <a:pPr lvl="1"/>
            <a:r>
              <a:rPr lang="en-US" noProof="0" smtClean="0"/>
              <a:t>Pekka Jaaskelainen</a:t>
            </a:r>
          </a:p>
          <a:p>
            <a:pPr lvl="1"/>
            <a:r>
              <a:rPr lang="en-US" smtClean="0"/>
              <a:t>Sander Bohte</a:t>
            </a:r>
          </a:p>
          <a:p>
            <a:pPr lvl="1"/>
            <a:r>
              <a:rPr lang="en-US" noProof="0" smtClean="0"/>
              <a:t>Martin Roa Villescas</a:t>
            </a:r>
          </a:p>
          <a:p>
            <a:pPr lvl="1"/>
            <a:r>
              <a:rPr lang="en-US" smtClean="0"/>
              <a:t>Kanishkan Vadivel</a:t>
            </a:r>
            <a:endParaRPr lang="en-US" noProof="0" dirty="0" smtClean="0"/>
          </a:p>
          <a:p>
            <a:pPr lvl="1"/>
            <a:r>
              <a:rPr lang="en-US" noProof="0" smtClean="0"/>
              <a:t>Henk Corporaal</a:t>
            </a:r>
          </a:p>
          <a:p>
            <a:pPr lvl="1"/>
            <a:endParaRPr lang="en-US" noProof="0" dirty="0"/>
          </a:p>
        </p:txBody>
      </p:sp>
      <p:sp>
        <p:nvSpPr>
          <p:cNvPr id="6" name="Content Placeholder 5"/>
          <p:cNvSpPr>
            <a:spLocks noGrp="1"/>
          </p:cNvSpPr>
          <p:nvPr>
            <p:ph sz="half" idx="2"/>
          </p:nvPr>
        </p:nvSpPr>
        <p:spPr/>
        <p:txBody>
          <a:bodyPr/>
          <a:lstStyle/>
          <a:p>
            <a:r>
              <a:rPr lang="en-US" noProof="0" smtClean="0"/>
              <a:t>Labs assistents:</a:t>
            </a:r>
            <a:endParaRPr lang="en-US" noProof="0" dirty="0" smtClean="0"/>
          </a:p>
          <a:p>
            <a:pPr lvl="1"/>
            <a:r>
              <a:rPr lang="en-US" noProof="0" dirty="0" smtClean="0"/>
              <a:t>Berk Ulker</a:t>
            </a:r>
          </a:p>
          <a:p>
            <a:pPr lvl="1"/>
            <a:r>
              <a:rPr lang="en-US" noProof="0" dirty="0" smtClean="0"/>
              <a:t>Kanishkan Vadivel</a:t>
            </a:r>
          </a:p>
          <a:p>
            <a:pPr lvl="1"/>
            <a:r>
              <a:rPr lang="en-US" noProof="0" smtClean="0"/>
              <a:t>Martin Roa Villescas</a:t>
            </a:r>
            <a:endParaRPr lang="en-US" noProof="0" dirty="0" smtClean="0"/>
          </a:p>
          <a:p>
            <a:pPr lvl="1"/>
            <a:r>
              <a:rPr lang="en-US" noProof="0" smtClean="0"/>
              <a:t>Savvas Sioutas</a:t>
            </a:r>
          </a:p>
          <a:p>
            <a:pPr lvl="1"/>
            <a:r>
              <a:rPr lang="en-US" smtClean="0"/>
              <a:t>Barry de Bruin</a:t>
            </a:r>
            <a:endParaRPr lang="en-US" noProof="0" dirty="0" smtClean="0"/>
          </a:p>
          <a:p>
            <a:endParaRPr lang="en-US" noProof="0" dirty="0"/>
          </a:p>
        </p:txBody>
      </p:sp>
      <p:sp>
        <p:nvSpPr>
          <p:cNvPr id="3" name="Date Placeholder 2"/>
          <p:cNvSpPr>
            <a:spLocks noGrp="1"/>
          </p:cNvSpPr>
          <p:nvPr>
            <p:ph type="dt" sz="half" idx="10"/>
          </p:nvPr>
        </p:nvSpPr>
        <p:spPr/>
        <p:txBody>
          <a:bodyPr/>
          <a:lstStyle/>
          <a:p>
            <a:pPr>
              <a:defRPr/>
            </a:pPr>
            <a:r>
              <a:rPr lang="en-US" smtClean="0"/>
              <a:t>IA 5LIL0</a:t>
            </a:r>
            <a:endParaRPr lang="en-US"/>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10</a:t>
            </a:fld>
            <a:endParaRPr lang="en-US"/>
          </a:p>
        </p:txBody>
      </p:sp>
    </p:spTree>
    <p:extLst>
      <p:ext uri="{BB962C8B-B14F-4D97-AF65-F5344CB8AC3E}">
        <p14:creationId xmlns:p14="http://schemas.microsoft.com/office/powerpoint/2010/main" val="20257786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Date Placeholder 3"/>
          <p:cNvSpPr>
            <a:spLocks noGrp="1"/>
          </p:cNvSpPr>
          <p:nvPr>
            <p:ph type="dt" sz="quarter" idx="10"/>
          </p:nvPr>
        </p:nvSpPr>
        <p:spPr>
          <a:noFill/>
        </p:spPr>
        <p:txBody>
          <a:bodyPr/>
          <a:lstStyle/>
          <a:p>
            <a:r>
              <a:rPr lang="en-US" smtClean="0"/>
              <a:t>IA 5LIL0</a:t>
            </a:r>
            <a:endParaRPr lang="en-US" dirty="0" smtClean="0"/>
          </a:p>
        </p:txBody>
      </p:sp>
      <p:sp>
        <p:nvSpPr>
          <p:cNvPr id="6147" name="Slide Number Placeholder 5"/>
          <p:cNvSpPr>
            <a:spLocks noGrp="1"/>
          </p:cNvSpPr>
          <p:nvPr>
            <p:ph type="sldNum" sz="quarter" idx="12"/>
          </p:nvPr>
        </p:nvSpPr>
        <p:spPr>
          <a:noFill/>
        </p:spPr>
        <p:txBody>
          <a:bodyPr/>
          <a:lstStyle/>
          <a:p>
            <a:fld id="{C0CAE36B-6E43-46EC-92FC-21220FA973F8}" type="slidenum">
              <a:rPr lang="en-US" smtClean="0"/>
              <a:pPr/>
              <a:t>11</a:t>
            </a:fld>
            <a:endParaRPr lang="en-US" dirty="0" smtClean="0"/>
          </a:p>
        </p:txBody>
      </p:sp>
      <p:sp>
        <p:nvSpPr>
          <p:cNvPr id="6148" name="Rectangle 2"/>
          <p:cNvSpPr>
            <a:spLocks noGrp="1" noChangeArrowheads="1"/>
          </p:cNvSpPr>
          <p:nvPr>
            <p:ph type="title"/>
          </p:nvPr>
        </p:nvSpPr>
        <p:spPr/>
        <p:txBody>
          <a:bodyPr/>
          <a:lstStyle/>
          <a:p>
            <a:pPr algn="l" eaLnBrk="1" hangingPunct="1"/>
            <a:r>
              <a:rPr lang="en-US" noProof="0" dirty="0" smtClean="0"/>
              <a:t>Material</a:t>
            </a:r>
          </a:p>
        </p:txBody>
      </p:sp>
      <p:sp>
        <p:nvSpPr>
          <p:cNvPr id="5123" name="Rectangle 3"/>
          <p:cNvSpPr>
            <a:spLocks noGrp="1" noChangeArrowheads="1"/>
          </p:cNvSpPr>
          <p:nvPr>
            <p:ph type="body" idx="1"/>
          </p:nvPr>
        </p:nvSpPr>
        <p:spPr>
          <a:xfrm>
            <a:off x="381000" y="1143000"/>
            <a:ext cx="11404600" cy="5334000"/>
          </a:xfrm>
        </p:spPr>
        <p:txBody>
          <a:bodyPr/>
          <a:lstStyle/>
          <a:p>
            <a:pPr eaLnBrk="1" hangingPunct="1"/>
            <a:r>
              <a:rPr lang="en-US" noProof="0" dirty="0" smtClean="0"/>
              <a:t>Handouts and slides; see oncourse and course web sites:</a:t>
            </a:r>
          </a:p>
          <a:p>
            <a:pPr lvl="1" eaLnBrk="1" hangingPunct="1"/>
            <a:r>
              <a:rPr lang="en-US" noProof="0" dirty="0" smtClean="0">
                <a:solidFill>
                  <a:srgbClr val="0070C0"/>
                </a:solidFill>
              </a:rPr>
              <a:t>https://oncourse.tue.nl/2019 (go to 5LIL0)</a:t>
            </a:r>
          </a:p>
          <a:p>
            <a:pPr lvl="1" eaLnBrk="1" hangingPunct="1"/>
            <a:r>
              <a:rPr lang="en-US" noProof="0" dirty="0" smtClean="0">
                <a:solidFill>
                  <a:srgbClr val="0070C0"/>
                </a:solidFill>
              </a:rPr>
              <a:t>http://www.es.ele.tue.nl/~heco/courses/IA-5LIL0 </a:t>
            </a:r>
            <a:endParaRPr lang="en-US" noProof="0" dirty="0" smtClean="0"/>
          </a:p>
          <a:p>
            <a:pPr eaLnBrk="1" hangingPunct="1"/>
            <a:r>
              <a:rPr lang="en-US" noProof="0" dirty="0" smtClean="0"/>
              <a:t>Articles</a:t>
            </a:r>
          </a:p>
          <a:p>
            <a:pPr lvl="1" eaLnBrk="1" hangingPunct="1"/>
            <a:r>
              <a:rPr lang="en-US" noProof="0" dirty="0" smtClean="0"/>
              <a:t>Efficient Processing of Deep Neural Networks: A Tutorial and Survey by Vivienne Sze</a:t>
            </a:r>
            <a:r>
              <a:rPr lang="en-US" noProof="0" smtClean="0"/>
              <a:t>, e.a.; arXiv</a:t>
            </a:r>
            <a:r>
              <a:rPr lang="en-US" noProof="0" dirty="0" smtClean="0"/>
              <a:t>, August 2017 (also slides available)</a:t>
            </a:r>
          </a:p>
          <a:p>
            <a:pPr eaLnBrk="1" hangingPunct="1"/>
            <a:r>
              <a:rPr lang="en-US" noProof="0" smtClean="0"/>
              <a:t>Study recent (&gt;= 2017) article </a:t>
            </a:r>
            <a:r>
              <a:rPr lang="en-US" noProof="0" dirty="0" smtClean="0"/>
              <a:t>from top conferences and journals</a:t>
            </a:r>
          </a:p>
          <a:p>
            <a:pPr lvl="1" eaLnBrk="1" hangingPunct="1"/>
            <a:r>
              <a:rPr lang="en-US" smtClean="0">
                <a:solidFill>
                  <a:schemeClr val="accent2">
                    <a:lumMod val="75000"/>
                  </a:schemeClr>
                </a:solidFill>
                <a:hlinkClick r:id="rId3"/>
              </a:rPr>
              <a:t>http</a:t>
            </a:r>
            <a:r>
              <a:rPr lang="en-US">
                <a:solidFill>
                  <a:schemeClr val="accent2">
                    <a:lumMod val="75000"/>
                  </a:schemeClr>
                </a:solidFill>
                <a:hlinkClick r:id="rId3"/>
              </a:rPr>
              <a:t>://</a:t>
            </a:r>
            <a:r>
              <a:rPr lang="en-US" smtClean="0">
                <a:solidFill>
                  <a:schemeClr val="accent2">
                    <a:lumMod val="75000"/>
                  </a:schemeClr>
                </a:solidFill>
                <a:hlinkClick r:id="rId3"/>
              </a:rPr>
              <a:t>www.guide2research.com/topconf/machine-learning</a:t>
            </a:r>
            <a:endParaRPr lang="en-US" smtClean="0">
              <a:solidFill>
                <a:schemeClr val="accent2">
                  <a:lumMod val="75000"/>
                </a:schemeClr>
              </a:solidFill>
            </a:endParaRPr>
          </a:p>
          <a:p>
            <a:pPr lvl="1" eaLnBrk="1" hangingPunct="1"/>
            <a:r>
              <a:rPr lang="en-US">
                <a:solidFill>
                  <a:schemeClr val="accent2">
                    <a:lumMod val="75000"/>
                  </a:schemeClr>
                </a:solidFill>
                <a:hlinkClick r:id="rId4"/>
              </a:rPr>
              <a:t>http://</a:t>
            </a:r>
            <a:r>
              <a:rPr lang="en-US" smtClean="0">
                <a:solidFill>
                  <a:schemeClr val="accent2">
                    <a:lumMod val="75000"/>
                  </a:schemeClr>
                </a:solidFill>
                <a:hlinkClick r:id="rId4"/>
              </a:rPr>
              <a:t>www.guide2research.com/journals/machine-learning</a:t>
            </a:r>
            <a:endParaRPr lang="en-US" noProof="0" dirty="0" smtClean="0">
              <a:solidFill>
                <a:schemeClr val="accent2">
                  <a:lumMod val="75000"/>
                </a:schemeClr>
              </a:solidFill>
            </a:endParaRPr>
          </a:p>
          <a:p>
            <a:pPr lvl="1" eaLnBrk="1" hangingPunct="1"/>
            <a:r>
              <a:rPr lang="en-US" noProof="0" smtClean="0">
                <a:solidFill>
                  <a:schemeClr val="accent2">
                    <a:lumMod val="75000"/>
                  </a:schemeClr>
                </a:solidFill>
                <a:hlinkClick r:id="rId5"/>
              </a:rPr>
              <a:t>http://www.es.ele.tue.nl/~heco/lit/conf+journals.html</a:t>
            </a:r>
            <a:endParaRPr lang="en-US" noProof="0" smtClean="0">
              <a:solidFill>
                <a:schemeClr val="accent2">
                  <a:lumMod val="75000"/>
                </a:schemeClr>
              </a:solidFill>
            </a:endParaRPr>
          </a:p>
          <a:p>
            <a:pPr eaLnBrk="1" hangingPunct="1"/>
            <a:endParaRPr lang="en-US" noProof="0" dirty="0" smtClean="0"/>
          </a:p>
          <a:p>
            <a:pPr eaLnBrk="1" hangingPunct="1"/>
            <a:endParaRPr lang="en-US" noProof="0" dirty="0" smtClean="0"/>
          </a:p>
          <a:p>
            <a:pPr eaLnBrk="1" hangingPunct="1">
              <a:buFontTx/>
              <a:buNone/>
            </a:pPr>
            <a:endParaRPr lang="en-US" noProof="0" dirty="0" smtClean="0"/>
          </a:p>
        </p:txBody>
      </p:sp>
      <p:sp>
        <p:nvSpPr>
          <p:cNvPr id="6150" name="Rectangle 6"/>
          <p:cNvSpPr>
            <a:spLocks noChangeArrowheads="1"/>
          </p:cNvSpPr>
          <p:nvPr/>
        </p:nvSpPr>
        <p:spPr bwMode="auto">
          <a:xfrm>
            <a:off x="3810001" y="2514600"/>
            <a:ext cx="2378075" cy="457200"/>
          </a:xfrm>
          <a:prstGeom prst="rect">
            <a:avLst/>
          </a:prstGeom>
          <a:noFill/>
          <a:ln w="9525">
            <a:noFill/>
            <a:miter lim="800000"/>
            <a:headEnd/>
            <a:tailEnd/>
          </a:ln>
        </p:spPr>
        <p:txBody>
          <a:bodyP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wipe(down)">
                                      <p:cBhvr>
                                        <p:cTn id="7" dur="500"/>
                                        <p:tgtEl>
                                          <p:spTgt spid="512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123">
                                            <p:txEl>
                                              <p:pRg st="1" end="1"/>
                                            </p:txEl>
                                          </p:spTgt>
                                        </p:tgtEl>
                                        <p:attrNameLst>
                                          <p:attrName>style.visibility</p:attrName>
                                        </p:attrNameLst>
                                      </p:cBhvr>
                                      <p:to>
                                        <p:strVal val="visible"/>
                                      </p:to>
                                    </p:set>
                                    <p:animEffect transition="in" filter="wipe(down)">
                                      <p:cBhvr>
                                        <p:cTn id="10" dur="500"/>
                                        <p:tgtEl>
                                          <p:spTgt spid="512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123">
                                            <p:txEl>
                                              <p:pRg st="2" end="2"/>
                                            </p:txEl>
                                          </p:spTgt>
                                        </p:tgtEl>
                                        <p:attrNameLst>
                                          <p:attrName>style.visibility</p:attrName>
                                        </p:attrNameLst>
                                      </p:cBhvr>
                                      <p:to>
                                        <p:strVal val="visible"/>
                                      </p:to>
                                    </p:set>
                                    <p:animEffect transition="in" filter="wipe(down)">
                                      <p:cBhvr>
                                        <p:cTn id="13" dur="500"/>
                                        <p:tgtEl>
                                          <p:spTgt spid="512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123">
                                            <p:txEl>
                                              <p:pRg st="3" end="3"/>
                                            </p:txEl>
                                          </p:spTgt>
                                        </p:tgtEl>
                                        <p:attrNameLst>
                                          <p:attrName>style.visibility</p:attrName>
                                        </p:attrNameLst>
                                      </p:cBhvr>
                                      <p:to>
                                        <p:strVal val="visible"/>
                                      </p:to>
                                    </p:set>
                                    <p:animEffect transition="in" filter="wipe(down)">
                                      <p:cBhvr>
                                        <p:cTn id="18" dur="500"/>
                                        <p:tgtEl>
                                          <p:spTgt spid="5123">
                                            <p:txEl>
                                              <p:pRg st="3" end="3"/>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123">
                                            <p:txEl>
                                              <p:pRg st="4" end="4"/>
                                            </p:txEl>
                                          </p:spTgt>
                                        </p:tgtEl>
                                        <p:attrNameLst>
                                          <p:attrName>style.visibility</p:attrName>
                                        </p:attrNameLst>
                                      </p:cBhvr>
                                      <p:to>
                                        <p:strVal val="visible"/>
                                      </p:to>
                                    </p:set>
                                    <p:animEffect transition="in" filter="wipe(down)">
                                      <p:cBhvr>
                                        <p:cTn id="21" dur="500"/>
                                        <p:tgtEl>
                                          <p:spTgt spid="512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123">
                                            <p:txEl>
                                              <p:pRg st="5" end="5"/>
                                            </p:txEl>
                                          </p:spTgt>
                                        </p:tgtEl>
                                        <p:attrNameLst>
                                          <p:attrName>style.visibility</p:attrName>
                                        </p:attrNameLst>
                                      </p:cBhvr>
                                      <p:to>
                                        <p:strVal val="visible"/>
                                      </p:to>
                                    </p:set>
                                    <p:animEffect transition="in" filter="wipe(down)">
                                      <p:cBhvr>
                                        <p:cTn id="26" dur="500"/>
                                        <p:tgtEl>
                                          <p:spTgt spid="5123">
                                            <p:txEl>
                                              <p:pRg st="5" end="5"/>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123">
                                            <p:txEl>
                                              <p:pRg st="6" end="6"/>
                                            </p:txEl>
                                          </p:spTgt>
                                        </p:tgtEl>
                                        <p:attrNameLst>
                                          <p:attrName>style.visibility</p:attrName>
                                        </p:attrNameLst>
                                      </p:cBhvr>
                                      <p:to>
                                        <p:strVal val="visible"/>
                                      </p:to>
                                    </p:set>
                                    <p:animEffect transition="in" filter="wipe(down)">
                                      <p:cBhvr>
                                        <p:cTn id="29" dur="500"/>
                                        <p:tgtEl>
                                          <p:spTgt spid="5123">
                                            <p:txEl>
                                              <p:pRg st="6" end="6"/>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5123">
                                            <p:txEl>
                                              <p:pRg st="7" end="7"/>
                                            </p:txEl>
                                          </p:spTgt>
                                        </p:tgtEl>
                                        <p:attrNameLst>
                                          <p:attrName>style.visibility</p:attrName>
                                        </p:attrNameLst>
                                      </p:cBhvr>
                                      <p:to>
                                        <p:strVal val="visible"/>
                                      </p:to>
                                    </p:set>
                                    <p:animEffect transition="in" filter="wipe(down)">
                                      <p:cBhvr>
                                        <p:cTn id="32" dur="500"/>
                                        <p:tgtEl>
                                          <p:spTgt spid="5123">
                                            <p:txEl>
                                              <p:pRg st="7" end="7"/>
                                            </p:txEl>
                                          </p:spTgt>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5123">
                                            <p:txEl>
                                              <p:pRg st="8" end="8"/>
                                            </p:txEl>
                                          </p:spTgt>
                                        </p:tgtEl>
                                        <p:attrNameLst>
                                          <p:attrName>style.visibility</p:attrName>
                                        </p:attrNameLst>
                                      </p:cBhvr>
                                      <p:to>
                                        <p:strVal val="visible"/>
                                      </p:to>
                                    </p:set>
                                    <p:animEffect transition="in" filter="wipe(down)">
                                      <p:cBhvr>
                                        <p:cTn id="35" dur="500"/>
                                        <p:tgtEl>
                                          <p:spTgt spid="512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Recap topics</a:t>
            </a:r>
            <a:endParaRPr lang="en-US"/>
          </a:p>
        </p:txBody>
      </p:sp>
      <p:sp>
        <p:nvSpPr>
          <p:cNvPr id="5" name="Content Placeholder 4"/>
          <p:cNvSpPr>
            <a:spLocks noGrp="1"/>
          </p:cNvSpPr>
          <p:nvPr>
            <p:ph idx="1"/>
          </p:nvPr>
        </p:nvSpPr>
        <p:spPr/>
        <p:txBody>
          <a:bodyPr/>
          <a:lstStyle/>
          <a:p>
            <a:r>
              <a:rPr lang="en-US" smtClean="0"/>
              <a:t>What is learning?</a:t>
            </a:r>
          </a:p>
          <a:p>
            <a:r>
              <a:rPr lang="en-US" smtClean="0"/>
              <a:t>What is a DNN, and in particular a CNN?</a:t>
            </a:r>
          </a:p>
          <a:p>
            <a:r>
              <a:rPr lang="en-US" smtClean="0"/>
              <a:t>DNN Learning principles</a:t>
            </a:r>
          </a:p>
          <a:p>
            <a:r>
              <a:rPr lang="en-US" smtClean="0"/>
              <a:t>Optimization 1</a:t>
            </a:r>
          </a:p>
          <a:p>
            <a:r>
              <a:rPr lang="en-US" smtClean="0"/>
              <a:t>Optimization 2</a:t>
            </a:r>
          </a:p>
          <a:p>
            <a:r>
              <a:rPr lang="en-US" smtClean="0"/>
              <a:t>Optimization 3</a:t>
            </a:r>
          </a:p>
          <a:p>
            <a:r>
              <a:rPr lang="en-US" smtClean="0"/>
              <a:t>DNN Hardware support</a:t>
            </a:r>
          </a:p>
          <a:p>
            <a:r>
              <a:rPr lang="en-US" smtClean="0"/>
              <a:t>Beyond DNNs</a:t>
            </a:r>
          </a:p>
          <a:p>
            <a:pPr lvl="1"/>
            <a:r>
              <a:rPr lang="en-US" smtClean="0"/>
              <a:t>Neuromorphic and Bayesian networks</a:t>
            </a:r>
          </a:p>
          <a:p>
            <a:endParaRPr lang="en-US"/>
          </a:p>
        </p:txBody>
      </p:sp>
      <p:sp>
        <p:nvSpPr>
          <p:cNvPr id="3" name="Date Placeholder 2"/>
          <p:cNvSpPr>
            <a:spLocks noGrp="1"/>
          </p:cNvSpPr>
          <p:nvPr>
            <p:ph type="dt" sz="half" idx="10"/>
          </p:nvPr>
        </p:nvSpPr>
        <p:spPr/>
        <p:txBody>
          <a:bodyPr/>
          <a:lstStyle/>
          <a:p>
            <a:pPr>
              <a:defRPr/>
            </a:pPr>
            <a:r>
              <a:rPr lang="en-US" smtClean="0"/>
              <a:t>IA 5LIL0</a:t>
            </a:r>
            <a:endParaRPr lang="en-US"/>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12</a:t>
            </a:fld>
            <a:endParaRPr lang="en-US"/>
          </a:p>
        </p:txBody>
      </p:sp>
      <p:pic>
        <p:nvPicPr>
          <p:cNvPr id="7" name="Picture 6"/>
          <p:cNvPicPr>
            <a:picLocks noChangeAspect="1"/>
          </p:cNvPicPr>
          <p:nvPr/>
        </p:nvPicPr>
        <p:blipFill>
          <a:blip r:embed="rId2"/>
          <a:stretch>
            <a:fillRect/>
          </a:stretch>
        </p:blipFill>
        <p:spPr>
          <a:xfrm>
            <a:off x="9515475" y="0"/>
            <a:ext cx="2676525" cy="2676525"/>
          </a:xfrm>
          <a:prstGeom prst="rect">
            <a:avLst/>
          </a:prstGeom>
        </p:spPr>
      </p:pic>
    </p:spTree>
    <p:extLst>
      <p:ext uri="{BB962C8B-B14F-4D97-AF65-F5344CB8AC3E}">
        <p14:creationId xmlns:p14="http://schemas.microsoft.com/office/powerpoint/2010/main" val="6496313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Learning</a:t>
            </a:r>
            <a:endParaRPr lang="en-US"/>
          </a:p>
        </p:txBody>
      </p:sp>
      <p:sp>
        <p:nvSpPr>
          <p:cNvPr id="4" name="Date Placeholder 3"/>
          <p:cNvSpPr>
            <a:spLocks noGrp="1"/>
          </p:cNvSpPr>
          <p:nvPr>
            <p:ph type="dt" sz="half" idx="10"/>
          </p:nvPr>
        </p:nvSpPr>
        <p:spPr/>
        <p:txBody>
          <a:bodyPr/>
          <a:lstStyle/>
          <a:p>
            <a:pPr>
              <a:defRPr/>
            </a:pPr>
            <a:r>
              <a:rPr lang="en-US" smtClean="0"/>
              <a:t>IA 5LIL0</a:t>
            </a:r>
            <a:endParaRPr lang="en-US"/>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13</a:t>
            </a:fld>
            <a:endParaRPr lang="en-US"/>
          </a:p>
        </p:txBody>
      </p:sp>
      <p:grpSp>
        <p:nvGrpSpPr>
          <p:cNvPr id="22" name="Group 21"/>
          <p:cNvGrpSpPr/>
          <p:nvPr/>
        </p:nvGrpSpPr>
        <p:grpSpPr>
          <a:xfrm>
            <a:off x="375073" y="3735044"/>
            <a:ext cx="9886311" cy="2327894"/>
            <a:chOff x="375073" y="3886200"/>
            <a:chExt cx="9886311" cy="2327894"/>
          </a:xfrm>
        </p:grpSpPr>
        <p:pic>
          <p:nvPicPr>
            <p:cNvPr id="7" name="Picture 6"/>
            <p:cNvPicPr>
              <a:picLocks noChangeAspect="1"/>
            </p:cNvPicPr>
            <p:nvPr/>
          </p:nvPicPr>
          <p:blipFill>
            <a:blip r:embed="rId2"/>
            <a:stretch>
              <a:fillRect/>
            </a:stretch>
          </p:blipFill>
          <p:spPr>
            <a:xfrm>
              <a:off x="5943600" y="3886200"/>
              <a:ext cx="1994175" cy="2327894"/>
            </a:xfrm>
            <a:prstGeom prst="rect">
              <a:avLst/>
            </a:prstGeom>
          </p:spPr>
        </p:pic>
        <p:sp>
          <p:nvSpPr>
            <p:cNvPr id="9" name="TextBox 8"/>
            <p:cNvSpPr txBox="1"/>
            <p:nvPr/>
          </p:nvSpPr>
          <p:spPr>
            <a:xfrm>
              <a:off x="375073" y="4114800"/>
              <a:ext cx="3206327" cy="584775"/>
            </a:xfrm>
            <a:prstGeom prst="rect">
              <a:avLst/>
            </a:prstGeom>
            <a:noFill/>
          </p:spPr>
          <p:txBody>
            <a:bodyPr wrap="none" rtlCol="0">
              <a:spAutoFit/>
            </a:bodyPr>
            <a:lstStyle/>
            <a:p>
              <a:r>
                <a:rPr lang="en-US" sz="3200" smtClean="0">
                  <a:solidFill>
                    <a:schemeClr val="accent2"/>
                  </a:solidFill>
                </a:rPr>
                <a:t>Machine Learning</a:t>
              </a:r>
              <a:endParaRPr lang="en-US" sz="3200">
                <a:solidFill>
                  <a:schemeClr val="accent2"/>
                </a:solidFill>
              </a:endParaRPr>
            </a:p>
          </p:txBody>
        </p:sp>
        <p:sp>
          <p:nvSpPr>
            <p:cNvPr id="12" name="TextBox 11"/>
            <p:cNvSpPr txBox="1"/>
            <p:nvPr/>
          </p:nvSpPr>
          <p:spPr>
            <a:xfrm>
              <a:off x="3962400" y="5257800"/>
              <a:ext cx="1181734" cy="523220"/>
            </a:xfrm>
            <a:prstGeom prst="rect">
              <a:avLst/>
            </a:prstGeom>
            <a:noFill/>
          </p:spPr>
          <p:txBody>
            <a:bodyPr wrap="none" rtlCol="0">
              <a:spAutoFit/>
            </a:bodyPr>
            <a:lstStyle/>
            <a:p>
              <a:r>
                <a:rPr lang="en-US" sz="2800" smtClean="0"/>
                <a:t>Output</a:t>
              </a:r>
              <a:endParaRPr lang="en-US" sz="2800"/>
            </a:p>
          </p:txBody>
        </p:sp>
        <p:sp>
          <p:nvSpPr>
            <p:cNvPr id="13" name="TextBox 12"/>
            <p:cNvSpPr txBox="1"/>
            <p:nvPr/>
          </p:nvSpPr>
          <p:spPr>
            <a:xfrm>
              <a:off x="8839200" y="4800600"/>
              <a:ext cx="1422184" cy="523220"/>
            </a:xfrm>
            <a:prstGeom prst="rect">
              <a:avLst/>
            </a:prstGeom>
            <a:noFill/>
          </p:spPr>
          <p:txBody>
            <a:bodyPr wrap="none" rtlCol="0">
              <a:spAutoFit/>
            </a:bodyPr>
            <a:lstStyle/>
            <a:p>
              <a:r>
                <a:rPr lang="en-US" sz="2800" smtClean="0"/>
                <a:t>Program</a:t>
              </a:r>
              <a:endParaRPr lang="en-US" sz="2800"/>
            </a:p>
          </p:txBody>
        </p:sp>
        <p:sp>
          <p:nvSpPr>
            <p:cNvPr id="15" name="TextBox 14"/>
            <p:cNvSpPr txBox="1"/>
            <p:nvPr/>
          </p:nvSpPr>
          <p:spPr>
            <a:xfrm>
              <a:off x="3962400" y="4419600"/>
              <a:ext cx="861133" cy="523220"/>
            </a:xfrm>
            <a:prstGeom prst="rect">
              <a:avLst/>
            </a:prstGeom>
            <a:noFill/>
          </p:spPr>
          <p:txBody>
            <a:bodyPr wrap="none" rtlCol="0">
              <a:spAutoFit/>
            </a:bodyPr>
            <a:lstStyle/>
            <a:p>
              <a:r>
                <a:rPr lang="en-US" sz="2800" smtClean="0"/>
                <a:t>Data</a:t>
              </a:r>
              <a:endParaRPr lang="en-US" sz="2800"/>
            </a:p>
          </p:txBody>
        </p:sp>
        <p:sp>
          <p:nvSpPr>
            <p:cNvPr id="18" name="Right Arrow 17"/>
            <p:cNvSpPr/>
            <p:nvPr/>
          </p:nvSpPr>
          <p:spPr>
            <a:xfrm>
              <a:off x="5334000" y="45720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5334000" y="54102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8153400" y="49530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381000" y="1143000"/>
            <a:ext cx="9563734" cy="2327894"/>
            <a:chOff x="381000" y="1294156"/>
            <a:chExt cx="9563734" cy="2327894"/>
          </a:xfrm>
        </p:grpSpPr>
        <p:pic>
          <p:nvPicPr>
            <p:cNvPr id="6" name="Picture 5"/>
            <p:cNvPicPr>
              <a:picLocks noChangeAspect="1"/>
            </p:cNvPicPr>
            <p:nvPr/>
          </p:nvPicPr>
          <p:blipFill>
            <a:blip r:embed="rId2"/>
            <a:stretch>
              <a:fillRect/>
            </a:stretch>
          </p:blipFill>
          <p:spPr>
            <a:xfrm>
              <a:off x="5930624" y="1294156"/>
              <a:ext cx="1994175" cy="2327894"/>
            </a:xfrm>
            <a:prstGeom prst="rect">
              <a:avLst/>
            </a:prstGeom>
          </p:spPr>
        </p:pic>
        <p:sp>
          <p:nvSpPr>
            <p:cNvPr id="8" name="TextBox 7"/>
            <p:cNvSpPr txBox="1"/>
            <p:nvPr/>
          </p:nvSpPr>
          <p:spPr>
            <a:xfrm>
              <a:off x="381000" y="1676400"/>
              <a:ext cx="2597186" cy="584775"/>
            </a:xfrm>
            <a:prstGeom prst="rect">
              <a:avLst/>
            </a:prstGeom>
            <a:noFill/>
          </p:spPr>
          <p:txBody>
            <a:bodyPr wrap="none" rtlCol="0">
              <a:spAutoFit/>
            </a:bodyPr>
            <a:lstStyle/>
            <a:p>
              <a:r>
                <a:rPr lang="en-US" sz="3200" smtClean="0">
                  <a:solidFill>
                    <a:schemeClr val="accent2"/>
                  </a:solidFill>
                </a:rPr>
                <a:t>Traditional CS</a:t>
              </a:r>
              <a:endParaRPr lang="en-US" sz="3200">
                <a:solidFill>
                  <a:schemeClr val="accent2"/>
                </a:solidFill>
              </a:endParaRPr>
            </a:p>
          </p:txBody>
        </p:sp>
        <p:sp>
          <p:nvSpPr>
            <p:cNvPr id="10" name="TextBox 9"/>
            <p:cNvSpPr txBox="1"/>
            <p:nvPr/>
          </p:nvSpPr>
          <p:spPr>
            <a:xfrm>
              <a:off x="3962400" y="1828800"/>
              <a:ext cx="1422184" cy="523220"/>
            </a:xfrm>
            <a:prstGeom prst="rect">
              <a:avLst/>
            </a:prstGeom>
            <a:noFill/>
          </p:spPr>
          <p:txBody>
            <a:bodyPr wrap="none" rtlCol="0">
              <a:spAutoFit/>
            </a:bodyPr>
            <a:lstStyle/>
            <a:p>
              <a:r>
                <a:rPr lang="en-US" sz="2800" smtClean="0"/>
                <a:t>Program</a:t>
              </a:r>
              <a:endParaRPr lang="en-US" sz="2800"/>
            </a:p>
          </p:txBody>
        </p:sp>
        <p:sp>
          <p:nvSpPr>
            <p:cNvPr id="11" name="TextBox 10"/>
            <p:cNvSpPr txBox="1"/>
            <p:nvPr/>
          </p:nvSpPr>
          <p:spPr>
            <a:xfrm>
              <a:off x="3962400" y="2590800"/>
              <a:ext cx="861133" cy="523220"/>
            </a:xfrm>
            <a:prstGeom prst="rect">
              <a:avLst/>
            </a:prstGeom>
            <a:noFill/>
          </p:spPr>
          <p:txBody>
            <a:bodyPr wrap="none" rtlCol="0">
              <a:spAutoFit/>
            </a:bodyPr>
            <a:lstStyle/>
            <a:p>
              <a:r>
                <a:rPr lang="en-US" sz="2800" smtClean="0"/>
                <a:t>Data</a:t>
              </a:r>
              <a:endParaRPr lang="en-US" sz="2800"/>
            </a:p>
          </p:txBody>
        </p:sp>
        <p:sp>
          <p:nvSpPr>
            <p:cNvPr id="14" name="TextBox 13"/>
            <p:cNvSpPr txBox="1"/>
            <p:nvPr/>
          </p:nvSpPr>
          <p:spPr>
            <a:xfrm>
              <a:off x="8763000" y="2133600"/>
              <a:ext cx="1181734" cy="523220"/>
            </a:xfrm>
            <a:prstGeom prst="rect">
              <a:avLst/>
            </a:prstGeom>
            <a:noFill/>
          </p:spPr>
          <p:txBody>
            <a:bodyPr wrap="none" rtlCol="0">
              <a:spAutoFit/>
            </a:bodyPr>
            <a:lstStyle/>
            <a:p>
              <a:r>
                <a:rPr lang="en-US" sz="2800" smtClean="0"/>
                <a:t>Output</a:t>
              </a:r>
              <a:endParaRPr lang="en-US" sz="2800"/>
            </a:p>
          </p:txBody>
        </p:sp>
        <p:sp>
          <p:nvSpPr>
            <p:cNvPr id="16" name="Right Arrow 15"/>
            <p:cNvSpPr/>
            <p:nvPr/>
          </p:nvSpPr>
          <p:spPr>
            <a:xfrm>
              <a:off x="5410200" y="19812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5410200" y="27432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a:off x="8153400" y="22860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304800" y="6019800"/>
            <a:ext cx="5164171" cy="584775"/>
          </a:xfrm>
          <a:prstGeom prst="rect">
            <a:avLst/>
          </a:prstGeom>
          <a:noFill/>
        </p:spPr>
        <p:txBody>
          <a:bodyPr wrap="none" rtlCol="0">
            <a:spAutoFit/>
          </a:bodyPr>
          <a:lstStyle/>
          <a:p>
            <a:r>
              <a:rPr lang="en-US" sz="3200" b="1" i="1" smtClean="0">
                <a:solidFill>
                  <a:schemeClr val="accent2"/>
                </a:solidFill>
              </a:rPr>
              <a:t>Concl: We learn 'by example'</a:t>
            </a:r>
            <a:endParaRPr lang="en-US" sz="3200" b="1" i="1">
              <a:solidFill>
                <a:schemeClr val="accent2"/>
              </a:solidFill>
            </a:endParaRPr>
          </a:p>
        </p:txBody>
      </p:sp>
    </p:spTree>
    <p:extLst>
      <p:ext uri="{BB962C8B-B14F-4D97-AF65-F5344CB8AC3E}">
        <p14:creationId xmlns:p14="http://schemas.microsoft.com/office/powerpoint/2010/main" val="21449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lstStyle/>
          <a:p>
            <a:r>
              <a:rPr lang="en-US" smtClean="0"/>
              <a:t>3 key components</a:t>
            </a:r>
            <a:endParaRPr lang="en-US" dirty="0"/>
          </a:p>
        </p:txBody>
      </p:sp>
      <p:sp>
        <p:nvSpPr>
          <p:cNvPr id="3" name="Content Placeholder 2"/>
          <p:cNvSpPr>
            <a:spLocks noGrp="1"/>
          </p:cNvSpPr>
          <p:nvPr>
            <p:ph idx="1"/>
          </p:nvPr>
        </p:nvSpPr>
        <p:spPr/>
        <p:txBody>
          <a:bodyPr/>
          <a:lstStyle/>
          <a:p>
            <a:r>
              <a:rPr lang="en-US" smtClean="0"/>
              <a:t>Score function (</a:t>
            </a:r>
            <a:r>
              <a:rPr lang="en-US" b="1" smtClean="0">
                <a:solidFill>
                  <a:schemeClr val="accent2"/>
                </a:solidFill>
              </a:rPr>
              <a:t>Classifier</a:t>
            </a:r>
            <a:r>
              <a:rPr lang="en-US" smtClean="0"/>
              <a:t>) : Function to map input to output</a:t>
            </a:r>
          </a:p>
          <a:p>
            <a:r>
              <a:rPr lang="en-US" b="1" smtClean="0">
                <a:solidFill>
                  <a:schemeClr val="accent2"/>
                </a:solidFill>
              </a:rPr>
              <a:t>Loss</a:t>
            </a:r>
            <a:r>
              <a:rPr lang="en-US" smtClean="0">
                <a:solidFill>
                  <a:schemeClr val="accent2"/>
                </a:solidFill>
              </a:rPr>
              <a:t> </a:t>
            </a:r>
            <a:r>
              <a:rPr lang="en-US" smtClean="0"/>
              <a:t>Function : Evaluate quality of mapping </a:t>
            </a:r>
          </a:p>
          <a:p>
            <a:r>
              <a:rPr lang="en-US" b="1" smtClean="0">
                <a:solidFill>
                  <a:schemeClr val="accent2"/>
                </a:solidFill>
              </a:rPr>
              <a:t>Optimization</a:t>
            </a:r>
            <a:r>
              <a:rPr lang="en-US" smtClean="0">
                <a:solidFill>
                  <a:schemeClr val="accent2"/>
                </a:solidFill>
              </a:rPr>
              <a:t> </a:t>
            </a:r>
            <a:r>
              <a:rPr lang="en-US" smtClean="0"/>
              <a:t>Function : Update classifier</a:t>
            </a:r>
          </a:p>
          <a:p>
            <a:endParaRPr lang="en-US"/>
          </a:p>
        </p:txBody>
      </p:sp>
      <p:sp>
        <p:nvSpPr>
          <p:cNvPr id="7" name="object 7"/>
          <p:cNvSpPr/>
          <p:nvPr/>
        </p:nvSpPr>
        <p:spPr>
          <a:xfrm>
            <a:off x="1143000" y="3276600"/>
            <a:ext cx="2414666" cy="2743200"/>
          </a:xfrm>
          <a:prstGeom prst="rect">
            <a:avLst/>
          </a:prstGeom>
          <a:blipFill>
            <a:blip r:embed="rId2" cstate="print"/>
            <a:stretch>
              <a:fillRect/>
            </a:stretch>
          </a:blipFill>
        </p:spPr>
        <p:txBody>
          <a:bodyPr wrap="square" lIns="0" tIns="0" rIns="0" bIns="0" rtlCol="0"/>
          <a:lstStyle/>
          <a:p>
            <a:endParaRPr sz="3200"/>
          </a:p>
        </p:txBody>
      </p:sp>
      <p:cxnSp>
        <p:nvCxnSpPr>
          <p:cNvPr id="12" name="Straight Arrow Connector 11"/>
          <p:cNvCxnSpPr/>
          <p:nvPr/>
        </p:nvCxnSpPr>
        <p:spPr>
          <a:xfrm flipV="1">
            <a:off x="3556000" y="4953000"/>
            <a:ext cx="939800" cy="18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514265" y="4342369"/>
            <a:ext cx="1930400" cy="1117600"/>
          </a:xfrm>
          <a:prstGeom prst="rect">
            <a:avLst/>
          </a:prstGeom>
          <a:solidFill>
            <a:srgbClr val="CCFF66"/>
          </a:solidFill>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667" smtClean="0"/>
              <a:t>Classifier</a:t>
            </a:r>
          </a:p>
          <a:p>
            <a:pPr algn="ctr"/>
            <a:r>
              <a:rPr lang="en-US" sz="2000" smtClean="0"/>
              <a:t>(DNN or Bayesian model)</a:t>
            </a:r>
            <a:endParaRPr lang="en-US" sz="2000" dirty="0"/>
          </a:p>
        </p:txBody>
      </p:sp>
      <p:cxnSp>
        <p:nvCxnSpPr>
          <p:cNvPr id="20" name="Straight Arrow Connector 19"/>
          <p:cNvCxnSpPr/>
          <p:nvPr/>
        </p:nvCxnSpPr>
        <p:spPr>
          <a:xfrm>
            <a:off x="6477000" y="4953000"/>
            <a:ext cx="9144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9448800" y="4343400"/>
            <a:ext cx="1930400" cy="1117600"/>
          </a:xfrm>
          <a:prstGeom prst="rect">
            <a:avLst/>
          </a:prstGeom>
          <a:solidFill>
            <a:srgbClr val="CCFF66"/>
          </a:solidFill>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667" smtClean="0"/>
              <a:t>Loss</a:t>
            </a:r>
          </a:p>
          <a:p>
            <a:pPr algn="ctr"/>
            <a:r>
              <a:rPr lang="en-US" sz="2000" smtClean="0"/>
              <a:t>(measure of the error)</a:t>
            </a:r>
            <a:endParaRPr lang="en-US" sz="2000" dirty="0"/>
          </a:p>
        </p:txBody>
      </p:sp>
      <p:sp>
        <p:nvSpPr>
          <p:cNvPr id="22" name="Rectangle 21"/>
          <p:cNvSpPr/>
          <p:nvPr/>
        </p:nvSpPr>
        <p:spPr>
          <a:xfrm>
            <a:off x="6781800" y="5562600"/>
            <a:ext cx="2133600" cy="1219200"/>
          </a:xfrm>
          <a:prstGeom prst="rect">
            <a:avLst/>
          </a:prstGeom>
          <a:solidFill>
            <a:schemeClr val="accent1">
              <a:lumMod val="20000"/>
              <a:lumOff val="80000"/>
            </a:schemeClr>
          </a:solidFill>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667" smtClean="0"/>
              <a:t>Optimization:</a:t>
            </a:r>
          </a:p>
          <a:p>
            <a:pPr algn="ctr"/>
            <a:r>
              <a:rPr lang="en-US" sz="2667" smtClean="0"/>
              <a:t>Improve</a:t>
            </a:r>
          </a:p>
          <a:p>
            <a:pPr algn="ctr"/>
            <a:r>
              <a:rPr lang="en-US" sz="2667" smtClean="0"/>
              <a:t>classifier</a:t>
            </a:r>
            <a:endParaRPr lang="en-US" sz="2667" dirty="0"/>
          </a:p>
        </p:txBody>
      </p:sp>
      <p:cxnSp>
        <p:nvCxnSpPr>
          <p:cNvPr id="23" name="Straight Arrow Connector 22"/>
          <p:cNvCxnSpPr>
            <a:stCxn id="21" idx="2"/>
            <a:endCxn id="22" idx="3"/>
          </p:cNvCxnSpPr>
          <p:nvPr/>
        </p:nvCxnSpPr>
        <p:spPr>
          <a:xfrm flipH="1">
            <a:off x="8915400" y="5461000"/>
            <a:ext cx="1498600" cy="711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2" idx="1"/>
            <a:endCxn id="16" idx="2"/>
          </p:cNvCxnSpPr>
          <p:nvPr/>
        </p:nvCxnSpPr>
        <p:spPr>
          <a:xfrm flipH="1" flipV="1">
            <a:off x="5479465" y="5459969"/>
            <a:ext cx="1302335" cy="7122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43800" y="4495800"/>
            <a:ext cx="970137" cy="830997"/>
          </a:xfrm>
          <a:prstGeom prst="rect">
            <a:avLst/>
          </a:prstGeom>
          <a:noFill/>
        </p:spPr>
        <p:txBody>
          <a:bodyPr wrap="none" rtlCol="0">
            <a:spAutoFit/>
          </a:bodyPr>
          <a:lstStyle/>
          <a:p>
            <a:r>
              <a:rPr lang="en-US" smtClean="0"/>
              <a:t>Class</a:t>
            </a:r>
          </a:p>
          <a:p>
            <a:r>
              <a:rPr lang="en-US" smtClean="0"/>
              <a:t>values</a:t>
            </a:r>
            <a:endParaRPr lang="en-US"/>
          </a:p>
        </p:txBody>
      </p:sp>
      <p:cxnSp>
        <p:nvCxnSpPr>
          <p:cNvPr id="17" name="Straight Arrow Connector 16"/>
          <p:cNvCxnSpPr/>
          <p:nvPr/>
        </p:nvCxnSpPr>
        <p:spPr>
          <a:xfrm>
            <a:off x="8458200" y="4953000"/>
            <a:ext cx="9906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581400" y="3505200"/>
            <a:ext cx="5867400" cy="76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601200" y="3200400"/>
            <a:ext cx="1430200" cy="461665"/>
          </a:xfrm>
          <a:prstGeom prst="rect">
            <a:avLst/>
          </a:prstGeom>
          <a:noFill/>
        </p:spPr>
        <p:txBody>
          <a:bodyPr wrap="none" rtlCol="0">
            <a:spAutoFit/>
          </a:bodyPr>
          <a:lstStyle/>
          <a:p>
            <a:r>
              <a:rPr lang="en-US" smtClean="0"/>
              <a:t>Label 'cat'</a:t>
            </a:r>
            <a:endParaRPr lang="en-US"/>
          </a:p>
        </p:txBody>
      </p:sp>
      <p:cxnSp>
        <p:nvCxnSpPr>
          <p:cNvPr id="24" name="Straight Arrow Connector 23"/>
          <p:cNvCxnSpPr>
            <a:endCxn id="21" idx="0"/>
          </p:cNvCxnSpPr>
          <p:nvPr/>
        </p:nvCxnSpPr>
        <p:spPr>
          <a:xfrm flipH="1">
            <a:off x="10414000" y="3733800"/>
            <a:ext cx="25400" cy="609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Date Placeholder 34"/>
          <p:cNvSpPr>
            <a:spLocks noGrp="1"/>
          </p:cNvSpPr>
          <p:nvPr>
            <p:ph type="dt" sz="half" idx="10"/>
          </p:nvPr>
        </p:nvSpPr>
        <p:spPr/>
        <p:txBody>
          <a:bodyPr/>
          <a:lstStyle/>
          <a:p>
            <a:pPr>
              <a:defRPr/>
            </a:pPr>
            <a:r>
              <a:rPr lang="en-US" smtClean="0"/>
              <a:t>IA 5LIL0</a:t>
            </a:r>
            <a:endParaRPr lang="en-US"/>
          </a:p>
        </p:txBody>
      </p:sp>
      <p:sp>
        <p:nvSpPr>
          <p:cNvPr id="36" name="Slide Number Placeholder 35"/>
          <p:cNvSpPr>
            <a:spLocks noGrp="1"/>
          </p:cNvSpPr>
          <p:nvPr>
            <p:ph type="sldNum" sz="quarter" idx="12"/>
          </p:nvPr>
        </p:nvSpPr>
        <p:spPr/>
        <p:txBody>
          <a:bodyPr/>
          <a:lstStyle/>
          <a:p>
            <a:pPr>
              <a:defRPr/>
            </a:pPr>
            <a:fld id="{57380175-9699-4BBE-9FAB-57FE2DBF8243}" type="slidenum">
              <a:rPr lang="en-US" smtClean="0"/>
              <a:pPr>
                <a:defRPr/>
              </a:pPr>
              <a:t>14</a:t>
            </a:fld>
            <a:endParaRPr lang="en-US"/>
          </a:p>
        </p:txBody>
      </p:sp>
    </p:spTree>
    <p:extLst>
      <p:ext uri="{BB962C8B-B14F-4D97-AF65-F5344CB8AC3E}">
        <p14:creationId xmlns:p14="http://schemas.microsoft.com/office/powerpoint/2010/main" val="7447805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GB" altLang="en-US" smtClean="0"/>
              <a:t>Example: Polynomial Curve Fitting	</a:t>
            </a:r>
          </a:p>
        </p:txBody>
      </p:sp>
      <p:pic>
        <p:nvPicPr>
          <p:cNvPr id="10243" name="Content Placeholder 7" descr="Figure1.2.jpg"/>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867400" y="1219200"/>
            <a:ext cx="5641731" cy="4191000"/>
          </a:xfrm>
        </p:spPr>
      </p:pic>
      <p:sp>
        <p:nvSpPr>
          <p:cNvPr id="3" name="Content Placeholder 2"/>
          <p:cNvSpPr>
            <a:spLocks noGrp="1"/>
          </p:cNvSpPr>
          <p:nvPr>
            <p:ph sz="half" idx="2"/>
          </p:nvPr>
        </p:nvSpPr>
        <p:spPr>
          <a:xfrm>
            <a:off x="381000" y="1447800"/>
            <a:ext cx="5130800" cy="4572000"/>
          </a:xfrm>
        </p:spPr>
        <p:txBody>
          <a:bodyPr/>
          <a:lstStyle/>
          <a:p>
            <a:r>
              <a:rPr lang="en-US" smtClean="0"/>
              <a:t>     Measured </a:t>
            </a:r>
            <a:r>
              <a:rPr lang="en-US" smtClean="0"/>
              <a:t>values (x</a:t>
            </a:r>
            <a:r>
              <a:rPr lang="en-US" baseline="-25000" smtClean="0"/>
              <a:t>i</a:t>
            </a:r>
            <a:r>
              <a:rPr lang="en-US" smtClean="0"/>
              <a:t>,t</a:t>
            </a:r>
            <a:r>
              <a:rPr lang="en-US" baseline="-25000" smtClean="0"/>
              <a:t>i</a:t>
            </a:r>
            <a:r>
              <a:rPr lang="en-US" smtClean="0"/>
              <a:t>)</a:t>
            </a:r>
            <a:endParaRPr lang="en-US" smtClean="0"/>
          </a:p>
          <a:p>
            <a:r>
              <a:rPr lang="en-US" b="1" smtClean="0">
                <a:solidFill>
                  <a:schemeClr val="accent1"/>
                </a:solidFill>
              </a:rPr>
              <a:t>Generated</a:t>
            </a:r>
            <a:r>
              <a:rPr lang="en-US" smtClean="0"/>
              <a:t> by </a:t>
            </a:r>
            <a:r>
              <a:rPr lang="en-US" i="1"/>
              <a:t>t</a:t>
            </a:r>
            <a:r>
              <a:rPr lang="en-US" i="1" smtClean="0"/>
              <a:t>=sin(x</a:t>
            </a:r>
            <a:r>
              <a:rPr lang="en-US" i="1" smtClean="0"/>
              <a:t>) + noise</a:t>
            </a:r>
            <a:r>
              <a:rPr lang="en-US" smtClean="0"/>
              <a:t> </a:t>
            </a:r>
          </a:p>
          <a:p>
            <a:endParaRPr lang="en-US"/>
          </a:p>
          <a:p>
            <a:r>
              <a:rPr lang="en-US" smtClean="0"/>
              <a:t>Can we learn this curve from</a:t>
            </a:r>
            <a:br>
              <a:rPr lang="en-US" smtClean="0"/>
            </a:br>
            <a:r>
              <a:rPr lang="en-US" smtClean="0"/>
              <a:t>the measurements?</a:t>
            </a:r>
            <a:endParaRPr lang="en-US"/>
          </a:p>
        </p:txBody>
      </p:sp>
      <p:pic>
        <p:nvPicPr>
          <p:cNvPr id="10244" name="Picture 4" descr="TP_tmp.emf"/>
          <p:cNvPicPr>
            <a:picLocks noChangeAspect="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762000" y="5257800"/>
            <a:ext cx="8986556" cy="121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838200" y="1676400"/>
            <a:ext cx="152400" cy="15240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pPr>
              <a:defRPr/>
            </a:pPr>
            <a:r>
              <a:rPr lang="en-US" smtClean="0"/>
              <a:t>IA 5LIL0</a:t>
            </a:r>
            <a:endParaRPr lang="en-US"/>
          </a:p>
        </p:txBody>
      </p:sp>
      <p:sp>
        <p:nvSpPr>
          <p:cNvPr id="6" name="Slide Number Placeholder 5"/>
          <p:cNvSpPr>
            <a:spLocks noGrp="1"/>
          </p:cNvSpPr>
          <p:nvPr>
            <p:ph type="sldNum" sz="quarter" idx="12"/>
          </p:nvPr>
        </p:nvSpPr>
        <p:spPr/>
        <p:txBody>
          <a:bodyPr/>
          <a:lstStyle/>
          <a:p>
            <a:pPr>
              <a:defRPr/>
            </a:pPr>
            <a:fld id="{B0E76074-5F4F-4F2A-A539-4D61854B0527}" type="slidenum">
              <a:rPr lang="en-US" smtClean="0"/>
              <a:pPr>
                <a:defRPr/>
              </a:pPr>
              <a:t>15</a:t>
            </a:fld>
            <a:endParaRPr lang="en-US"/>
          </a:p>
        </p:txBody>
      </p:sp>
      <p:sp>
        <p:nvSpPr>
          <p:cNvPr id="2" name="TextBox 1"/>
          <p:cNvSpPr txBox="1"/>
          <p:nvPr/>
        </p:nvSpPr>
        <p:spPr>
          <a:xfrm>
            <a:off x="691101" y="6457890"/>
            <a:ext cx="7462299" cy="369332"/>
          </a:xfrm>
          <a:prstGeom prst="rect">
            <a:avLst/>
          </a:prstGeom>
          <a:noFill/>
        </p:spPr>
        <p:txBody>
          <a:bodyPr wrap="none" rtlCol="0">
            <a:spAutoFit/>
          </a:bodyPr>
          <a:lstStyle/>
          <a:p>
            <a:r>
              <a:rPr lang="en-US" sz="1800" smtClean="0"/>
              <a:t>Example taken from</a:t>
            </a:r>
            <a:r>
              <a:rPr lang="en-US" sz="1800" i="1" smtClean="0"/>
              <a:t> C.M. Bishop: Pattern Recognition and Machine Learning</a:t>
            </a:r>
            <a:endParaRPr lang="en-US" sz="1800" i="1"/>
          </a:p>
        </p:txBody>
      </p:sp>
    </p:spTree>
    <p:extLst>
      <p:ext uri="{BB962C8B-B14F-4D97-AF65-F5344CB8AC3E}">
        <p14:creationId xmlns:p14="http://schemas.microsoft.com/office/powerpoint/2010/main" val="14942944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GB" altLang="en-US" smtClean="0"/>
              <a:t>Loss E(w): Sum-of-Squares Error Function</a:t>
            </a:r>
          </a:p>
        </p:txBody>
      </p:sp>
      <p:pic>
        <p:nvPicPr>
          <p:cNvPr id="11267" name="Content Placeholder 3" descr="Figure1.3.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1524000"/>
            <a:ext cx="6265646" cy="4724400"/>
          </a:xfrm>
        </p:spPr>
      </p:pic>
      <p:pic>
        <p:nvPicPr>
          <p:cNvPr id="11268" name="Picture 4" descr="TP_tmp.emf"/>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3886200"/>
            <a:ext cx="5488925" cy="121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IA 5LIL0</a:t>
            </a:r>
            <a:endParaRPr lang="en-US"/>
          </a:p>
        </p:txBody>
      </p:sp>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16</a:t>
            </a:fld>
            <a:endParaRPr lang="en-US"/>
          </a:p>
        </p:txBody>
      </p:sp>
    </p:spTree>
    <p:extLst>
      <p:ext uri="{BB962C8B-B14F-4D97-AF65-F5344CB8AC3E}">
        <p14:creationId xmlns:p14="http://schemas.microsoft.com/office/powerpoint/2010/main" val="32047085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GB" altLang="en-US" smtClean="0"/>
              <a:t>0</a:t>
            </a:r>
            <a:r>
              <a:rPr lang="en-GB" altLang="en-US" baseline="30000" smtClean="0"/>
              <a:t>th</a:t>
            </a:r>
            <a:r>
              <a:rPr lang="en-GB" altLang="en-US" smtClean="0"/>
              <a:t> Order Polynomial</a:t>
            </a:r>
          </a:p>
        </p:txBody>
      </p:sp>
      <p:pic>
        <p:nvPicPr>
          <p:cNvPr id="12291" name="Content Placeholder 3" descr="Figure1.4a.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1099728"/>
            <a:ext cx="7543799" cy="5603965"/>
          </a:xfrm>
        </p:spPr>
      </p:pic>
      <p:sp>
        <p:nvSpPr>
          <p:cNvPr id="2" name="Date Placeholder 1"/>
          <p:cNvSpPr>
            <a:spLocks noGrp="1"/>
          </p:cNvSpPr>
          <p:nvPr>
            <p:ph type="dt" sz="half" idx="10"/>
          </p:nvPr>
        </p:nvSpPr>
        <p:spPr/>
        <p:txBody>
          <a:bodyPr/>
          <a:lstStyle/>
          <a:p>
            <a:pPr>
              <a:defRPr/>
            </a:pPr>
            <a:r>
              <a:rPr lang="en-US" smtClean="0"/>
              <a:t>IA 5LIL0</a:t>
            </a:r>
            <a:endParaRPr lang="en-US"/>
          </a:p>
        </p:txBody>
      </p:sp>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17</a:t>
            </a:fld>
            <a:endParaRPr lang="en-US"/>
          </a:p>
        </p:txBody>
      </p:sp>
    </p:spTree>
    <p:extLst>
      <p:ext uri="{BB962C8B-B14F-4D97-AF65-F5344CB8AC3E}">
        <p14:creationId xmlns:p14="http://schemas.microsoft.com/office/powerpoint/2010/main" val="1732431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GB" altLang="en-US" smtClean="0"/>
              <a:t>1</a:t>
            </a:r>
            <a:r>
              <a:rPr lang="en-GB" altLang="en-US" baseline="30000" smtClean="0"/>
              <a:t>st</a:t>
            </a:r>
            <a:r>
              <a:rPr lang="en-GB" altLang="en-US" smtClean="0"/>
              <a:t> Order Polynomial</a:t>
            </a:r>
          </a:p>
        </p:txBody>
      </p:sp>
      <p:pic>
        <p:nvPicPr>
          <p:cNvPr id="13315" name="Content Placeholder 3" descr="Figure1.4b.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324224" y="1156334"/>
            <a:ext cx="7162434" cy="5320665"/>
          </a:xfrm>
        </p:spPr>
      </p:pic>
      <p:sp>
        <p:nvSpPr>
          <p:cNvPr id="2" name="Date Placeholder 1"/>
          <p:cNvSpPr>
            <a:spLocks noGrp="1"/>
          </p:cNvSpPr>
          <p:nvPr>
            <p:ph type="dt" sz="half" idx="10"/>
          </p:nvPr>
        </p:nvSpPr>
        <p:spPr/>
        <p:txBody>
          <a:bodyPr/>
          <a:lstStyle/>
          <a:p>
            <a:pPr>
              <a:defRPr/>
            </a:pPr>
            <a:r>
              <a:rPr lang="en-US" smtClean="0"/>
              <a:t>IA 5LIL0</a:t>
            </a:r>
            <a:endParaRPr lang="en-US"/>
          </a:p>
        </p:txBody>
      </p:sp>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18</a:t>
            </a:fld>
            <a:endParaRPr lang="en-US"/>
          </a:p>
        </p:txBody>
      </p:sp>
    </p:spTree>
    <p:extLst>
      <p:ext uri="{BB962C8B-B14F-4D97-AF65-F5344CB8AC3E}">
        <p14:creationId xmlns:p14="http://schemas.microsoft.com/office/powerpoint/2010/main" val="3367948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GB" altLang="en-US" smtClean="0"/>
              <a:t>3</a:t>
            </a:r>
            <a:r>
              <a:rPr lang="en-GB" altLang="en-US" baseline="30000" smtClean="0"/>
              <a:t>rd</a:t>
            </a:r>
            <a:r>
              <a:rPr lang="en-GB" altLang="en-US" smtClean="0"/>
              <a:t> Order Polynomial</a:t>
            </a:r>
          </a:p>
        </p:txBody>
      </p:sp>
      <p:pic>
        <p:nvPicPr>
          <p:cNvPr id="14339" name="Content Placeholder 3" descr="Figure1.4c.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324224" y="1212940"/>
            <a:ext cx="6983657" cy="5187859"/>
          </a:xfrm>
        </p:spPr>
      </p:pic>
      <p:sp>
        <p:nvSpPr>
          <p:cNvPr id="2" name="Date Placeholder 1"/>
          <p:cNvSpPr>
            <a:spLocks noGrp="1"/>
          </p:cNvSpPr>
          <p:nvPr>
            <p:ph type="dt" sz="half" idx="10"/>
          </p:nvPr>
        </p:nvSpPr>
        <p:spPr/>
        <p:txBody>
          <a:bodyPr/>
          <a:lstStyle/>
          <a:p>
            <a:pPr>
              <a:defRPr/>
            </a:pPr>
            <a:r>
              <a:rPr lang="en-US" smtClean="0"/>
              <a:t>IA 5LIL0</a:t>
            </a:r>
            <a:endParaRPr lang="en-US"/>
          </a:p>
        </p:txBody>
      </p:sp>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19</a:t>
            </a:fld>
            <a:endParaRPr lang="en-US"/>
          </a:p>
        </p:txBody>
      </p:sp>
    </p:spTree>
    <p:extLst>
      <p:ext uri="{BB962C8B-B14F-4D97-AF65-F5344CB8AC3E}">
        <p14:creationId xmlns:p14="http://schemas.microsoft.com/office/powerpoint/2010/main" val="35284760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Intelligent Architectures (IA, 5LIL0)</a:t>
            </a:r>
            <a:endParaRPr lang="en-US" noProof="0" dirty="0"/>
          </a:p>
        </p:txBody>
      </p:sp>
      <p:sp>
        <p:nvSpPr>
          <p:cNvPr id="3" name="Content Placeholder 2"/>
          <p:cNvSpPr>
            <a:spLocks noGrp="1"/>
          </p:cNvSpPr>
          <p:nvPr>
            <p:ph idx="1"/>
          </p:nvPr>
        </p:nvSpPr>
        <p:spPr/>
        <p:txBody>
          <a:bodyPr/>
          <a:lstStyle/>
          <a:p>
            <a:r>
              <a:rPr lang="en-US" noProof="0" smtClean="0">
                <a:solidFill>
                  <a:schemeClr val="accent2"/>
                </a:solidFill>
              </a:rPr>
              <a:t>Experimental course</a:t>
            </a:r>
            <a:r>
              <a:rPr lang="en-US" noProof="0" smtClean="0"/>
              <a:t>, with focus </a:t>
            </a:r>
            <a:r>
              <a:rPr lang="en-US" noProof="0" dirty="0" smtClean="0"/>
              <a:t>on </a:t>
            </a:r>
            <a:r>
              <a:rPr lang="en-US" noProof="0" smtClean="0">
                <a:solidFill>
                  <a:srgbClr val="FF0000"/>
                </a:solidFill>
              </a:rPr>
              <a:t>Deep Learning</a:t>
            </a:r>
            <a:endParaRPr lang="en-US" noProof="0" dirty="0" smtClean="0">
              <a:solidFill>
                <a:srgbClr val="FF0000"/>
              </a:solidFill>
            </a:endParaRPr>
          </a:p>
          <a:p>
            <a:endParaRPr lang="en-US" noProof="0" smtClean="0"/>
          </a:p>
          <a:p>
            <a:r>
              <a:rPr lang="en-US" noProof="0" smtClean="0"/>
              <a:t>What's Deep Learning?</a:t>
            </a:r>
            <a:endParaRPr lang="en-US" noProof="0" dirty="0" smtClean="0"/>
          </a:p>
          <a:p>
            <a:pPr lvl="1"/>
            <a:r>
              <a:rPr lang="en-US" b="1" noProof="0" dirty="0" smtClean="0"/>
              <a:t>self learning</a:t>
            </a:r>
            <a:r>
              <a:rPr lang="en-US" noProof="0" dirty="0" smtClean="0"/>
              <a:t> algorithms</a:t>
            </a:r>
          </a:p>
          <a:p>
            <a:pPr lvl="1"/>
            <a:r>
              <a:rPr lang="en-US" noProof="0" dirty="0" smtClean="0"/>
              <a:t>using </a:t>
            </a:r>
            <a:r>
              <a:rPr lang="en-US" b="1" noProof="0" dirty="0" smtClean="0"/>
              <a:t>huge data sets</a:t>
            </a:r>
            <a:r>
              <a:rPr lang="en-US" noProof="0" dirty="0" smtClean="0"/>
              <a:t> to learn</a:t>
            </a:r>
          </a:p>
          <a:p>
            <a:pPr lvl="1"/>
            <a:r>
              <a:rPr lang="en-US" noProof="0" dirty="0" smtClean="0"/>
              <a:t>deep: </a:t>
            </a:r>
            <a:r>
              <a:rPr lang="en-US" b="1" noProof="0" dirty="0" smtClean="0"/>
              <a:t>many</a:t>
            </a:r>
            <a:r>
              <a:rPr lang="en-US" noProof="0" dirty="0" smtClean="0"/>
              <a:t> "</a:t>
            </a:r>
            <a:r>
              <a:rPr lang="en-US" noProof="0" smtClean="0"/>
              <a:t>learning </a:t>
            </a:r>
            <a:r>
              <a:rPr lang="en-US" b="1" noProof="0" smtClean="0"/>
              <a:t>layers</a:t>
            </a:r>
            <a:r>
              <a:rPr lang="en-US" noProof="0" smtClean="0"/>
              <a:t>"</a:t>
            </a:r>
          </a:p>
          <a:p>
            <a:pPr lvl="1"/>
            <a:r>
              <a:rPr lang="nl-NL" b="1" noProof="0" smtClean="0"/>
              <a:t>brain inspired</a:t>
            </a:r>
            <a:r>
              <a:rPr lang="nl-NL" noProof="0" smtClean="0"/>
              <a:t>, based on neurons and synapses (connections)</a:t>
            </a:r>
            <a:endParaRPr lang="en-US" noProof="0" smtClean="0"/>
          </a:p>
          <a:p>
            <a:pPr lvl="1"/>
            <a:r>
              <a:rPr lang="en-US"/>
              <a:t>h</a:t>
            </a:r>
            <a:r>
              <a:rPr lang="en-US" noProof="0" smtClean="0"/>
              <a:t>igh classification </a:t>
            </a:r>
            <a:r>
              <a:rPr lang="en-US" b="1" noProof="0" smtClean="0"/>
              <a:t>accuracy</a:t>
            </a:r>
            <a:endParaRPr lang="en-US" b="1" noProof="0" dirty="0" smtClean="0"/>
          </a:p>
          <a:p>
            <a:r>
              <a:rPr lang="en-US" noProof="0" smtClean="0"/>
              <a:t>Many applications; the hype started with: </a:t>
            </a:r>
            <a:r>
              <a:rPr lang="en-US" b="1" noProof="0" smtClean="0"/>
              <a:t>ImageNet</a:t>
            </a:r>
            <a:endParaRPr lang="en-US" b="1" noProof="0" dirty="0"/>
          </a:p>
        </p:txBody>
      </p:sp>
      <p:sp>
        <p:nvSpPr>
          <p:cNvPr id="4" name="Date Placeholder 3"/>
          <p:cNvSpPr>
            <a:spLocks noGrp="1"/>
          </p:cNvSpPr>
          <p:nvPr>
            <p:ph type="dt" sz="half" idx="10"/>
          </p:nvPr>
        </p:nvSpPr>
        <p:spPr/>
        <p:txBody>
          <a:bodyPr/>
          <a:lstStyle/>
          <a:p>
            <a:pPr>
              <a:defRPr/>
            </a:pPr>
            <a:r>
              <a:rPr lang="en-US" smtClean="0"/>
              <a:t>IA 5LIL0</a:t>
            </a:r>
            <a:endParaRPr lang="en-US" dirty="0"/>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2</a:t>
            </a:fld>
            <a:endParaRPr lang="en-US" dirty="0"/>
          </a:p>
        </p:txBody>
      </p:sp>
    </p:spTree>
    <p:extLst>
      <p:ext uri="{BB962C8B-B14F-4D97-AF65-F5344CB8AC3E}">
        <p14:creationId xmlns:p14="http://schemas.microsoft.com/office/powerpoint/2010/main" val="193520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wipe(down)">
                                      <p:cBhvr>
                                        <p:cTn id="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GB" altLang="en-US" smtClean="0"/>
              <a:t>9</a:t>
            </a:r>
            <a:r>
              <a:rPr lang="en-GB" altLang="en-US" baseline="30000" smtClean="0"/>
              <a:t>th</a:t>
            </a:r>
            <a:r>
              <a:rPr lang="en-GB" altLang="en-US" smtClean="0"/>
              <a:t> Order Polynomial</a:t>
            </a:r>
          </a:p>
        </p:txBody>
      </p:sp>
      <p:pic>
        <p:nvPicPr>
          <p:cNvPr id="15363" name="Content Placeholder 3" descr="Figure1.4d.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324226" y="1097517"/>
            <a:ext cx="7267574" cy="5397657"/>
          </a:xfrm>
        </p:spPr>
      </p:pic>
      <p:sp>
        <p:nvSpPr>
          <p:cNvPr id="2" name="Date Placeholder 1"/>
          <p:cNvSpPr>
            <a:spLocks noGrp="1"/>
          </p:cNvSpPr>
          <p:nvPr>
            <p:ph type="dt" sz="half" idx="10"/>
          </p:nvPr>
        </p:nvSpPr>
        <p:spPr/>
        <p:txBody>
          <a:bodyPr/>
          <a:lstStyle/>
          <a:p>
            <a:pPr>
              <a:defRPr/>
            </a:pPr>
            <a:r>
              <a:rPr lang="en-US" smtClean="0"/>
              <a:t>IA 5LIL0</a:t>
            </a:r>
            <a:endParaRPr lang="en-US"/>
          </a:p>
        </p:txBody>
      </p:sp>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20</a:t>
            </a:fld>
            <a:endParaRPr lang="en-US"/>
          </a:p>
        </p:txBody>
      </p:sp>
    </p:spTree>
    <p:extLst>
      <p:ext uri="{BB962C8B-B14F-4D97-AF65-F5344CB8AC3E}">
        <p14:creationId xmlns:p14="http://schemas.microsoft.com/office/powerpoint/2010/main" val="19474573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GB" altLang="en-US" smtClean="0"/>
              <a:t>Over-fitting</a:t>
            </a:r>
          </a:p>
        </p:txBody>
      </p:sp>
      <p:pic>
        <p:nvPicPr>
          <p:cNvPr id="16387" name="Content Placeholder 3" descr="Figure1.5.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200401" y="277969"/>
            <a:ext cx="7162799" cy="5226030"/>
          </a:xfrm>
        </p:spPr>
      </p:pic>
      <p:sp>
        <p:nvSpPr>
          <p:cNvPr id="16388" name="TextBox 4"/>
          <p:cNvSpPr txBox="1">
            <a:spLocks noChangeArrowheads="1"/>
          </p:cNvSpPr>
          <p:nvPr/>
        </p:nvSpPr>
        <p:spPr bwMode="auto">
          <a:xfrm>
            <a:off x="609600" y="5791200"/>
            <a:ext cx="487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2800"/>
              <a:t>Root-Mean-Square (RMS) Error:</a:t>
            </a:r>
          </a:p>
        </p:txBody>
      </p:sp>
      <p:pic>
        <p:nvPicPr>
          <p:cNvPr id="16389" name="Picture 6" descr="TP_tmp.emf"/>
          <p:cNvPicPr>
            <a:picLocks noChangeAspect="1"/>
          </p:cNvPicPr>
          <p:nvPr>
            <p:custDataLst>
              <p:tags r:id="rId1"/>
            </p:custDataLst>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7400" y="5800725"/>
            <a:ext cx="388120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IA 5LIL0</a:t>
            </a:r>
            <a:endParaRPr lang="en-US"/>
          </a:p>
        </p:txBody>
      </p:sp>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21</a:t>
            </a:fld>
            <a:endParaRPr lang="en-US"/>
          </a:p>
        </p:txBody>
      </p:sp>
    </p:spTree>
    <p:extLst>
      <p:ext uri="{BB962C8B-B14F-4D97-AF65-F5344CB8AC3E}">
        <p14:creationId xmlns:p14="http://schemas.microsoft.com/office/powerpoint/2010/main" val="3360021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GB" altLang="en-US" smtClean="0"/>
              <a:t>Polynomial Coefficients   </a:t>
            </a:r>
            <a:endParaRPr lang="en-GB" altLang="en-US" smtClean="0">
              <a:latin typeface="cmmi10" pitchFamily="34" charset="0"/>
            </a:endParaRPr>
          </a:p>
        </p:txBody>
      </p:sp>
      <p:pic>
        <p:nvPicPr>
          <p:cNvPr id="17411" name="Picture 3" descr="TP_tmp.emf"/>
          <p:cNvPicPr>
            <a:picLocks noChangeAspect="1"/>
          </p:cNvPicPr>
          <p:nvPr>
            <p:custDataLst>
              <p:tags r:id="rId1"/>
            </p:custDataLst>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0189" y="1600201"/>
            <a:ext cx="6715125"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IA 5LIL0</a:t>
            </a:r>
            <a:endParaRPr lang="en-US"/>
          </a:p>
        </p:txBody>
      </p:sp>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22</a:t>
            </a:fld>
            <a:endParaRPr lang="en-US"/>
          </a:p>
        </p:txBody>
      </p:sp>
    </p:spTree>
    <p:extLst>
      <p:ext uri="{BB962C8B-B14F-4D97-AF65-F5344CB8AC3E}">
        <p14:creationId xmlns:p14="http://schemas.microsoft.com/office/powerpoint/2010/main" val="29887795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GB" altLang="en-US" smtClean="0"/>
              <a:t>Increasing Data Set Size </a:t>
            </a:r>
          </a:p>
        </p:txBody>
      </p:sp>
      <p:pic>
        <p:nvPicPr>
          <p:cNvPr id="18436" name="Picture 5" descr="Figure1.6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33825" y="1174025"/>
            <a:ext cx="7343775" cy="545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6"/>
          <p:cNvSpPr txBox="1">
            <a:spLocks noChangeArrowheads="1"/>
          </p:cNvSpPr>
          <p:nvPr/>
        </p:nvSpPr>
        <p:spPr bwMode="auto">
          <a:xfrm>
            <a:off x="533400" y="1371600"/>
            <a:ext cx="8229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3200"/>
              <a:t>9</a:t>
            </a:r>
            <a:r>
              <a:rPr lang="en-GB" altLang="en-US" sz="3200" baseline="30000"/>
              <a:t>th</a:t>
            </a:r>
            <a:r>
              <a:rPr lang="en-GB" altLang="en-US" sz="3200"/>
              <a:t> Order </a:t>
            </a:r>
            <a:r>
              <a:rPr lang="en-GB" altLang="en-US" sz="3200" smtClean="0"/>
              <a:t>Polynomial</a:t>
            </a:r>
          </a:p>
          <a:p>
            <a:r>
              <a:rPr lang="en-GB" altLang="en-US" sz="3200" smtClean="0"/>
              <a:t>N = 15</a:t>
            </a:r>
            <a:endParaRPr lang="en-GB" altLang="en-US" sz="3200"/>
          </a:p>
        </p:txBody>
      </p:sp>
      <p:sp>
        <p:nvSpPr>
          <p:cNvPr id="2" name="Date Placeholder 1"/>
          <p:cNvSpPr>
            <a:spLocks noGrp="1"/>
          </p:cNvSpPr>
          <p:nvPr>
            <p:ph type="dt" sz="half" idx="10"/>
          </p:nvPr>
        </p:nvSpPr>
        <p:spPr/>
        <p:txBody>
          <a:bodyPr/>
          <a:lstStyle/>
          <a:p>
            <a:pPr>
              <a:defRPr/>
            </a:pPr>
            <a:r>
              <a:rPr lang="en-US" smtClean="0"/>
              <a:t>IA 5LIL0</a:t>
            </a:r>
            <a:endParaRPr lang="en-US"/>
          </a:p>
        </p:txBody>
      </p:sp>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23</a:t>
            </a:fld>
            <a:endParaRPr lang="en-US"/>
          </a:p>
        </p:txBody>
      </p:sp>
    </p:spTree>
    <p:extLst>
      <p:ext uri="{BB962C8B-B14F-4D97-AF65-F5344CB8AC3E}">
        <p14:creationId xmlns:p14="http://schemas.microsoft.com/office/powerpoint/2010/main" val="40895747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GB" altLang="en-US" smtClean="0"/>
              <a:t>Increasing Data Set Size </a:t>
            </a:r>
          </a:p>
        </p:txBody>
      </p:sp>
      <p:sp>
        <p:nvSpPr>
          <p:cNvPr id="18437" name="TextBox 6"/>
          <p:cNvSpPr txBox="1">
            <a:spLocks noChangeArrowheads="1"/>
          </p:cNvSpPr>
          <p:nvPr/>
        </p:nvSpPr>
        <p:spPr bwMode="auto">
          <a:xfrm>
            <a:off x="533400" y="1371600"/>
            <a:ext cx="8229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3200"/>
              <a:t>9</a:t>
            </a:r>
            <a:r>
              <a:rPr lang="en-GB" altLang="en-US" sz="3200" baseline="30000"/>
              <a:t>th</a:t>
            </a:r>
            <a:r>
              <a:rPr lang="en-GB" altLang="en-US" sz="3200"/>
              <a:t> Order </a:t>
            </a:r>
            <a:r>
              <a:rPr lang="en-GB" altLang="en-US" sz="3200" smtClean="0"/>
              <a:t>Polynomial</a:t>
            </a:r>
          </a:p>
          <a:p>
            <a:r>
              <a:rPr lang="en-GB" altLang="en-US" sz="3200" smtClean="0"/>
              <a:t>N = 100</a:t>
            </a:r>
            <a:endParaRPr lang="en-GB" altLang="en-US" sz="3200"/>
          </a:p>
        </p:txBody>
      </p:sp>
      <p:sp>
        <p:nvSpPr>
          <p:cNvPr id="2" name="Date Placeholder 1"/>
          <p:cNvSpPr>
            <a:spLocks noGrp="1"/>
          </p:cNvSpPr>
          <p:nvPr>
            <p:ph type="dt" sz="half" idx="10"/>
          </p:nvPr>
        </p:nvSpPr>
        <p:spPr/>
        <p:txBody>
          <a:bodyPr/>
          <a:lstStyle/>
          <a:p>
            <a:pPr>
              <a:defRPr/>
            </a:pPr>
            <a:r>
              <a:rPr lang="en-US" smtClean="0"/>
              <a:t>IA 5LIL0</a:t>
            </a:r>
            <a:endParaRPr lang="en-US"/>
          </a:p>
        </p:txBody>
      </p:sp>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24</a:t>
            </a:fld>
            <a:endParaRPr lang="en-US"/>
          </a:p>
        </p:txBody>
      </p:sp>
      <p:pic>
        <p:nvPicPr>
          <p:cNvPr id="7" name="Content Placeholder 8" descr="Figure1.6b.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038600" y="1295399"/>
            <a:ext cx="7315200" cy="5434149"/>
          </a:xfrm>
        </p:spPr>
      </p:pic>
    </p:spTree>
    <p:extLst>
      <p:ext uri="{BB962C8B-B14F-4D97-AF65-F5344CB8AC3E}">
        <p14:creationId xmlns:p14="http://schemas.microsoft.com/office/powerpoint/2010/main" val="25389608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GB" altLang="en-US" smtClean="0"/>
              <a:t>Regularization</a:t>
            </a:r>
          </a:p>
        </p:txBody>
      </p:sp>
      <p:sp>
        <p:nvSpPr>
          <p:cNvPr id="20483" name="Content Placeholder 2"/>
          <p:cNvSpPr>
            <a:spLocks noGrp="1"/>
          </p:cNvSpPr>
          <p:nvPr>
            <p:ph idx="1"/>
          </p:nvPr>
        </p:nvSpPr>
        <p:spPr>
          <a:xfrm>
            <a:off x="381000" y="1447800"/>
            <a:ext cx="8229600" cy="4297363"/>
          </a:xfrm>
        </p:spPr>
        <p:txBody>
          <a:bodyPr/>
          <a:lstStyle/>
          <a:p>
            <a:r>
              <a:rPr lang="en-GB" altLang="en-US" sz="3600"/>
              <a:t>Penalize large coefficient </a:t>
            </a:r>
            <a:r>
              <a:rPr lang="en-GB" altLang="en-US" sz="3600" smtClean="0"/>
              <a:t>values =&gt;</a:t>
            </a:r>
            <a:br>
              <a:rPr lang="en-GB" altLang="en-US" sz="3600" smtClean="0"/>
            </a:br>
            <a:r>
              <a:rPr lang="en-GB" altLang="en-US" sz="3600" smtClean="0"/>
              <a:t>add regularization term:</a:t>
            </a:r>
            <a:endParaRPr lang="en-GB" altLang="en-US" sz="3600"/>
          </a:p>
        </p:txBody>
      </p:sp>
      <p:pic>
        <p:nvPicPr>
          <p:cNvPr id="20484" name="Picture 5" descr="TP_tmp.emf"/>
          <p:cNvPicPr>
            <a:picLocks noChangeAspect="1"/>
          </p:cNvPicPr>
          <p:nvPr>
            <p:custDataLst>
              <p:tags r:id="rId1"/>
            </p:custDataLst>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800" y="3048000"/>
            <a:ext cx="954786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IA 5LIL0</a:t>
            </a:r>
            <a:endParaRPr lang="en-US"/>
          </a:p>
        </p:txBody>
      </p:sp>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25</a:t>
            </a:fld>
            <a:endParaRPr lang="en-US"/>
          </a:p>
        </p:txBody>
      </p:sp>
    </p:spTree>
    <p:extLst>
      <p:ext uri="{BB962C8B-B14F-4D97-AF65-F5344CB8AC3E}">
        <p14:creationId xmlns:p14="http://schemas.microsoft.com/office/powerpoint/2010/main" val="4331289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GB" altLang="en-US" smtClean="0"/>
              <a:t>Regularization: ln </a:t>
            </a:r>
            <a:r>
              <a:rPr lang="en-GB" altLang="en-US" smtClean="0">
                <a:latin typeface="Arial Unicode MS" panose="020B0604020202020204" pitchFamily="34" charset="-128"/>
                <a:ea typeface="Arial Unicode MS" panose="020B0604020202020204" pitchFamily="34" charset="-128"/>
                <a:cs typeface="Arial Unicode MS" panose="020B0604020202020204" pitchFamily="34" charset="-128"/>
              </a:rPr>
              <a:t>λ = -18</a:t>
            </a:r>
            <a:r>
              <a:rPr lang="en-GB" altLang="en-US" smtClean="0"/>
              <a:t> </a:t>
            </a:r>
          </a:p>
        </p:txBody>
      </p:sp>
      <p:pic>
        <p:nvPicPr>
          <p:cNvPr id="21508" name="Picture 5" descr="Figure1.7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24224" y="1447800"/>
            <a:ext cx="7589592" cy="5637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IA 5LIL0</a:t>
            </a:r>
            <a:endParaRPr lang="en-US"/>
          </a:p>
        </p:txBody>
      </p:sp>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26</a:t>
            </a:fld>
            <a:endParaRPr lang="en-US"/>
          </a:p>
        </p:txBody>
      </p:sp>
    </p:spTree>
    <p:extLst>
      <p:ext uri="{BB962C8B-B14F-4D97-AF65-F5344CB8AC3E}">
        <p14:creationId xmlns:p14="http://schemas.microsoft.com/office/powerpoint/2010/main" val="27973477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GB" altLang="en-US" smtClean="0"/>
              <a:t>Regularization: </a:t>
            </a:r>
            <a:r>
              <a:rPr lang="en-GB" altLang="en-US"/>
              <a:t>ln </a:t>
            </a:r>
            <a:r>
              <a:rPr lang="en-GB" altLang="en-US">
                <a:latin typeface="Arial Unicode MS" panose="020B0604020202020204" pitchFamily="34" charset="-128"/>
                <a:ea typeface="Arial Unicode MS" panose="020B0604020202020204" pitchFamily="34" charset="-128"/>
                <a:cs typeface="Arial Unicode MS" panose="020B0604020202020204" pitchFamily="34" charset="-128"/>
              </a:rPr>
              <a:t>λ = 0</a:t>
            </a:r>
            <a:r>
              <a:rPr lang="en-GB" altLang="en-US" smtClean="0"/>
              <a:t>  </a:t>
            </a:r>
          </a:p>
        </p:txBody>
      </p:sp>
      <p:pic>
        <p:nvPicPr>
          <p:cNvPr id="22532" name="Picture 5" descr="Figure1.7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24226" y="1040923"/>
            <a:ext cx="7572374" cy="562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IA 5LIL0</a:t>
            </a:r>
            <a:endParaRPr lang="en-US"/>
          </a:p>
        </p:txBody>
      </p:sp>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27</a:t>
            </a:fld>
            <a:endParaRPr lang="en-US"/>
          </a:p>
        </p:txBody>
      </p:sp>
    </p:spTree>
    <p:extLst>
      <p:ext uri="{BB962C8B-B14F-4D97-AF65-F5344CB8AC3E}">
        <p14:creationId xmlns:p14="http://schemas.microsoft.com/office/powerpoint/2010/main" val="26484538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GB" altLang="en-US" smtClean="0"/>
              <a:t>Regularization:   E</a:t>
            </a:r>
            <a:r>
              <a:rPr lang="en-GB" altLang="en-US" baseline="-25000" smtClean="0"/>
              <a:t>RMS</a:t>
            </a:r>
            <a:r>
              <a:rPr lang="en-GB" altLang="en-US" smtClean="0"/>
              <a:t> vs. </a:t>
            </a:r>
            <a:r>
              <a:rPr lang="en-GB" altLang="en-US"/>
              <a:t>ln </a:t>
            </a:r>
            <a:r>
              <a:rPr lang="en-GB" altLang="en-US">
                <a:latin typeface="Arial Unicode MS" panose="020B0604020202020204" pitchFamily="34" charset="-128"/>
                <a:ea typeface="Arial Unicode MS" panose="020B0604020202020204" pitchFamily="34" charset="-128"/>
                <a:cs typeface="Arial Unicode MS" panose="020B0604020202020204" pitchFamily="34" charset="-128"/>
              </a:rPr>
              <a:t>λ</a:t>
            </a:r>
            <a:r>
              <a:rPr lang="en-GB" altLang="en-US" smtClean="0"/>
              <a:t> </a:t>
            </a:r>
          </a:p>
        </p:txBody>
      </p:sp>
      <p:sp>
        <p:nvSpPr>
          <p:cNvPr id="4" name="Content Placeholder 3"/>
          <p:cNvSpPr>
            <a:spLocks noGrp="1"/>
          </p:cNvSpPr>
          <p:nvPr>
            <p:ph idx="1"/>
          </p:nvPr>
        </p:nvSpPr>
        <p:spPr/>
        <p:txBody>
          <a:bodyPr/>
          <a:lstStyle/>
          <a:p>
            <a:r>
              <a:rPr lang="en-US" smtClean="0"/>
              <a:t>Right value of</a:t>
            </a:r>
            <a:br>
              <a:rPr lang="en-US" smtClean="0"/>
            </a:br>
            <a:r>
              <a:rPr lang="en-GB" altLang="en-US" smtClean="0">
                <a:latin typeface="Arial Unicode MS" panose="020B0604020202020204" pitchFamily="34" charset="-128"/>
                <a:ea typeface="Arial Unicode MS" panose="020B0604020202020204" pitchFamily="34" charset="-128"/>
                <a:cs typeface="Arial Unicode MS" panose="020B0604020202020204" pitchFamily="34" charset="-128"/>
              </a:rPr>
              <a:t>λ is critical !</a:t>
            </a:r>
            <a:endParaRPr lang="en-US"/>
          </a:p>
        </p:txBody>
      </p:sp>
      <p:sp>
        <p:nvSpPr>
          <p:cNvPr id="2" name="Date Placeholder 1"/>
          <p:cNvSpPr>
            <a:spLocks noGrp="1"/>
          </p:cNvSpPr>
          <p:nvPr>
            <p:ph type="dt" sz="half" idx="10"/>
          </p:nvPr>
        </p:nvSpPr>
        <p:spPr/>
        <p:txBody>
          <a:bodyPr/>
          <a:lstStyle/>
          <a:p>
            <a:pPr>
              <a:defRPr/>
            </a:pPr>
            <a:r>
              <a:rPr lang="en-US" smtClean="0"/>
              <a:t>IA 5LIL0</a:t>
            </a:r>
            <a:endParaRPr lang="en-US"/>
          </a:p>
        </p:txBody>
      </p:sp>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28</a:t>
            </a:fld>
            <a:endParaRPr lang="en-US"/>
          </a:p>
        </p:txBody>
      </p:sp>
      <p:pic>
        <p:nvPicPr>
          <p:cNvPr id="23557" name="Picture 7" descr="Figure1.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83984" y="943120"/>
            <a:ext cx="7793616" cy="568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3819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GB" altLang="en-US" smtClean="0"/>
              <a:t>Polynomial Coefficients   </a:t>
            </a:r>
            <a:endParaRPr lang="en-GB" altLang="en-US" smtClean="0">
              <a:latin typeface="cmmi10" pitchFamily="34" charset="0"/>
            </a:endParaRPr>
          </a:p>
        </p:txBody>
      </p:sp>
      <p:pic>
        <p:nvPicPr>
          <p:cNvPr id="24579" name="Picture 3" descr="TP_tmp.emf"/>
          <p:cNvPicPr>
            <a:picLocks noChangeAspect="1"/>
          </p:cNvPicPr>
          <p:nvPr>
            <p:custDataLst>
              <p:tags r:id="rId1"/>
            </p:custDataLst>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52764" y="1600200"/>
            <a:ext cx="6149975"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IA 5LIL0</a:t>
            </a:r>
            <a:endParaRPr lang="en-US"/>
          </a:p>
        </p:txBody>
      </p:sp>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29</a:t>
            </a:fld>
            <a:endParaRPr lang="en-US"/>
          </a:p>
        </p:txBody>
      </p:sp>
    </p:spTree>
    <p:extLst>
      <p:ext uri="{BB962C8B-B14F-4D97-AF65-F5344CB8AC3E}">
        <p14:creationId xmlns:p14="http://schemas.microsoft.com/office/powerpoint/2010/main" val="7672253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noProof="0" dirty="0"/>
          </a:p>
        </p:txBody>
      </p:sp>
      <p:pic>
        <p:nvPicPr>
          <p:cNvPr id="6" name="Picture 5"/>
          <p:cNvPicPr>
            <a:picLocks noChangeAspect="1"/>
          </p:cNvPicPr>
          <p:nvPr/>
        </p:nvPicPr>
        <p:blipFill>
          <a:blip r:embed="rId2"/>
          <a:stretch>
            <a:fillRect/>
          </a:stretch>
        </p:blipFill>
        <p:spPr>
          <a:xfrm>
            <a:off x="25159" y="-908"/>
            <a:ext cx="12166841" cy="6850135"/>
          </a:xfrm>
          <a:prstGeom prst="rect">
            <a:avLst/>
          </a:prstGeom>
        </p:spPr>
      </p:pic>
      <p:sp>
        <p:nvSpPr>
          <p:cNvPr id="7" name="Title 1"/>
          <p:cNvSpPr txBox="1">
            <a:spLocks/>
          </p:cNvSpPr>
          <p:nvPr/>
        </p:nvSpPr>
        <p:spPr>
          <a:xfrm rot="20124362">
            <a:off x="878630" y="3225524"/>
            <a:ext cx="10972800" cy="850106"/>
          </a:xfrm>
          <a:prstGeom prst="rect">
            <a:avLst/>
          </a:prstGeom>
          <a:solidFill>
            <a:srgbClr val="FFFF00"/>
          </a:solidFill>
        </p:spPr>
        <p:txBody>
          <a:bodyPr vert="horz" lIns="91440" tIns="45720" rIns="91440" bIns="45720" rtlCol="0" anchor="ctr">
            <a:normAutofit/>
          </a:bodyPr>
          <a:lstStyle>
            <a:lvl1pPr algn="l" defTabSz="914400" rtl="0" eaLnBrk="1" latinLnBrk="0" hangingPunct="1">
              <a:spcBef>
                <a:spcPct val="0"/>
              </a:spcBef>
              <a:buNone/>
              <a:defRPr sz="4000" kern="1200">
                <a:solidFill>
                  <a:srgbClr val="0000FF"/>
                </a:solidFill>
                <a:latin typeface="+mj-lt"/>
                <a:ea typeface="+mj-ea"/>
                <a:cs typeface="+mj-cs"/>
              </a:defRPr>
            </a:lvl1pPr>
          </a:lstStyle>
          <a:p>
            <a:r>
              <a:rPr lang="en-US" dirty="0"/>
              <a:t>ImageNet challenge: </a:t>
            </a:r>
            <a:r>
              <a:rPr lang="en-US" dirty="0" smtClean="0"/>
              <a:t>10M </a:t>
            </a:r>
            <a:r>
              <a:rPr lang="en-US" dirty="0"/>
              <a:t>images, </a:t>
            </a:r>
            <a:r>
              <a:rPr lang="en-US" dirty="0" smtClean="0"/>
              <a:t>10000 </a:t>
            </a:r>
            <a:r>
              <a:rPr lang="en-US" dirty="0"/>
              <a:t>classes</a:t>
            </a:r>
          </a:p>
        </p:txBody>
      </p:sp>
      <p:sp>
        <p:nvSpPr>
          <p:cNvPr id="2" name="Slide Number Placeholder 1"/>
          <p:cNvSpPr>
            <a:spLocks noGrp="1"/>
          </p:cNvSpPr>
          <p:nvPr>
            <p:ph type="sldNum" sz="quarter" idx="4294967295"/>
          </p:nvPr>
        </p:nvSpPr>
        <p:spPr>
          <a:xfrm>
            <a:off x="9448800" y="6564883"/>
            <a:ext cx="2743200" cy="293117"/>
          </a:xfrm>
          <a:prstGeom prst="rect">
            <a:avLst/>
          </a:prstGeom>
        </p:spPr>
        <p:txBody>
          <a:bodyPr/>
          <a:lstStyle/>
          <a:p>
            <a:fld id="{84A49FD5-3C98-40B3-9857-C31556F9EF89}" type="slidenum">
              <a:rPr lang="en-US" smtClean="0"/>
              <a:pPr/>
              <a:t>3</a:t>
            </a:fld>
            <a:endParaRPr lang="en-US" dirty="0"/>
          </a:p>
        </p:txBody>
      </p:sp>
      <p:sp>
        <p:nvSpPr>
          <p:cNvPr id="3" name="Date Placeholder 2"/>
          <p:cNvSpPr>
            <a:spLocks noGrp="1"/>
          </p:cNvSpPr>
          <p:nvPr>
            <p:ph type="dt" sz="half" idx="10"/>
          </p:nvPr>
        </p:nvSpPr>
        <p:spPr/>
        <p:txBody>
          <a:bodyPr/>
          <a:lstStyle/>
          <a:p>
            <a:pPr>
              <a:defRPr/>
            </a:pPr>
            <a:r>
              <a:rPr lang="en-US" smtClean="0"/>
              <a:t>IA 5LIL0</a:t>
            </a:r>
            <a:endParaRPr lang="en-US"/>
          </a:p>
        </p:txBody>
      </p:sp>
    </p:spTree>
    <p:extLst>
      <p:ext uri="{BB962C8B-B14F-4D97-AF65-F5344CB8AC3E}">
        <p14:creationId xmlns:p14="http://schemas.microsoft.com/office/powerpoint/2010/main" val="27226085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Terminology</a:t>
            </a:r>
            <a:endParaRPr lang="en-US"/>
          </a:p>
        </p:txBody>
      </p:sp>
      <p:sp>
        <p:nvSpPr>
          <p:cNvPr id="3" name="Content Placeholder 2"/>
          <p:cNvSpPr>
            <a:spLocks noGrp="1"/>
          </p:cNvSpPr>
          <p:nvPr>
            <p:ph idx="1"/>
          </p:nvPr>
        </p:nvSpPr>
        <p:spPr/>
        <p:txBody>
          <a:bodyPr/>
          <a:lstStyle/>
          <a:p>
            <a:r>
              <a:rPr lang="en-US" sz="2800" b="1" i="1" smtClean="0"/>
              <a:t>training or learning phase</a:t>
            </a:r>
            <a:r>
              <a:rPr lang="en-US" sz="2800" i="1" smtClean="0"/>
              <a:t>: determine a model for y(x) on the basis of the training data</a:t>
            </a:r>
          </a:p>
          <a:p>
            <a:pPr lvl="1"/>
            <a:r>
              <a:rPr lang="en-US" sz="2400" i="1" smtClean="0"/>
              <a:t>training set, validation set, test set</a:t>
            </a:r>
          </a:p>
          <a:p>
            <a:pPr lvl="1"/>
            <a:r>
              <a:rPr lang="en-US" sz="2400" i="1" smtClean="0"/>
              <a:t>inference: use the learned model for classification</a:t>
            </a:r>
          </a:p>
          <a:p>
            <a:r>
              <a:rPr lang="en-US" sz="2800" b="1" i="1" smtClean="0"/>
              <a:t>supervised learning</a:t>
            </a:r>
            <a:r>
              <a:rPr lang="en-US" sz="2800" i="1" smtClean="0"/>
              <a:t> (input/target vectors in the training data)</a:t>
            </a:r>
          </a:p>
          <a:p>
            <a:r>
              <a:rPr lang="en-US" sz="2800" b="1" i="1" smtClean="0"/>
              <a:t>classification</a:t>
            </a:r>
            <a:r>
              <a:rPr lang="en-US" sz="2800" i="1" smtClean="0"/>
              <a:t> (discrete categories) vs. </a:t>
            </a:r>
            <a:r>
              <a:rPr lang="en-US" sz="2800" b="1" i="1" smtClean="0"/>
              <a:t>regression</a:t>
            </a:r>
            <a:r>
              <a:rPr lang="en-US" sz="2800" i="1" smtClean="0"/>
              <a:t> (continuous variables)</a:t>
            </a:r>
          </a:p>
          <a:p>
            <a:r>
              <a:rPr lang="en-US" sz="2800" b="1" i="1" smtClean="0"/>
              <a:t>unsupervised learning</a:t>
            </a:r>
            <a:r>
              <a:rPr lang="en-US" sz="2800" i="1" smtClean="0"/>
              <a:t> (no target vectors in the training data) also called clustering, or density estimation</a:t>
            </a:r>
          </a:p>
          <a:p>
            <a:r>
              <a:rPr lang="en-US" sz="2800" b="1" i="1" smtClean="0"/>
              <a:t>reinforcement learning</a:t>
            </a:r>
            <a:r>
              <a:rPr lang="en-US" sz="2800" i="1" smtClean="0"/>
              <a:t>, credit assignment, exploration, exploitation</a:t>
            </a:r>
          </a:p>
          <a:p>
            <a:r>
              <a:rPr lang="en-US" sz="2800" b="1" i="1" smtClean="0"/>
              <a:t>overfitting, generalization</a:t>
            </a:r>
          </a:p>
        </p:txBody>
      </p:sp>
      <p:sp>
        <p:nvSpPr>
          <p:cNvPr id="4" name="Date Placeholder 3"/>
          <p:cNvSpPr>
            <a:spLocks noGrp="1"/>
          </p:cNvSpPr>
          <p:nvPr>
            <p:ph type="dt" sz="half" idx="10"/>
          </p:nvPr>
        </p:nvSpPr>
        <p:spPr/>
        <p:txBody>
          <a:bodyPr/>
          <a:lstStyle/>
          <a:p>
            <a:r>
              <a:rPr lang="en-US" smtClean="0"/>
              <a:t>IA 5LIL0</a:t>
            </a:r>
            <a:endParaRPr lang="en-US"/>
          </a:p>
        </p:txBody>
      </p:sp>
      <p:sp>
        <p:nvSpPr>
          <p:cNvPr id="5" name="Slide Number Placeholder 4"/>
          <p:cNvSpPr>
            <a:spLocks noGrp="1"/>
          </p:cNvSpPr>
          <p:nvPr>
            <p:ph type="sldNum" sz="quarter" idx="12"/>
          </p:nvPr>
        </p:nvSpPr>
        <p:spPr/>
        <p:txBody>
          <a:bodyPr/>
          <a:lstStyle/>
          <a:p>
            <a:fld id="{57380175-9699-4BBE-9FAB-57FE2DBF8243}" type="slidenum">
              <a:rPr lang="en-US" smtClean="0"/>
              <a:pPr/>
              <a:t>30</a:t>
            </a:fld>
            <a:endParaRPr lang="en-US"/>
          </a:p>
        </p:txBody>
      </p:sp>
    </p:spTree>
    <p:extLst>
      <p:ext uri="{BB962C8B-B14F-4D97-AF65-F5344CB8AC3E}">
        <p14:creationId xmlns:p14="http://schemas.microsoft.com/office/powerpoint/2010/main" val="39877602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Learning methods</a:t>
            </a:r>
            <a:endParaRPr lang="en-US"/>
          </a:p>
        </p:txBody>
      </p:sp>
      <p:sp>
        <p:nvSpPr>
          <p:cNvPr id="5" name="Content Placeholder 4"/>
          <p:cNvSpPr>
            <a:spLocks noGrp="1"/>
          </p:cNvSpPr>
          <p:nvPr>
            <p:ph idx="1"/>
          </p:nvPr>
        </p:nvSpPr>
        <p:spPr/>
        <p:txBody>
          <a:bodyPr/>
          <a:lstStyle/>
          <a:p>
            <a:r>
              <a:rPr lang="en-US" smtClean="0"/>
              <a:t>Supervised learning</a:t>
            </a:r>
          </a:p>
          <a:p>
            <a:pPr lvl="1"/>
            <a:r>
              <a:rPr lang="en-US" smtClean="0"/>
              <a:t>using labeled data set</a:t>
            </a:r>
          </a:p>
          <a:p>
            <a:r>
              <a:rPr lang="en-US" smtClean="0"/>
              <a:t>Semi-supervised learning</a:t>
            </a:r>
          </a:p>
          <a:p>
            <a:pPr lvl="1"/>
            <a:r>
              <a:rPr lang="en-US" smtClean="0"/>
              <a:t>using a small labeled data set + large unlabeled set</a:t>
            </a:r>
          </a:p>
          <a:p>
            <a:pPr lvl="1"/>
            <a:r>
              <a:rPr lang="en-US"/>
              <a:t>see https://en.wikipedia.org/wiki/Semi-supervised_learning#Methods</a:t>
            </a:r>
          </a:p>
          <a:p>
            <a:r>
              <a:rPr lang="en-US" smtClean="0"/>
              <a:t>Unsupervised learning</a:t>
            </a:r>
          </a:p>
          <a:p>
            <a:pPr lvl="1"/>
            <a:r>
              <a:rPr lang="en-US" smtClean="0"/>
              <a:t>.e.g clustering</a:t>
            </a:r>
          </a:p>
          <a:p>
            <a:r>
              <a:rPr lang="en-US" smtClean="0"/>
              <a:t>Reinforcement learning</a:t>
            </a:r>
          </a:p>
          <a:p>
            <a:pPr lvl="1"/>
            <a:r>
              <a:rPr lang="en-US" smtClean="0"/>
              <a:t>getting feedback from the environment</a:t>
            </a:r>
          </a:p>
        </p:txBody>
      </p:sp>
      <p:sp>
        <p:nvSpPr>
          <p:cNvPr id="3" name="Date Placeholder 2"/>
          <p:cNvSpPr>
            <a:spLocks noGrp="1"/>
          </p:cNvSpPr>
          <p:nvPr>
            <p:ph type="dt" sz="half" idx="10"/>
          </p:nvPr>
        </p:nvSpPr>
        <p:spPr/>
        <p:txBody>
          <a:bodyPr/>
          <a:lstStyle/>
          <a:p>
            <a:pPr>
              <a:defRPr/>
            </a:pPr>
            <a:r>
              <a:rPr lang="en-US" smtClean="0"/>
              <a:t>IA 5LIL0</a:t>
            </a:r>
            <a:endParaRPr lang="en-US"/>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31</a:t>
            </a:fld>
            <a:endParaRPr lang="en-US"/>
          </a:p>
        </p:txBody>
      </p:sp>
    </p:spTree>
    <p:extLst>
      <p:ext uri="{BB962C8B-B14F-4D97-AF65-F5344CB8AC3E}">
        <p14:creationId xmlns:p14="http://schemas.microsoft.com/office/powerpoint/2010/main" val="31353552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Recap topics</a:t>
            </a:r>
            <a:endParaRPr lang="en-US"/>
          </a:p>
        </p:txBody>
      </p:sp>
      <p:sp>
        <p:nvSpPr>
          <p:cNvPr id="5" name="Content Placeholder 4"/>
          <p:cNvSpPr>
            <a:spLocks noGrp="1"/>
          </p:cNvSpPr>
          <p:nvPr>
            <p:ph idx="1"/>
          </p:nvPr>
        </p:nvSpPr>
        <p:spPr/>
        <p:txBody>
          <a:bodyPr/>
          <a:lstStyle/>
          <a:p>
            <a:r>
              <a:rPr lang="en-US" smtClean="0"/>
              <a:t>What is learning?</a:t>
            </a:r>
          </a:p>
          <a:p>
            <a:r>
              <a:rPr lang="en-US" b="1" smtClean="0">
                <a:solidFill>
                  <a:schemeClr val="accent2"/>
                </a:solidFill>
              </a:rPr>
              <a:t>What is a DNN, and in particular a CNN?</a:t>
            </a:r>
          </a:p>
          <a:p>
            <a:r>
              <a:rPr lang="en-US" smtClean="0"/>
              <a:t>DNN Learning principles</a:t>
            </a:r>
          </a:p>
          <a:p>
            <a:r>
              <a:rPr lang="en-US" smtClean="0"/>
              <a:t>Optimization 1</a:t>
            </a:r>
          </a:p>
          <a:p>
            <a:r>
              <a:rPr lang="en-US" smtClean="0"/>
              <a:t>Optimization 2</a:t>
            </a:r>
          </a:p>
          <a:p>
            <a:r>
              <a:rPr lang="en-US" smtClean="0"/>
              <a:t>Optimization 3</a:t>
            </a:r>
          </a:p>
          <a:p>
            <a:r>
              <a:rPr lang="en-US" smtClean="0"/>
              <a:t>DNN Hardware support</a:t>
            </a:r>
          </a:p>
          <a:p>
            <a:r>
              <a:rPr lang="en-US" smtClean="0"/>
              <a:t>Beyond DNNs</a:t>
            </a:r>
          </a:p>
          <a:p>
            <a:pPr lvl="1"/>
            <a:r>
              <a:rPr lang="en-US" smtClean="0"/>
              <a:t>Neuromorphic and Bayesian networks</a:t>
            </a:r>
          </a:p>
          <a:p>
            <a:endParaRPr lang="en-US"/>
          </a:p>
        </p:txBody>
      </p:sp>
      <p:sp>
        <p:nvSpPr>
          <p:cNvPr id="3" name="Date Placeholder 2"/>
          <p:cNvSpPr>
            <a:spLocks noGrp="1"/>
          </p:cNvSpPr>
          <p:nvPr>
            <p:ph type="dt" sz="half" idx="10"/>
          </p:nvPr>
        </p:nvSpPr>
        <p:spPr/>
        <p:txBody>
          <a:bodyPr/>
          <a:lstStyle/>
          <a:p>
            <a:pPr>
              <a:defRPr/>
            </a:pPr>
            <a:r>
              <a:rPr lang="en-US" smtClean="0"/>
              <a:t>IA 5LIL0</a:t>
            </a:r>
            <a:endParaRPr lang="en-US"/>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32</a:t>
            </a:fld>
            <a:endParaRPr lang="en-US"/>
          </a:p>
        </p:txBody>
      </p:sp>
      <p:pic>
        <p:nvPicPr>
          <p:cNvPr id="7" name="Picture 6"/>
          <p:cNvPicPr>
            <a:picLocks noChangeAspect="1"/>
          </p:cNvPicPr>
          <p:nvPr/>
        </p:nvPicPr>
        <p:blipFill>
          <a:blip r:embed="rId2"/>
          <a:stretch>
            <a:fillRect/>
          </a:stretch>
        </p:blipFill>
        <p:spPr>
          <a:xfrm>
            <a:off x="9515475" y="0"/>
            <a:ext cx="2676525" cy="2676525"/>
          </a:xfrm>
          <a:prstGeom prst="rect">
            <a:avLst/>
          </a:prstGeom>
        </p:spPr>
      </p:pic>
    </p:spTree>
    <p:extLst>
      <p:ext uri="{BB962C8B-B14F-4D97-AF65-F5344CB8AC3E}">
        <p14:creationId xmlns:p14="http://schemas.microsoft.com/office/powerpoint/2010/main" val="17505411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a:xfrm>
            <a:off x="5486400" y="1219200"/>
            <a:ext cx="6705600" cy="5257800"/>
          </a:xfrm>
        </p:spPr>
        <p:txBody>
          <a:bodyPr/>
          <a:lstStyle/>
          <a:p>
            <a:r>
              <a:rPr lang="en-US"/>
              <a:t>The basic computational unit of the brain is a </a:t>
            </a:r>
            <a:r>
              <a:rPr lang="en-US" b="1"/>
              <a:t>neuron</a:t>
            </a:r>
          </a:p>
          <a:p>
            <a:pPr lvl="1"/>
            <a:r>
              <a:rPr lang="en-US" smtClean="0"/>
              <a:t>about 80 Billion </a:t>
            </a:r>
            <a:r>
              <a:rPr lang="en-US"/>
              <a:t>neurons in </a:t>
            </a:r>
            <a:r>
              <a:rPr lang="en-US" smtClean="0"/>
              <a:t>our brain</a:t>
            </a:r>
            <a:endParaRPr lang="en-US"/>
          </a:p>
          <a:p>
            <a:pPr lvl="1"/>
            <a:r>
              <a:rPr lang="en-US" smtClean="0"/>
              <a:t>Neurons </a:t>
            </a:r>
            <a:r>
              <a:rPr lang="en-US"/>
              <a:t>are connected with nearly </a:t>
            </a:r>
            <a:r>
              <a:rPr lang="en-US" b="1"/>
              <a:t>10</a:t>
            </a:r>
            <a:r>
              <a:rPr lang="en-US" b="1" baseline="30000"/>
              <a:t>14</a:t>
            </a:r>
            <a:r>
              <a:rPr lang="en-US" b="1"/>
              <a:t> – 10</a:t>
            </a:r>
            <a:r>
              <a:rPr lang="en-US" b="1" baseline="30000"/>
              <a:t>15</a:t>
            </a:r>
            <a:r>
              <a:rPr lang="en-US" b="1"/>
              <a:t> synapses</a:t>
            </a:r>
          </a:p>
          <a:p>
            <a:pPr lvl="1"/>
            <a:r>
              <a:rPr lang="en-US" smtClean="0"/>
              <a:t>Neurons </a:t>
            </a:r>
            <a:r>
              <a:rPr lang="en-US"/>
              <a:t>receive input </a:t>
            </a:r>
            <a:r>
              <a:rPr lang="en-US" smtClean="0"/>
              <a:t>signals </a:t>
            </a:r>
            <a:r>
              <a:rPr lang="en-US"/>
              <a:t>from </a:t>
            </a:r>
            <a:r>
              <a:rPr lang="en-US" b="1"/>
              <a:t>dendrites </a:t>
            </a:r>
            <a:r>
              <a:rPr lang="en-US"/>
              <a:t>and </a:t>
            </a:r>
            <a:r>
              <a:rPr lang="en-US" smtClean="0"/>
              <a:t>produce output </a:t>
            </a:r>
            <a:r>
              <a:rPr lang="en-US"/>
              <a:t>signal along </a:t>
            </a:r>
            <a:r>
              <a:rPr lang="en-US" b="1"/>
              <a:t>axon</a:t>
            </a:r>
            <a:r>
              <a:rPr lang="en-US"/>
              <a:t>, which interact with the dendrites </a:t>
            </a:r>
            <a:r>
              <a:rPr lang="en-US" smtClean="0"/>
              <a:t>of other </a:t>
            </a:r>
            <a:r>
              <a:rPr lang="en-US"/>
              <a:t>neurons via </a:t>
            </a:r>
            <a:r>
              <a:rPr lang="en-US" b="1"/>
              <a:t>synaptic weights</a:t>
            </a:r>
          </a:p>
          <a:p>
            <a:r>
              <a:rPr lang="en-US" smtClean="0"/>
              <a:t>Synaptic </a:t>
            </a:r>
            <a:r>
              <a:rPr lang="en-US" b="1"/>
              <a:t>weights</a:t>
            </a:r>
            <a:r>
              <a:rPr lang="en-US"/>
              <a:t> – learnable &amp; control influence strength</a:t>
            </a:r>
          </a:p>
        </p:txBody>
      </p:sp>
      <p:sp>
        <p:nvSpPr>
          <p:cNvPr id="4" name="Date Placeholder 3"/>
          <p:cNvSpPr>
            <a:spLocks noGrp="1"/>
          </p:cNvSpPr>
          <p:nvPr>
            <p:ph type="dt" sz="half" idx="10"/>
          </p:nvPr>
        </p:nvSpPr>
        <p:spPr/>
        <p:txBody>
          <a:bodyPr/>
          <a:lstStyle/>
          <a:p>
            <a:pPr>
              <a:defRPr/>
            </a:pPr>
            <a:r>
              <a:rPr lang="en-US" smtClean="0"/>
              <a:t>IA 5LIL0</a:t>
            </a:r>
            <a:endParaRPr lang="en-US"/>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33</a:t>
            </a:fld>
            <a:endParaRPr lang="en-US"/>
          </a:p>
        </p:txBody>
      </p:sp>
      <p:sp>
        <p:nvSpPr>
          <p:cNvPr id="8" name="Title 7"/>
          <p:cNvSpPr>
            <a:spLocks noGrp="1"/>
          </p:cNvSpPr>
          <p:nvPr>
            <p:ph type="title"/>
          </p:nvPr>
        </p:nvSpPr>
        <p:spPr/>
        <p:txBody>
          <a:bodyPr/>
          <a:lstStyle/>
          <a:p>
            <a:r>
              <a:rPr lang="nl-NL" smtClean="0"/>
              <a:t>Our Brain</a:t>
            </a:r>
            <a:endParaRPr lang="en-US"/>
          </a:p>
        </p:txBody>
      </p:sp>
      <p:pic>
        <p:nvPicPr>
          <p:cNvPr id="10" name="Picture 9"/>
          <p:cNvPicPr>
            <a:picLocks noChangeAspect="1"/>
          </p:cNvPicPr>
          <p:nvPr/>
        </p:nvPicPr>
        <p:blipFill>
          <a:blip r:embed="rId2"/>
          <a:stretch>
            <a:fillRect/>
          </a:stretch>
        </p:blipFill>
        <p:spPr>
          <a:xfrm>
            <a:off x="228600" y="1447800"/>
            <a:ext cx="5599822" cy="2819400"/>
          </a:xfrm>
          <a:prstGeom prst="rect">
            <a:avLst/>
          </a:prstGeom>
        </p:spPr>
      </p:pic>
    </p:spTree>
    <p:extLst>
      <p:ext uri="{BB962C8B-B14F-4D97-AF65-F5344CB8AC3E}">
        <p14:creationId xmlns:p14="http://schemas.microsoft.com/office/powerpoint/2010/main" val="5277600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Artificial Neuron</a:t>
            </a:r>
            <a:endParaRPr lang="en-US"/>
          </a:p>
        </p:txBody>
      </p:sp>
      <p:sp>
        <p:nvSpPr>
          <p:cNvPr id="5" name="Date Placeholder 4"/>
          <p:cNvSpPr>
            <a:spLocks noGrp="1"/>
          </p:cNvSpPr>
          <p:nvPr>
            <p:ph type="dt" sz="half" idx="10"/>
          </p:nvPr>
        </p:nvSpPr>
        <p:spPr/>
        <p:txBody>
          <a:bodyPr/>
          <a:lstStyle/>
          <a:p>
            <a:pPr>
              <a:defRPr/>
            </a:pPr>
            <a:r>
              <a:rPr lang="en-US" smtClean="0"/>
              <a:t>IA 5LIL0</a:t>
            </a:r>
            <a:endParaRPr lang="en-US"/>
          </a:p>
        </p:txBody>
      </p:sp>
      <p:sp>
        <p:nvSpPr>
          <p:cNvPr id="6" name="Slide Number Placeholder 5"/>
          <p:cNvSpPr>
            <a:spLocks noGrp="1"/>
          </p:cNvSpPr>
          <p:nvPr>
            <p:ph type="sldNum" sz="quarter" idx="12"/>
          </p:nvPr>
        </p:nvSpPr>
        <p:spPr/>
        <p:txBody>
          <a:bodyPr/>
          <a:lstStyle/>
          <a:p>
            <a:pPr>
              <a:defRPr/>
            </a:pPr>
            <a:fld id="{B0E76074-5F4F-4F2A-A539-4D61854B0527}" type="slidenum">
              <a:rPr lang="en-US" smtClean="0"/>
              <a:pPr>
                <a:defRPr/>
              </a:pPr>
              <a:t>34</a:t>
            </a:fld>
            <a:endParaRPr lang="en-US"/>
          </a:p>
        </p:txBody>
      </p:sp>
      <p:pic>
        <p:nvPicPr>
          <p:cNvPr id="7" name="Picture 6"/>
          <p:cNvPicPr>
            <a:picLocks noChangeAspect="1"/>
          </p:cNvPicPr>
          <p:nvPr/>
        </p:nvPicPr>
        <p:blipFill>
          <a:blip r:embed="rId2"/>
          <a:stretch>
            <a:fillRect/>
          </a:stretch>
        </p:blipFill>
        <p:spPr>
          <a:xfrm>
            <a:off x="1276350" y="1199020"/>
            <a:ext cx="8934450" cy="5168442"/>
          </a:xfrm>
          <a:prstGeom prst="rect">
            <a:avLst/>
          </a:prstGeom>
        </p:spPr>
      </p:pic>
    </p:spTree>
    <p:extLst>
      <p:ext uri="{BB962C8B-B14F-4D97-AF65-F5344CB8AC3E}">
        <p14:creationId xmlns:p14="http://schemas.microsoft.com/office/powerpoint/2010/main" val="467452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DNN structure</a:t>
            </a:r>
            <a:endParaRPr lang="en-US"/>
          </a:p>
        </p:txBody>
      </p:sp>
      <p:sp>
        <p:nvSpPr>
          <p:cNvPr id="3" name="Date Placeholder 2"/>
          <p:cNvSpPr>
            <a:spLocks noGrp="1"/>
          </p:cNvSpPr>
          <p:nvPr>
            <p:ph type="dt" sz="half" idx="10"/>
          </p:nvPr>
        </p:nvSpPr>
        <p:spPr/>
        <p:txBody>
          <a:bodyPr/>
          <a:lstStyle/>
          <a:p>
            <a:pPr>
              <a:defRPr/>
            </a:pPr>
            <a:r>
              <a:rPr lang="en-US" smtClean="0"/>
              <a:t>IA 5LIL0</a:t>
            </a:r>
            <a:endParaRPr lang="en-US"/>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35</a:t>
            </a:fld>
            <a:endParaRPr lang="en-US"/>
          </a:p>
        </p:txBody>
      </p:sp>
      <p:pic>
        <p:nvPicPr>
          <p:cNvPr id="5" name="Picture 4"/>
          <p:cNvPicPr>
            <a:picLocks noChangeAspect="1"/>
          </p:cNvPicPr>
          <p:nvPr/>
        </p:nvPicPr>
        <p:blipFill>
          <a:blip r:embed="rId2"/>
          <a:stretch>
            <a:fillRect/>
          </a:stretch>
        </p:blipFill>
        <p:spPr>
          <a:xfrm>
            <a:off x="98892" y="1462086"/>
            <a:ext cx="11961141" cy="5167313"/>
          </a:xfrm>
          <a:prstGeom prst="rect">
            <a:avLst/>
          </a:prstGeom>
        </p:spPr>
      </p:pic>
    </p:spTree>
    <p:extLst>
      <p:ext uri="{BB962C8B-B14F-4D97-AF65-F5344CB8AC3E}">
        <p14:creationId xmlns:p14="http://schemas.microsoft.com/office/powerpoint/2010/main" val="20249250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smtClean="0"/>
              <a:t>A (small) CNN for traffic sign recognition</a:t>
            </a:r>
            <a:endParaRPr lang="en-US"/>
          </a:p>
        </p:txBody>
      </p:sp>
      <p:sp>
        <p:nvSpPr>
          <p:cNvPr id="4" name="Date Placeholder 3"/>
          <p:cNvSpPr>
            <a:spLocks noGrp="1"/>
          </p:cNvSpPr>
          <p:nvPr>
            <p:ph type="dt" sz="half" idx="10"/>
          </p:nvPr>
        </p:nvSpPr>
        <p:spPr/>
        <p:txBody>
          <a:bodyPr/>
          <a:lstStyle/>
          <a:p>
            <a:pPr>
              <a:defRPr/>
            </a:pPr>
            <a:r>
              <a:rPr lang="en-US" smtClean="0"/>
              <a:t>IA 5LIL0</a:t>
            </a:r>
            <a:endParaRPr lang="en-US"/>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36</a:t>
            </a:fld>
            <a:endParaRPr lang="en-US"/>
          </a:p>
        </p:txBody>
      </p:sp>
      <p:pic>
        <p:nvPicPr>
          <p:cNvPr id="7" name="Content Placeholder 7">
            <a:extLst>
              <a:ext uri="{FF2B5EF4-FFF2-40B4-BE49-F238E27FC236}">
                <a16:creationId xmlns="" xmlns:a16="http://schemas.microsoft.com/office/drawing/2014/main" id="{0AD6155C-7B8D-43E5-961B-CA3DF9BCA158}"/>
              </a:ext>
            </a:extLst>
          </p:cNvPr>
          <p:cNvPicPr>
            <a:picLocks noChangeAspect="1"/>
          </p:cNvPicPr>
          <p:nvPr/>
        </p:nvPicPr>
        <p:blipFill>
          <a:blip r:embed="rId2"/>
          <a:stretch>
            <a:fillRect/>
          </a:stretch>
        </p:blipFill>
        <p:spPr bwMode="auto">
          <a:xfrm>
            <a:off x="228600" y="1524000"/>
            <a:ext cx="11689590" cy="3505200"/>
          </a:xfrm>
          <a:prstGeom prst="rect">
            <a:avLst/>
          </a:prstGeom>
          <a:noFill/>
          <a:ln w="9525">
            <a:noFill/>
            <a:miter lim="800000"/>
            <a:headEnd/>
            <a:tailEnd/>
          </a:ln>
        </p:spPr>
      </p:pic>
    </p:spTree>
    <p:extLst>
      <p:ext uri="{BB962C8B-B14F-4D97-AF65-F5344CB8AC3E}">
        <p14:creationId xmlns:p14="http://schemas.microsoft.com/office/powerpoint/2010/main" val="24259427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228600"/>
            <a:ext cx="11404600" cy="914400"/>
          </a:xfrm>
        </p:spPr>
        <p:txBody>
          <a:bodyPr/>
          <a:lstStyle/>
          <a:p>
            <a:r>
              <a:rPr lang="nl-NL" smtClean="0"/>
              <a:t>Convolution in CNNs</a:t>
            </a:r>
            <a:endParaRPr lang="en-US"/>
          </a:p>
        </p:txBody>
      </p:sp>
      <p:sp>
        <p:nvSpPr>
          <p:cNvPr id="6" name="Content Placeholder 5"/>
          <p:cNvSpPr>
            <a:spLocks noGrp="1"/>
          </p:cNvSpPr>
          <p:nvPr>
            <p:ph idx="1"/>
          </p:nvPr>
        </p:nvSpPr>
        <p:spPr>
          <a:xfrm>
            <a:off x="8839200" y="1295400"/>
            <a:ext cx="3276600" cy="5181600"/>
          </a:xfrm>
        </p:spPr>
        <p:txBody>
          <a:bodyPr/>
          <a:lstStyle/>
          <a:p>
            <a:r>
              <a:rPr lang="nl-NL" smtClean="0"/>
              <a:t>N = batch size</a:t>
            </a:r>
          </a:p>
          <a:p>
            <a:r>
              <a:rPr lang="nl-NL" smtClean="0"/>
              <a:t>C input feature maps of size HxW</a:t>
            </a:r>
          </a:p>
          <a:p>
            <a:r>
              <a:rPr lang="nl-NL" smtClean="0"/>
              <a:t>M output feature maps of size ExF</a:t>
            </a:r>
          </a:p>
          <a:p>
            <a:r>
              <a:rPr lang="nl-NL" smtClean="0"/>
              <a:t>M filters of size RxS</a:t>
            </a:r>
          </a:p>
          <a:p>
            <a:endParaRPr lang="en-US"/>
          </a:p>
        </p:txBody>
      </p:sp>
      <p:sp>
        <p:nvSpPr>
          <p:cNvPr id="3" name="Date Placeholder 2"/>
          <p:cNvSpPr>
            <a:spLocks noGrp="1"/>
          </p:cNvSpPr>
          <p:nvPr>
            <p:ph type="dt" sz="half" idx="10"/>
          </p:nvPr>
        </p:nvSpPr>
        <p:spPr/>
        <p:txBody>
          <a:bodyPr/>
          <a:lstStyle/>
          <a:p>
            <a:pPr>
              <a:defRPr/>
            </a:pPr>
            <a:r>
              <a:rPr lang="en-US" smtClean="0"/>
              <a:t>IA 5LIL0</a:t>
            </a:r>
            <a:endParaRPr lang="en-US"/>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37</a:t>
            </a:fld>
            <a:endParaRPr lang="en-US"/>
          </a:p>
        </p:txBody>
      </p:sp>
      <p:pic>
        <p:nvPicPr>
          <p:cNvPr id="5" name="Picture 4"/>
          <p:cNvPicPr>
            <a:picLocks noChangeAspect="1"/>
          </p:cNvPicPr>
          <p:nvPr/>
        </p:nvPicPr>
        <p:blipFill>
          <a:blip r:embed="rId2"/>
          <a:stretch>
            <a:fillRect/>
          </a:stretch>
        </p:blipFill>
        <p:spPr>
          <a:xfrm>
            <a:off x="381000" y="1072227"/>
            <a:ext cx="8143875" cy="5785773"/>
          </a:xfrm>
          <a:prstGeom prst="rect">
            <a:avLst/>
          </a:prstGeom>
        </p:spPr>
      </p:pic>
    </p:spTree>
    <p:extLst>
      <p:ext uri="{BB962C8B-B14F-4D97-AF65-F5344CB8AC3E}">
        <p14:creationId xmlns:p14="http://schemas.microsoft.com/office/powerpoint/2010/main" val="32954040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Convolution equations</a:t>
            </a:r>
            <a:endParaRPr lang="en-US"/>
          </a:p>
        </p:txBody>
      </p:sp>
      <p:sp>
        <p:nvSpPr>
          <p:cNvPr id="3" name="Content Placeholder 2"/>
          <p:cNvSpPr>
            <a:spLocks noGrp="1"/>
          </p:cNvSpPr>
          <p:nvPr>
            <p:ph idx="1"/>
          </p:nvPr>
        </p:nvSpPr>
        <p:spPr>
          <a:xfrm>
            <a:off x="9296400" y="1295400"/>
            <a:ext cx="2667000" cy="5181600"/>
          </a:xfrm>
          <a:solidFill>
            <a:srgbClr val="FFFFCC"/>
          </a:solidFill>
        </p:spPr>
        <p:txBody>
          <a:bodyPr/>
          <a:lstStyle/>
          <a:p>
            <a:r>
              <a:rPr lang="nl-NL" sz="2800" smtClean="0"/>
              <a:t>U = stride</a:t>
            </a:r>
          </a:p>
          <a:p>
            <a:r>
              <a:rPr lang="nl-NL" sz="2800" smtClean="0"/>
              <a:t>B = bias vector</a:t>
            </a:r>
          </a:p>
          <a:p>
            <a:endParaRPr lang="nl-NL" sz="2800"/>
          </a:p>
          <a:p>
            <a:r>
              <a:rPr lang="nl-NL" sz="2800" smtClean="0"/>
              <a:t>Note: </a:t>
            </a:r>
            <a:r>
              <a:rPr lang="nl-NL" sz="2800" smtClean="0">
                <a:solidFill>
                  <a:schemeClr val="accent2"/>
                </a:solidFill>
              </a:rPr>
              <a:t>W has 4-dimensions</a:t>
            </a:r>
          </a:p>
          <a:p>
            <a:pPr lvl="1"/>
            <a:r>
              <a:rPr lang="nl-NL" sz="2400" smtClean="0"/>
              <a:t>i,j for kernel</a:t>
            </a:r>
          </a:p>
          <a:p>
            <a:pPr lvl="1"/>
            <a:r>
              <a:rPr lang="nl-NL" sz="2400" smtClean="0"/>
              <a:t>k for input feature maps</a:t>
            </a:r>
          </a:p>
          <a:p>
            <a:pPr lvl="1"/>
            <a:r>
              <a:rPr lang="nl-NL" sz="2400" smtClean="0"/>
              <a:t>u for output feature maps</a:t>
            </a:r>
          </a:p>
          <a:p>
            <a:pPr lvl="1"/>
            <a:endParaRPr lang="en-US" sz="2400"/>
          </a:p>
        </p:txBody>
      </p:sp>
      <p:sp>
        <p:nvSpPr>
          <p:cNvPr id="4" name="Date Placeholder 3"/>
          <p:cNvSpPr>
            <a:spLocks noGrp="1"/>
          </p:cNvSpPr>
          <p:nvPr>
            <p:ph type="dt" sz="half" idx="10"/>
          </p:nvPr>
        </p:nvSpPr>
        <p:spPr/>
        <p:txBody>
          <a:bodyPr/>
          <a:lstStyle/>
          <a:p>
            <a:pPr>
              <a:defRPr/>
            </a:pPr>
            <a:r>
              <a:rPr lang="en-US" smtClean="0"/>
              <a:t>IA 5LIL0</a:t>
            </a:r>
            <a:endParaRPr lang="en-US"/>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38</a:t>
            </a:fld>
            <a:endParaRPr lang="en-US"/>
          </a:p>
        </p:txBody>
      </p:sp>
      <p:pic>
        <p:nvPicPr>
          <p:cNvPr id="6" name="Picture 5"/>
          <p:cNvPicPr>
            <a:picLocks noChangeAspect="1"/>
          </p:cNvPicPr>
          <p:nvPr/>
        </p:nvPicPr>
        <p:blipFill>
          <a:blip r:embed="rId2"/>
          <a:stretch>
            <a:fillRect/>
          </a:stretch>
        </p:blipFill>
        <p:spPr>
          <a:xfrm>
            <a:off x="152400" y="1752600"/>
            <a:ext cx="9010650" cy="1666875"/>
          </a:xfrm>
          <a:prstGeom prst="rect">
            <a:avLst/>
          </a:prstGeom>
        </p:spPr>
      </p:pic>
      <p:pic>
        <p:nvPicPr>
          <p:cNvPr id="7" name="Picture 6"/>
          <p:cNvPicPr>
            <a:picLocks noChangeAspect="1"/>
          </p:cNvPicPr>
          <p:nvPr/>
        </p:nvPicPr>
        <p:blipFill>
          <a:blip r:embed="rId3"/>
          <a:stretch>
            <a:fillRect/>
          </a:stretch>
        </p:blipFill>
        <p:spPr>
          <a:xfrm>
            <a:off x="762000" y="3733800"/>
            <a:ext cx="7029450" cy="571500"/>
          </a:xfrm>
          <a:prstGeom prst="rect">
            <a:avLst/>
          </a:prstGeom>
        </p:spPr>
      </p:pic>
      <p:pic>
        <p:nvPicPr>
          <p:cNvPr id="8" name="Picture 7"/>
          <p:cNvPicPr>
            <a:picLocks noChangeAspect="1"/>
          </p:cNvPicPr>
          <p:nvPr/>
        </p:nvPicPr>
        <p:blipFill>
          <a:blip r:embed="rId4"/>
          <a:stretch>
            <a:fillRect/>
          </a:stretch>
        </p:blipFill>
        <p:spPr>
          <a:xfrm>
            <a:off x="685800" y="4572000"/>
            <a:ext cx="7115175" cy="504825"/>
          </a:xfrm>
          <a:prstGeom prst="rect">
            <a:avLst/>
          </a:prstGeom>
        </p:spPr>
      </p:pic>
    </p:spTree>
    <p:extLst>
      <p:ext uri="{BB962C8B-B14F-4D97-AF65-F5344CB8AC3E}">
        <p14:creationId xmlns:p14="http://schemas.microsoft.com/office/powerpoint/2010/main" val="21773838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Convolution code</a:t>
            </a:r>
            <a:endParaRPr lang="en-US"/>
          </a:p>
        </p:txBody>
      </p:sp>
      <p:sp>
        <p:nvSpPr>
          <p:cNvPr id="4" name="Date Placeholder 3"/>
          <p:cNvSpPr>
            <a:spLocks noGrp="1"/>
          </p:cNvSpPr>
          <p:nvPr>
            <p:ph type="dt" sz="half" idx="10"/>
          </p:nvPr>
        </p:nvSpPr>
        <p:spPr/>
        <p:txBody>
          <a:bodyPr/>
          <a:lstStyle/>
          <a:p>
            <a:pPr>
              <a:defRPr/>
            </a:pPr>
            <a:r>
              <a:rPr lang="en-US" smtClean="0"/>
              <a:t>IA 5LIL0</a:t>
            </a:r>
            <a:endParaRPr lang="en-US"/>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39</a:t>
            </a:fld>
            <a:endParaRPr lang="en-US"/>
          </a:p>
        </p:txBody>
      </p:sp>
      <p:pic>
        <p:nvPicPr>
          <p:cNvPr id="6" name="Picture 5"/>
          <p:cNvPicPr>
            <a:picLocks noChangeAspect="1"/>
          </p:cNvPicPr>
          <p:nvPr/>
        </p:nvPicPr>
        <p:blipFill>
          <a:blip r:embed="rId2"/>
          <a:stretch>
            <a:fillRect/>
          </a:stretch>
        </p:blipFill>
        <p:spPr>
          <a:xfrm>
            <a:off x="457199" y="1066800"/>
            <a:ext cx="11223347" cy="5791200"/>
          </a:xfrm>
          <a:prstGeom prst="rect">
            <a:avLst/>
          </a:prstGeom>
        </p:spPr>
      </p:pic>
    </p:spTree>
    <p:extLst>
      <p:ext uri="{BB962C8B-B14F-4D97-AF65-F5344CB8AC3E}">
        <p14:creationId xmlns:p14="http://schemas.microsoft.com/office/powerpoint/2010/main" val="9241785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noProof="0" dirty="0"/>
              <a:t>ImageNet W</a:t>
            </a:r>
            <a:r>
              <a:rPr lang="en-US" noProof="0" dirty="0" smtClean="0"/>
              <a:t>inners (top-5 classification error)</a:t>
            </a:r>
            <a:endParaRPr lang="en-US" noProof="0" dirty="0"/>
          </a:p>
        </p:txBody>
      </p:sp>
      <p:graphicFrame>
        <p:nvGraphicFramePr>
          <p:cNvPr id="10" name="Chart 9"/>
          <p:cNvGraphicFramePr>
            <a:graphicFrameLocks/>
          </p:cNvGraphicFramePr>
          <p:nvPr>
            <p:extLst/>
          </p:nvPr>
        </p:nvGraphicFramePr>
        <p:xfrm>
          <a:off x="551384" y="1196752"/>
          <a:ext cx="10009112" cy="5328592"/>
        </p:xfrm>
        <a:graphic>
          <a:graphicData uri="http://schemas.openxmlformats.org/drawingml/2006/chart">
            <c:chart xmlns:c="http://schemas.openxmlformats.org/drawingml/2006/chart" xmlns:r="http://schemas.openxmlformats.org/officeDocument/2006/relationships" r:id="rId2"/>
          </a:graphicData>
        </a:graphic>
      </p:graphicFrame>
      <p:cxnSp>
        <p:nvCxnSpPr>
          <p:cNvPr id="23" name="Elbow Connector 7"/>
          <p:cNvCxnSpPr/>
          <p:nvPr/>
        </p:nvCxnSpPr>
        <p:spPr>
          <a:xfrm flipH="1">
            <a:off x="4367808" y="2688448"/>
            <a:ext cx="594070" cy="618382"/>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015880" y="2427712"/>
            <a:ext cx="5751383" cy="523220"/>
          </a:xfrm>
          <a:prstGeom prst="rect">
            <a:avLst/>
          </a:prstGeom>
          <a:noFill/>
        </p:spPr>
        <p:txBody>
          <a:bodyPr wrap="none" rtlCol="0">
            <a:spAutoFit/>
          </a:bodyPr>
          <a:lstStyle/>
          <a:p>
            <a:r>
              <a:rPr lang="en-US" sz="2800" dirty="0">
                <a:solidFill>
                  <a:srgbClr val="FF0000"/>
                </a:solidFill>
                <a:latin typeface="Neo Sans Intel"/>
                <a:cs typeface="Neo Sans Intel"/>
              </a:rPr>
              <a:t>2012: DL beats traditional methods</a:t>
            </a:r>
          </a:p>
        </p:txBody>
      </p:sp>
      <p:cxnSp>
        <p:nvCxnSpPr>
          <p:cNvPr id="25" name="Elbow Connector 7"/>
          <p:cNvCxnSpPr/>
          <p:nvPr/>
        </p:nvCxnSpPr>
        <p:spPr>
          <a:xfrm flipH="1">
            <a:off x="7608168" y="4552458"/>
            <a:ext cx="594070" cy="618382"/>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8184232" y="4306744"/>
            <a:ext cx="3911135" cy="523220"/>
          </a:xfrm>
          <a:prstGeom prst="rect">
            <a:avLst/>
          </a:prstGeom>
          <a:noFill/>
        </p:spPr>
        <p:txBody>
          <a:bodyPr wrap="none" rtlCol="0">
            <a:spAutoFit/>
          </a:bodyPr>
          <a:lstStyle/>
          <a:p>
            <a:r>
              <a:rPr lang="en-US" sz="2800" dirty="0">
                <a:solidFill>
                  <a:srgbClr val="FF0000"/>
                </a:solidFill>
                <a:latin typeface="Neo Sans Intel"/>
                <a:cs typeface="Neo Sans Intel"/>
              </a:rPr>
              <a:t>2015: DL beats human!</a:t>
            </a:r>
          </a:p>
        </p:txBody>
      </p:sp>
      <p:sp>
        <p:nvSpPr>
          <p:cNvPr id="3" name="Slide Number Placeholder 2"/>
          <p:cNvSpPr>
            <a:spLocks noGrp="1"/>
          </p:cNvSpPr>
          <p:nvPr>
            <p:ph type="sldNum" sz="quarter" idx="4294967295"/>
          </p:nvPr>
        </p:nvSpPr>
        <p:spPr>
          <a:xfrm>
            <a:off x="9448800" y="6564883"/>
            <a:ext cx="2743200" cy="293117"/>
          </a:xfrm>
          <a:prstGeom prst="rect">
            <a:avLst/>
          </a:prstGeom>
        </p:spPr>
        <p:txBody>
          <a:bodyPr/>
          <a:lstStyle/>
          <a:p>
            <a:fld id="{84A49FD5-3C98-40B3-9857-C31556F9EF89}" type="slidenum">
              <a:rPr lang="en-US" smtClean="0"/>
              <a:pPr/>
              <a:t>4</a:t>
            </a:fld>
            <a:endParaRPr lang="en-US" dirty="0"/>
          </a:p>
        </p:txBody>
      </p:sp>
      <p:sp>
        <p:nvSpPr>
          <p:cNvPr id="4" name="Date Placeholder 3"/>
          <p:cNvSpPr>
            <a:spLocks noGrp="1"/>
          </p:cNvSpPr>
          <p:nvPr>
            <p:ph type="dt" sz="half" idx="10"/>
          </p:nvPr>
        </p:nvSpPr>
        <p:spPr/>
        <p:txBody>
          <a:bodyPr/>
          <a:lstStyle/>
          <a:p>
            <a:pPr>
              <a:defRPr/>
            </a:pPr>
            <a:r>
              <a:rPr lang="en-US" smtClean="0"/>
              <a:t>IA 5LIL0</a:t>
            </a:r>
            <a:endParaRPr lang="en-US"/>
          </a:p>
        </p:txBody>
      </p:sp>
    </p:spTree>
    <p:extLst>
      <p:ext uri="{BB962C8B-B14F-4D97-AF65-F5344CB8AC3E}">
        <p14:creationId xmlns:p14="http://schemas.microsoft.com/office/powerpoint/2010/main" val="233571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Activation functions: traditional</a:t>
            </a:r>
            <a:endParaRPr lang="en-US"/>
          </a:p>
        </p:txBody>
      </p:sp>
      <p:sp>
        <p:nvSpPr>
          <p:cNvPr id="3" name="Date Placeholder 2"/>
          <p:cNvSpPr>
            <a:spLocks noGrp="1"/>
          </p:cNvSpPr>
          <p:nvPr>
            <p:ph type="dt" sz="half" idx="10"/>
          </p:nvPr>
        </p:nvSpPr>
        <p:spPr/>
        <p:txBody>
          <a:bodyPr/>
          <a:lstStyle/>
          <a:p>
            <a:pPr>
              <a:defRPr/>
            </a:pPr>
            <a:r>
              <a:rPr lang="en-US" smtClean="0"/>
              <a:t>IA 5LIL0</a:t>
            </a:r>
            <a:endParaRPr lang="en-US"/>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40</a:t>
            </a:fld>
            <a:endParaRPr lang="en-US"/>
          </a:p>
        </p:txBody>
      </p:sp>
      <p:pic>
        <p:nvPicPr>
          <p:cNvPr id="5" name="Picture 4"/>
          <p:cNvPicPr>
            <a:picLocks noChangeAspect="1"/>
          </p:cNvPicPr>
          <p:nvPr/>
        </p:nvPicPr>
        <p:blipFill>
          <a:blip r:embed="rId2"/>
          <a:stretch>
            <a:fillRect/>
          </a:stretch>
        </p:blipFill>
        <p:spPr>
          <a:xfrm>
            <a:off x="1295401" y="1606280"/>
            <a:ext cx="7772400" cy="4670695"/>
          </a:xfrm>
          <a:prstGeom prst="rect">
            <a:avLst/>
          </a:prstGeom>
        </p:spPr>
      </p:pic>
    </p:spTree>
    <p:extLst>
      <p:ext uri="{BB962C8B-B14F-4D97-AF65-F5344CB8AC3E}">
        <p14:creationId xmlns:p14="http://schemas.microsoft.com/office/powerpoint/2010/main" val="24073198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Activation functions: modern</a:t>
            </a:r>
            <a:endParaRPr lang="en-US"/>
          </a:p>
        </p:txBody>
      </p:sp>
      <p:sp>
        <p:nvSpPr>
          <p:cNvPr id="3" name="Date Placeholder 2"/>
          <p:cNvSpPr>
            <a:spLocks noGrp="1"/>
          </p:cNvSpPr>
          <p:nvPr>
            <p:ph type="dt" sz="half" idx="10"/>
          </p:nvPr>
        </p:nvSpPr>
        <p:spPr/>
        <p:txBody>
          <a:bodyPr/>
          <a:lstStyle/>
          <a:p>
            <a:pPr>
              <a:defRPr/>
            </a:pPr>
            <a:r>
              <a:rPr lang="en-US" smtClean="0"/>
              <a:t>IA 5LIL0</a:t>
            </a:r>
            <a:endParaRPr lang="en-US"/>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41</a:t>
            </a:fld>
            <a:endParaRPr lang="en-US"/>
          </a:p>
        </p:txBody>
      </p:sp>
      <p:pic>
        <p:nvPicPr>
          <p:cNvPr id="5" name="Picture 4"/>
          <p:cNvPicPr>
            <a:picLocks noChangeAspect="1"/>
          </p:cNvPicPr>
          <p:nvPr/>
        </p:nvPicPr>
        <p:blipFill>
          <a:blip r:embed="rId2"/>
          <a:stretch>
            <a:fillRect/>
          </a:stretch>
        </p:blipFill>
        <p:spPr>
          <a:xfrm>
            <a:off x="457200" y="1371600"/>
            <a:ext cx="9867900" cy="5267325"/>
          </a:xfrm>
          <a:prstGeom prst="rect">
            <a:avLst/>
          </a:prstGeom>
        </p:spPr>
      </p:pic>
    </p:spTree>
    <p:extLst>
      <p:ext uri="{BB962C8B-B14F-4D97-AF65-F5344CB8AC3E}">
        <p14:creationId xmlns:p14="http://schemas.microsoft.com/office/powerpoint/2010/main" val="171553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Fully Connected (FC) layer</a:t>
            </a:r>
            <a:endParaRPr lang="en-US"/>
          </a:p>
        </p:txBody>
      </p:sp>
      <p:sp>
        <p:nvSpPr>
          <p:cNvPr id="3" name="Content Placeholder 2"/>
          <p:cNvSpPr>
            <a:spLocks noGrp="1"/>
          </p:cNvSpPr>
          <p:nvPr>
            <p:ph idx="1"/>
          </p:nvPr>
        </p:nvSpPr>
        <p:spPr/>
        <p:txBody>
          <a:bodyPr/>
          <a:lstStyle/>
          <a:p>
            <a:r>
              <a:rPr lang="nl-NL" smtClean="0"/>
              <a:t>FC can be viewed as a special case of convolution, with:</a:t>
            </a:r>
          </a:p>
          <a:p>
            <a:pPr lvl="1"/>
            <a:r>
              <a:rPr lang="nl-NL" smtClean="0"/>
              <a:t>H=R</a:t>
            </a:r>
          </a:p>
          <a:p>
            <a:pPr lvl="1"/>
            <a:r>
              <a:rPr lang="nl-NL" smtClean="0"/>
              <a:t>W=S</a:t>
            </a:r>
          </a:p>
          <a:p>
            <a:pPr lvl="1"/>
            <a:r>
              <a:rPr lang="nl-NL" smtClean="0"/>
              <a:t>E=F=1</a:t>
            </a:r>
            <a:endParaRPr lang="en-US"/>
          </a:p>
        </p:txBody>
      </p:sp>
      <p:sp>
        <p:nvSpPr>
          <p:cNvPr id="4" name="Date Placeholder 3"/>
          <p:cNvSpPr>
            <a:spLocks noGrp="1"/>
          </p:cNvSpPr>
          <p:nvPr>
            <p:ph type="dt" sz="half" idx="10"/>
          </p:nvPr>
        </p:nvSpPr>
        <p:spPr/>
        <p:txBody>
          <a:bodyPr/>
          <a:lstStyle/>
          <a:p>
            <a:pPr>
              <a:defRPr/>
            </a:pPr>
            <a:r>
              <a:rPr lang="en-US" smtClean="0"/>
              <a:t>IA 5LIL0</a:t>
            </a:r>
            <a:endParaRPr lang="en-US"/>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42</a:t>
            </a:fld>
            <a:endParaRPr lang="en-US"/>
          </a:p>
        </p:txBody>
      </p:sp>
      <p:sp>
        <p:nvSpPr>
          <p:cNvPr id="6" name="Right Brace 5"/>
          <p:cNvSpPr/>
          <p:nvPr/>
        </p:nvSpPr>
        <p:spPr>
          <a:xfrm>
            <a:off x="2667000" y="1981200"/>
            <a:ext cx="381000" cy="838200"/>
          </a:xfrm>
          <a:prstGeom prst="rightBrace">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3352800" y="2133600"/>
            <a:ext cx="6112571" cy="461665"/>
          </a:xfrm>
          <a:prstGeom prst="rect">
            <a:avLst/>
          </a:prstGeom>
          <a:noFill/>
        </p:spPr>
        <p:txBody>
          <a:bodyPr wrap="none" rtlCol="0">
            <a:spAutoFit/>
          </a:bodyPr>
          <a:lstStyle/>
          <a:p>
            <a:r>
              <a:rPr lang="nl-NL" smtClean="0"/>
              <a:t>Size of input fmaps = size of convolution kernel</a:t>
            </a:r>
            <a:endParaRPr lang="en-US"/>
          </a:p>
        </p:txBody>
      </p:sp>
      <p:sp>
        <p:nvSpPr>
          <p:cNvPr id="8" name="TextBox 7"/>
          <p:cNvSpPr txBox="1"/>
          <p:nvPr/>
        </p:nvSpPr>
        <p:spPr>
          <a:xfrm>
            <a:off x="3352800" y="2819400"/>
            <a:ext cx="7989688" cy="830997"/>
          </a:xfrm>
          <a:prstGeom prst="rect">
            <a:avLst/>
          </a:prstGeom>
          <a:noFill/>
        </p:spPr>
        <p:txBody>
          <a:bodyPr wrap="none" rtlCol="0">
            <a:spAutoFit/>
          </a:bodyPr>
          <a:lstStyle/>
          <a:p>
            <a:r>
              <a:rPr lang="nl-NL"/>
              <a:t>Output fmaps have size </a:t>
            </a:r>
            <a:r>
              <a:rPr lang="nl-NL" smtClean="0"/>
              <a:t>1x1, i.e. each output fmap represents 1 </a:t>
            </a:r>
            <a:br>
              <a:rPr lang="nl-NL" smtClean="0"/>
            </a:br>
            <a:r>
              <a:rPr lang="nl-NL" smtClean="0"/>
              <a:t>						output neuron</a:t>
            </a:r>
            <a:endParaRPr lang="en-US"/>
          </a:p>
        </p:txBody>
      </p:sp>
      <p:pic>
        <p:nvPicPr>
          <p:cNvPr id="9" name="Picture 8"/>
          <p:cNvPicPr>
            <a:picLocks noChangeAspect="1"/>
          </p:cNvPicPr>
          <p:nvPr/>
        </p:nvPicPr>
        <p:blipFill>
          <a:blip r:embed="rId2"/>
          <a:stretch>
            <a:fillRect/>
          </a:stretch>
        </p:blipFill>
        <p:spPr>
          <a:xfrm>
            <a:off x="762000" y="3657600"/>
            <a:ext cx="7208923" cy="3190461"/>
          </a:xfrm>
          <a:prstGeom prst="rect">
            <a:avLst/>
          </a:prstGeom>
        </p:spPr>
      </p:pic>
    </p:spTree>
    <p:extLst>
      <p:ext uri="{BB962C8B-B14F-4D97-AF65-F5344CB8AC3E}">
        <p14:creationId xmlns:p14="http://schemas.microsoft.com/office/powerpoint/2010/main" val="399127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Pooling </a:t>
            </a:r>
            <a:endParaRPr lang="en-US" b="1"/>
          </a:p>
        </p:txBody>
      </p:sp>
      <p:sp>
        <p:nvSpPr>
          <p:cNvPr id="3" name="Content Placeholder 2"/>
          <p:cNvSpPr>
            <a:spLocks noGrp="1"/>
          </p:cNvSpPr>
          <p:nvPr>
            <p:ph idx="1"/>
          </p:nvPr>
        </p:nvSpPr>
        <p:spPr>
          <a:xfrm>
            <a:off x="381000" y="1066800"/>
            <a:ext cx="11404600" cy="1600200"/>
          </a:xfrm>
        </p:spPr>
        <p:txBody>
          <a:bodyPr/>
          <a:lstStyle/>
          <a:p>
            <a:r>
              <a:rPr lang="nl-NL" smtClean="0"/>
              <a:t>Reduce resolution </a:t>
            </a:r>
          </a:p>
          <a:p>
            <a:r>
              <a:rPr lang="nl-NL" smtClean="0"/>
              <a:t>Increase receptive (input) area of outputs</a:t>
            </a:r>
          </a:p>
          <a:p>
            <a:r>
              <a:rPr lang="nl-NL" smtClean="0"/>
              <a:t>Overlapping or </a:t>
            </a:r>
            <a:br>
              <a:rPr lang="nl-NL" smtClean="0"/>
            </a:br>
            <a:r>
              <a:rPr lang="nl-NL" smtClean="0"/>
              <a:t>Non-overlapping, </a:t>
            </a:r>
            <a:br>
              <a:rPr lang="nl-NL" smtClean="0"/>
            </a:br>
            <a:r>
              <a:rPr lang="nl-NL" smtClean="0"/>
              <a:t>depending on stride U</a:t>
            </a:r>
          </a:p>
          <a:p>
            <a:r>
              <a:rPr lang="nl-NL" smtClean="0"/>
              <a:t>Using </a:t>
            </a:r>
            <a:r>
              <a:rPr lang="nl-NL"/>
              <a:t>the </a:t>
            </a:r>
            <a:r>
              <a:rPr lang="nl-NL" b="1"/>
              <a:t>max</a:t>
            </a:r>
            <a:r>
              <a:rPr lang="nl-NL"/>
              <a:t> or </a:t>
            </a:r>
            <a:r>
              <a:rPr lang="nl-NL" b="1"/>
              <a:t>average</a:t>
            </a:r>
            <a:endParaRPr lang="nl-NL" smtClean="0"/>
          </a:p>
          <a:p>
            <a:endParaRPr lang="en-US"/>
          </a:p>
        </p:txBody>
      </p:sp>
      <p:sp>
        <p:nvSpPr>
          <p:cNvPr id="4" name="Date Placeholder 3"/>
          <p:cNvSpPr>
            <a:spLocks noGrp="1"/>
          </p:cNvSpPr>
          <p:nvPr>
            <p:ph type="dt" sz="half" idx="10"/>
          </p:nvPr>
        </p:nvSpPr>
        <p:spPr/>
        <p:txBody>
          <a:bodyPr/>
          <a:lstStyle/>
          <a:p>
            <a:pPr>
              <a:defRPr/>
            </a:pPr>
            <a:r>
              <a:rPr lang="en-US" smtClean="0"/>
              <a:t>IA 5LIL0</a:t>
            </a:r>
            <a:endParaRPr lang="en-US"/>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43</a:t>
            </a:fld>
            <a:endParaRPr lang="en-US"/>
          </a:p>
        </p:txBody>
      </p:sp>
      <p:pic>
        <p:nvPicPr>
          <p:cNvPr id="6" name="Picture 5"/>
          <p:cNvPicPr>
            <a:picLocks noChangeAspect="1"/>
          </p:cNvPicPr>
          <p:nvPr/>
        </p:nvPicPr>
        <p:blipFill>
          <a:blip r:embed="rId2"/>
          <a:stretch>
            <a:fillRect/>
          </a:stretch>
        </p:blipFill>
        <p:spPr>
          <a:xfrm>
            <a:off x="5410200" y="2191740"/>
            <a:ext cx="6248400" cy="4513860"/>
          </a:xfrm>
          <a:prstGeom prst="rect">
            <a:avLst/>
          </a:prstGeom>
        </p:spPr>
      </p:pic>
    </p:spTree>
    <p:extLst>
      <p:ext uri="{BB962C8B-B14F-4D97-AF65-F5344CB8AC3E}">
        <p14:creationId xmlns:p14="http://schemas.microsoft.com/office/powerpoint/2010/main" val="6213379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Normalization: correction of activation y</a:t>
            </a:r>
            <a:endParaRPr lang="en-US"/>
          </a:p>
        </p:txBody>
      </p:sp>
      <p:sp>
        <p:nvSpPr>
          <p:cNvPr id="3" name="Content Placeholder 2"/>
          <p:cNvSpPr>
            <a:spLocks noGrp="1"/>
          </p:cNvSpPr>
          <p:nvPr>
            <p:ph idx="1"/>
          </p:nvPr>
        </p:nvSpPr>
        <p:spPr>
          <a:xfrm>
            <a:off x="381000" y="5257800"/>
            <a:ext cx="11404600" cy="1219200"/>
          </a:xfrm>
        </p:spPr>
        <p:txBody>
          <a:bodyPr/>
          <a:lstStyle/>
          <a:p>
            <a:r>
              <a:rPr lang="nl-NL" smtClean="0"/>
              <a:t>this equation can be ''absorbed'' in the weights =&gt; no overhead</a:t>
            </a:r>
            <a:endParaRPr lang="en-US"/>
          </a:p>
        </p:txBody>
      </p:sp>
      <p:sp>
        <p:nvSpPr>
          <p:cNvPr id="4" name="Date Placeholder 3"/>
          <p:cNvSpPr>
            <a:spLocks noGrp="1"/>
          </p:cNvSpPr>
          <p:nvPr>
            <p:ph type="dt" sz="half" idx="10"/>
          </p:nvPr>
        </p:nvSpPr>
        <p:spPr/>
        <p:txBody>
          <a:bodyPr/>
          <a:lstStyle/>
          <a:p>
            <a:pPr>
              <a:defRPr/>
            </a:pPr>
            <a:r>
              <a:rPr lang="en-US" smtClean="0"/>
              <a:t>IA 5LIL0</a:t>
            </a:r>
            <a:endParaRPr lang="en-US"/>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44</a:t>
            </a:fld>
            <a:endParaRPr lang="en-US"/>
          </a:p>
        </p:txBody>
      </p:sp>
      <p:pic>
        <p:nvPicPr>
          <p:cNvPr id="6" name="Picture 5"/>
          <p:cNvPicPr>
            <a:picLocks noChangeAspect="1"/>
          </p:cNvPicPr>
          <p:nvPr/>
        </p:nvPicPr>
        <p:blipFill>
          <a:blip r:embed="rId2"/>
          <a:stretch>
            <a:fillRect/>
          </a:stretch>
        </p:blipFill>
        <p:spPr>
          <a:xfrm>
            <a:off x="533400" y="1371600"/>
            <a:ext cx="7867650" cy="3228975"/>
          </a:xfrm>
          <a:prstGeom prst="rect">
            <a:avLst/>
          </a:prstGeom>
        </p:spPr>
      </p:pic>
    </p:spTree>
    <p:extLst>
      <p:ext uri="{BB962C8B-B14F-4D97-AF65-F5344CB8AC3E}">
        <p14:creationId xmlns:p14="http://schemas.microsoft.com/office/powerpoint/2010/main" val="15426010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Example: Alexnet</a:t>
            </a:r>
            <a:endParaRPr lang="en-US" dirty="0"/>
          </a:p>
        </p:txBody>
      </p:sp>
      <p:sp>
        <p:nvSpPr>
          <p:cNvPr id="5" name="Tijdelijke aanduiding voor dianummer 4"/>
          <p:cNvSpPr>
            <a:spLocks noGrp="1"/>
          </p:cNvSpPr>
          <p:nvPr>
            <p:ph type="sldNum" sz="quarter" idx="12"/>
          </p:nvPr>
        </p:nvSpPr>
        <p:spPr/>
        <p:txBody>
          <a:bodyPr/>
          <a:lstStyle/>
          <a:p>
            <a:fld id="{B7CEC10D-CD46-426F-915E-6C78530279CB}" type="slidenum">
              <a:rPr lang="en-US" smtClean="0"/>
              <a:pPr/>
              <a:t>45</a:t>
            </a:fld>
            <a:endParaRPr lang="en-US" dirty="0"/>
          </a:p>
        </p:txBody>
      </p:sp>
      <p:sp>
        <p:nvSpPr>
          <p:cNvPr id="3" name="Tijdelijke aanduiding voor inhoud 2"/>
          <p:cNvSpPr>
            <a:spLocks noGrp="1"/>
          </p:cNvSpPr>
          <p:nvPr>
            <p:ph idx="4294967295"/>
          </p:nvPr>
        </p:nvSpPr>
        <p:spPr>
          <a:xfrm>
            <a:off x="0" y="1295400"/>
            <a:ext cx="11404600" cy="5181600"/>
          </a:xfrm>
        </p:spPr>
        <p:txBody>
          <a:bodyPr/>
          <a:lstStyle/>
          <a:p>
            <a:pPr marL="650984" lvl="2" indent="-380990"/>
            <a:endParaRPr lang="en-US" dirty="0"/>
          </a:p>
          <a:p>
            <a:pPr marL="380990" indent="-380990">
              <a:buFont typeface="Arial" panose="020B0604020202020204" pitchFamily="34" charset="0"/>
              <a:buChar char="•"/>
            </a:pPr>
            <a:endParaRPr lang="en-US" sz="2400" dirty="0"/>
          </a:p>
          <a:p>
            <a:pPr lvl="0"/>
            <a:endParaRPr lang="en-US" sz="2400" dirty="0"/>
          </a:p>
        </p:txBody>
      </p:sp>
      <p:pic>
        <p:nvPicPr>
          <p:cNvPr id="2050" name="Picture 2" descr="Afbeeldingsresultaat voor alexnet">
            <a:extLst>
              <a:ext uri="{FF2B5EF4-FFF2-40B4-BE49-F238E27FC236}">
                <a16:creationId xmlns="" xmlns:a16="http://schemas.microsoft.com/office/drawing/2014/main" id="{2C3A5EDA-7C39-4447-B50A-30D366D0A40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04800" y="2057400"/>
            <a:ext cx="7916098" cy="32271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fbeeldingsresultaat voor cat image">
            <a:extLst>
              <a:ext uri="{FF2B5EF4-FFF2-40B4-BE49-F238E27FC236}">
                <a16:creationId xmlns="" xmlns:a16="http://schemas.microsoft.com/office/drawing/2014/main" id="{D167C379-9AFF-46BB-87C5-5018EA641C3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134600" y="457200"/>
            <a:ext cx="1463051" cy="153035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 xmlns:a16="http://schemas.microsoft.com/office/drawing/2014/main" id="{F6E09E3D-B466-427B-B7D3-C02F1B3BF649}"/>
              </a:ext>
            </a:extLst>
          </p:cNvPr>
          <p:cNvCxnSpPr/>
          <p:nvPr/>
        </p:nvCxnSpPr>
        <p:spPr>
          <a:xfrm flipH="1">
            <a:off x="8534400" y="2739242"/>
            <a:ext cx="2108" cy="2061358"/>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8" name="TextBox 7">
            <a:extLst>
              <a:ext uri="{FF2B5EF4-FFF2-40B4-BE49-F238E27FC236}">
                <a16:creationId xmlns="" xmlns:a16="http://schemas.microsoft.com/office/drawing/2014/main" id="{BA9F3AD0-8925-40ED-85D9-49BFDAD9D447}"/>
              </a:ext>
            </a:extLst>
          </p:cNvPr>
          <p:cNvSpPr txBox="1"/>
          <p:nvPr/>
        </p:nvSpPr>
        <p:spPr>
          <a:xfrm>
            <a:off x="7010400" y="5105400"/>
            <a:ext cx="1471878" cy="1077218"/>
          </a:xfrm>
          <a:prstGeom prst="rect">
            <a:avLst/>
          </a:prstGeom>
          <a:noFill/>
        </p:spPr>
        <p:txBody>
          <a:bodyPr wrap="none" rtlCol="0">
            <a:spAutoFit/>
          </a:bodyPr>
          <a:lstStyle/>
          <a:p>
            <a:r>
              <a:rPr lang="en-US" sz="3200" dirty="0"/>
              <a:t>Vector:</a:t>
            </a:r>
          </a:p>
          <a:p>
            <a:pPr algn="ctr"/>
            <a:r>
              <a:rPr lang="en-US" sz="3200" dirty="0"/>
              <a:t>4096</a:t>
            </a:r>
          </a:p>
        </p:txBody>
      </p:sp>
      <p:cxnSp>
        <p:nvCxnSpPr>
          <p:cNvPr id="10" name="Straight Arrow Connector 9">
            <a:extLst>
              <a:ext uri="{FF2B5EF4-FFF2-40B4-BE49-F238E27FC236}">
                <a16:creationId xmlns="" xmlns:a16="http://schemas.microsoft.com/office/drawing/2014/main" id="{652A4EB4-8BC9-4EC2-B3C0-48515701BF06}"/>
              </a:ext>
            </a:extLst>
          </p:cNvPr>
          <p:cNvCxnSpPr>
            <a:cxnSpLocks/>
          </p:cNvCxnSpPr>
          <p:nvPr/>
        </p:nvCxnSpPr>
        <p:spPr>
          <a:xfrm>
            <a:off x="8636890" y="3599840"/>
            <a:ext cx="16637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 xmlns:a16="http://schemas.microsoft.com/office/drawing/2014/main" id="{561620CE-57CE-448F-8565-DB6498F25242}"/>
              </a:ext>
            </a:extLst>
          </p:cNvPr>
          <p:cNvSpPr txBox="1"/>
          <p:nvPr/>
        </p:nvSpPr>
        <p:spPr>
          <a:xfrm>
            <a:off x="8489494" y="2459052"/>
            <a:ext cx="1947783" cy="1077026"/>
          </a:xfrm>
          <a:prstGeom prst="rect">
            <a:avLst/>
          </a:prstGeom>
          <a:noFill/>
        </p:spPr>
        <p:txBody>
          <a:bodyPr wrap="square" rtlCol="0">
            <a:spAutoFit/>
          </a:bodyPr>
          <a:lstStyle/>
          <a:p>
            <a:pPr algn="ctr"/>
            <a:r>
              <a:rPr lang="en-US" sz="2133" dirty="0"/>
              <a:t>Fully-Connected:</a:t>
            </a:r>
          </a:p>
          <a:p>
            <a:pPr algn="ctr"/>
            <a:r>
              <a:rPr lang="en-US" sz="2133" dirty="0"/>
              <a:t>4096 to 1000</a:t>
            </a:r>
          </a:p>
        </p:txBody>
      </p:sp>
      <p:sp>
        <p:nvSpPr>
          <p:cNvPr id="20" name="TextBox 19">
            <a:extLst>
              <a:ext uri="{FF2B5EF4-FFF2-40B4-BE49-F238E27FC236}">
                <a16:creationId xmlns="" xmlns:a16="http://schemas.microsoft.com/office/drawing/2014/main" id="{2B0D11F9-BE63-4577-8EFC-B32CB10EDB04}"/>
              </a:ext>
            </a:extLst>
          </p:cNvPr>
          <p:cNvSpPr txBox="1"/>
          <p:nvPr/>
        </p:nvSpPr>
        <p:spPr>
          <a:xfrm>
            <a:off x="10400970" y="2618471"/>
            <a:ext cx="2144183" cy="2554545"/>
          </a:xfrm>
          <a:prstGeom prst="rect">
            <a:avLst/>
          </a:prstGeom>
          <a:noFill/>
        </p:spPr>
        <p:txBody>
          <a:bodyPr wrap="square" rtlCol="0">
            <a:spAutoFit/>
          </a:bodyPr>
          <a:lstStyle/>
          <a:p>
            <a:r>
              <a:rPr lang="en-US" sz="3200" b="1" dirty="0"/>
              <a:t>Class Scores</a:t>
            </a:r>
          </a:p>
          <a:p>
            <a:r>
              <a:rPr lang="en-US" sz="3200" dirty="0"/>
              <a:t>Cat: 0.9</a:t>
            </a:r>
          </a:p>
          <a:p>
            <a:r>
              <a:rPr lang="en-US" sz="3200" dirty="0"/>
              <a:t>Dog: 0.05</a:t>
            </a:r>
          </a:p>
          <a:p>
            <a:r>
              <a:rPr lang="en-US" sz="3200" dirty="0"/>
              <a:t>Car: 0.01</a:t>
            </a:r>
          </a:p>
        </p:txBody>
      </p:sp>
      <p:sp>
        <p:nvSpPr>
          <p:cNvPr id="9" name="Date Placeholder 8"/>
          <p:cNvSpPr>
            <a:spLocks noGrp="1"/>
          </p:cNvSpPr>
          <p:nvPr>
            <p:ph type="dt" sz="half" idx="10"/>
          </p:nvPr>
        </p:nvSpPr>
        <p:spPr/>
        <p:txBody>
          <a:bodyPr/>
          <a:lstStyle/>
          <a:p>
            <a:pPr>
              <a:defRPr/>
            </a:pPr>
            <a:r>
              <a:rPr lang="en-US" smtClean="0"/>
              <a:t>IA 5LIL0</a:t>
            </a:r>
            <a:endParaRPr lang="en-US"/>
          </a:p>
        </p:txBody>
      </p:sp>
    </p:spTree>
    <p:extLst>
      <p:ext uri="{BB962C8B-B14F-4D97-AF65-F5344CB8AC3E}">
        <p14:creationId xmlns:p14="http://schemas.microsoft.com/office/powerpoint/2010/main" val="402307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94DA6B-6F6C-47A6-84B7-2BE73E96E79E}"/>
              </a:ext>
            </a:extLst>
          </p:cNvPr>
          <p:cNvSpPr>
            <a:spLocks noGrp="1"/>
          </p:cNvSpPr>
          <p:nvPr>
            <p:ph type="title"/>
          </p:nvPr>
        </p:nvSpPr>
        <p:spPr/>
        <p:txBody>
          <a:bodyPr/>
          <a:lstStyle/>
          <a:p>
            <a:r>
              <a:rPr lang="en-US"/>
              <a:t>Semantic </a:t>
            </a:r>
            <a:r>
              <a:rPr lang="en-US" smtClean="0"/>
              <a:t>Segmentation: Fully </a:t>
            </a:r>
            <a:r>
              <a:rPr lang="en-US" dirty="0"/>
              <a:t>Convolutional</a:t>
            </a:r>
          </a:p>
        </p:txBody>
      </p:sp>
      <p:sp>
        <p:nvSpPr>
          <p:cNvPr id="5" name="Slide Number Placeholder 4">
            <a:extLst>
              <a:ext uri="{FF2B5EF4-FFF2-40B4-BE49-F238E27FC236}">
                <a16:creationId xmlns="" xmlns:a16="http://schemas.microsoft.com/office/drawing/2014/main" id="{CBC37C90-FD75-46EA-8402-811F38E3CC6D}"/>
              </a:ext>
            </a:extLst>
          </p:cNvPr>
          <p:cNvSpPr>
            <a:spLocks noGrp="1"/>
          </p:cNvSpPr>
          <p:nvPr>
            <p:ph type="sldNum" sz="quarter" idx="12"/>
          </p:nvPr>
        </p:nvSpPr>
        <p:spPr/>
        <p:txBody>
          <a:bodyPr/>
          <a:lstStyle/>
          <a:p>
            <a:fld id="{B7CEC10D-CD46-426F-915E-6C78530279CB}" type="slidenum">
              <a:rPr lang="en-US" smtClean="0"/>
              <a:t>46</a:t>
            </a:fld>
            <a:endParaRPr lang="en-US" dirty="0"/>
          </a:p>
        </p:txBody>
      </p:sp>
      <p:pic>
        <p:nvPicPr>
          <p:cNvPr id="6" name="Picture 5">
            <a:extLst>
              <a:ext uri="{FF2B5EF4-FFF2-40B4-BE49-F238E27FC236}">
                <a16:creationId xmlns="" xmlns:a16="http://schemas.microsoft.com/office/drawing/2014/main" id="{5B93A429-81FB-4C76-972F-B8D6E212000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98475" y="2550343"/>
            <a:ext cx="11377726" cy="3012257"/>
          </a:xfrm>
          <a:prstGeom prst="rect">
            <a:avLst/>
          </a:prstGeom>
        </p:spPr>
      </p:pic>
      <p:sp>
        <p:nvSpPr>
          <p:cNvPr id="7" name="TextBox 6">
            <a:extLst>
              <a:ext uri="{FF2B5EF4-FFF2-40B4-BE49-F238E27FC236}">
                <a16:creationId xmlns="" xmlns:a16="http://schemas.microsoft.com/office/drawing/2014/main" id="{78259D5C-21B2-4C10-81D7-888E99808DDE}"/>
              </a:ext>
            </a:extLst>
          </p:cNvPr>
          <p:cNvSpPr txBox="1"/>
          <p:nvPr/>
        </p:nvSpPr>
        <p:spPr>
          <a:xfrm>
            <a:off x="2819400" y="5943600"/>
            <a:ext cx="6021200" cy="297454"/>
          </a:xfrm>
          <a:prstGeom prst="rect">
            <a:avLst/>
          </a:prstGeom>
          <a:noFill/>
        </p:spPr>
        <p:txBody>
          <a:bodyPr wrap="none" rtlCol="0">
            <a:spAutoFit/>
          </a:bodyPr>
          <a:lstStyle/>
          <a:p>
            <a:r>
              <a:rPr lang="en-US" sz="1333" dirty="0">
                <a:solidFill>
                  <a:schemeClr val="accent2"/>
                </a:solidFill>
              </a:rPr>
              <a:t>Long et al. “Fully Convolutional Networks for Semantic Segmentation”  CVPR 2015</a:t>
            </a:r>
          </a:p>
        </p:txBody>
      </p:sp>
      <p:sp>
        <p:nvSpPr>
          <p:cNvPr id="8" name="Content Placeholder 2">
            <a:extLst>
              <a:ext uri="{FF2B5EF4-FFF2-40B4-BE49-F238E27FC236}">
                <a16:creationId xmlns="" xmlns:a16="http://schemas.microsoft.com/office/drawing/2014/main" id="{A4B6A022-970D-405A-8AC2-0FF240648166}"/>
              </a:ext>
            </a:extLst>
          </p:cNvPr>
          <p:cNvSpPr txBox="1">
            <a:spLocks/>
          </p:cNvSpPr>
          <p:nvPr/>
        </p:nvSpPr>
        <p:spPr>
          <a:xfrm>
            <a:off x="812801" y="2021065"/>
            <a:ext cx="5577372" cy="380265"/>
          </a:xfrm>
          <a:prstGeom prst="rect">
            <a:avLst/>
          </a:prstGeom>
        </p:spPr>
        <p:txBody>
          <a:bodyPr vert="horz" lIns="0" tIns="0" rIns="0" bIns="0" rtlCol="0">
            <a:noAutofit/>
          </a:bodyPr>
          <a:lstStyle>
            <a:lvl1pPr marL="0" indent="0" algn="l" defTabSz="514350" rtl="0" eaLnBrk="1" latinLnBrk="0" hangingPunct="1">
              <a:lnSpc>
                <a:spcPts val="1800"/>
              </a:lnSpc>
              <a:spcBef>
                <a:spcPts val="413"/>
              </a:spcBef>
              <a:spcAft>
                <a:spcPts val="413"/>
              </a:spcAft>
              <a:buFont typeface="Arial" panose="020B0604020202020204" pitchFamily="34" charset="0"/>
              <a:buNone/>
              <a:defRPr sz="1650" kern="1200">
                <a:solidFill>
                  <a:schemeClr val="bg2"/>
                </a:solidFill>
                <a:latin typeface="+mn-lt"/>
                <a:ea typeface="+mn-ea"/>
                <a:cs typeface="+mn-cs"/>
              </a:defRPr>
            </a:lvl1pPr>
            <a:lvl2pPr marL="0" indent="0" algn="l" defTabSz="514350" rtl="0" eaLnBrk="1" latinLnBrk="0" hangingPunct="1">
              <a:lnSpc>
                <a:spcPts val="1800"/>
              </a:lnSpc>
              <a:spcBef>
                <a:spcPts val="413"/>
              </a:spcBef>
              <a:spcAft>
                <a:spcPts val="413"/>
              </a:spcAft>
              <a:buFont typeface="Arial" panose="020B0604020202020204" pitchFamily="34" charset="0"/>
              <a:buNone/>
              <a:defRPr sz="1950" kern="1200">
                <a:solidFill>
                  <a:schemeClr val="bg2"/>
                </a:solidFill>
                <a:latin typeface="+mn-lt"/>
                <a:ea typeface="+mn-ea"/>
                <a:cs typeface="+mn-cs"/>
              </a:defRPr>
            </a:lvl2pPr>
            <a:lvl3pPr marL="202500" indent="-202500" algn="l" defTabSz="514350" rtl="0" eaLnBrk="1" latinLnBrk="0" hangingPunct="1">
              <a:lnSpc>
                <a:spcPts val="1800"/>
              </a:lnSpc>
              <a:spcBef>
                <a:spcPts val="413"/>
              </a:spcBef>
              <a:buClr>
                <a:schemeClr val="bg2"/>
              </a:buClr>
              <a:buSzPct val="100000"/>
              <a:buFont typeface="Arial" panose="020B0604020202020204" pitchFamily="34" charset="0"/>
              <a:buChar char="•"/>
              <a:defRPr sz="1650" kern="1200">
                <a:solidFill>
                  <a:schemeClr val="bg2"/>
                </a:solidFill>
                <a:latin typeface="+mn-lt"/>
                <a:ea typeface="+mn-ea"/>
                <a:cs typeface="+mn-cs"/>
              </a:defRPr>
            </a:lvl3pPr>
            <a:lvl4pPr marL="405000" indent="-202500" algn="l" defTabSz="514350" rtl="0" eaLnBrk="1" latinLnBrk="0" hangingPunct="1">
              <a:lnSpc>
                <a:spcPts val="1650"/>
              </a:lnSpc>
              <a:spcBef>
                <a:spcPts val="0"/>
              </a:spcBef>
              <a:buClr>
                <a:schemeClr val="bg2"/>
              </a:buClr>
              <a:buFont typeface="Arial" panose="020B0604020202020204" pitchFamily="34" charset="0"/>
              <a:buChar char="•"/>
              <a:defRPr sz="1500" kern="1200">
                <a:solidFill>
                  <a:schemeClr val="bg2"/>
                </a:solidFill>
                <a:latin typeface="+mn-lt"/>
                <a:ea typeface="+mn-ea"/>
                <a:cs typeface="+mn-cs"/>
              </a:defRPr>
            </a:lvl4pPr>
            <a:lvl5pPr marL="607500" indent="-202500" algn="l" defTabSz="514350" rtl="0" eaLnBrk="1" latinLnBrk="0" hangingPunct="1">
              <a:lnSpc>
                <a:spcPts val="1500"/>
              </a:lnSpc>
              <a:spcBef>
                <a:spcPts val="0"/>
              </a:spcBef>
              <a:buFont typeface="Arial" panose="020B0604020202020204" pitchFamily="34" charset="0"/>
              <a:buChar char="•"/>
              <a:defRPr sz="1350" kern="1200">
                <a:solidFill>
                  <a:schemeClr val="bg2"/>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sz="2200" b="1" dirty="0" err="1">
                <a:solidFill>
                  <a:srgbClr val="FF0000"/>
                </a:solidFill>
              </a:rPr>
              <a:t>Downsampling</a:t>
            </a:r>
            <a:r>
              <a:rPr lang="en-US" sz="2200" b="1" dirty="0">
                <a:solidFill>
                  <a:srgbClr val="FF0000"/>
                </a:solidFill>
              </a:rPr>
              <a:t>: </a:t>
            </a:r>
            <a:r>
              <a:rPr lang="en-US" sz="2200" dirty="0">
                <a:solidFill>
                  <a:srgbClr val="FF0000"/>
                </a:solidFill>
              </a:rPr>
              <a:t>Pooling or </a:t>
            </a:r>
            <a:r>
              <a:rPr lang="en-US" sz="2200" dirty="0" err="1">
                <a:solidFill>
                  <a:srgbClr val="FF0000"/>
                </a:solidFill>
              </a:rPr>
              <a:t>strided</a:t>
            </a:r>
            <a:r>
              <a:rPr lang="en-US" sz="2200" dirty="0">
                <a:solidFill>
                  <a:srgbClr val="FF0000"/>
                </a:solidFill>
              </a:rPr>
              <a:t> convolution</a:t>
            </a:r>
            <a:r>
              <a:rPr lang="en-US" sz="2200" b="1" dirty="0">
                <a:solidFill>
                  <a:srgbClr val="00B050"/>
                </a:solidFill>
              </a:rPr>
              <a:t>					</a:t>
            </a:r>
            <a:endParaRPr lang="en-US" sz="2200" b="1" dirty="0"/>
          </a:p>
        </p:txBody>
      </p:sp>
      <p:sp>
        <p:nvSpPr>
          <p:cNvPr id="9" name="Content Placeholder 2">
            <a:extLst>
              <a:ext uri="{FF2B5EF4-FFF2-40B4-BE49-F238E27FC236}">
                <a16:creationId xmlns="" xmlns:a16="http://schemas.microsoft.com/office/drawing/2014/main" id="{A4B6A022-970D-405A-8AC2-0FF240648166}"/>
              </a:ext>
            </a:extLst>
          </p:cNvPr>
          <p:cNvSpPr txBox="1">
            <a:spLocks/>
          </p:cNvSpPr>
          <p:nvPr/>
        </p:nvSpPr>
        <p:spPr>
          <a:xfrm>
            <a:off x="7347740" y="2021929"/>
            <a:ext cx="1955632" cy="336107"/>
          </a:xfrm>
          <a:prstGeom prst="rect">
            <a:avLst/>
          </a:prstGeom>
        </p:spPr>
        <p:txBody>
          <a:bodyPr vert="horz" lIns="0" tIns="0" rIns="0" bIns="0" rtlCol="0">
            <a:noAutofit/>
          </a:bodyPr>
          <a:lstStyle>
            <a:lvl1pPr marL="0" indent="0" algn="l" defTabSz="514350" rtl="0" eaLnBrk="1" latinLnBrk="0" hangingPunct="1">
              <a:lnSpc>
                <a:spcPts val="1800"/>
              </a:lnSpc>
              <a:spcBef>
                <a:spcPts val="413"/>
              </a:spcBef>
              <a:spcAft>
                <a:spcPts val="413"/>
              </a:spcAft>
              <a:buFont typeface="Arial" panose="020B0604020202020204" pitchFamily="34" charset="0"/>
              <a:buNone/>
              <a:defRPr sz="1650" kern="1200">
                <a:solidFill>
                  <a:schemeClr val="bg2"/>
                </a:solidFill>
                <a:latin typeface="+mn-lt"/>
                <a:ea typeface="+mn-ea"/>
                <a:cs typeface="+mn-cs"/>
              </a:defRPr>
            </a:lvl1pPr>
            <a:lvl2pPr marL="0" indent="0" algn="l" defTabSz="514350" rtl="0" eaLnBrk="1" latinLnBrk="0" hangingPunct="1">
              <a:lnSpc>
                <a:spcPts val="1800"/>
              </a:lnSpc>
              <a:spcBef>
                <a:spcPts val="413"/>
              </a:spcBef>
              <a:spcAft>
                <a:spcPts val="413"/>
              </a:spcAft>
              <a:buFont typeface="Arial" panose="020B0604020202020204" pitchFamily="34" charset="0"/>
              <a:buNone/>
              <a:defRPr sz="1950" kern="1200">
                <a:solidFill>
                  <a:schemeClr val="bg2"/>
                </a:solidFill>
                <a:latin typeface="+mn-lt"/>
                <a:ea typeface="+mn-ea"/>
                <a:cs typeface="+mn-cs"/>
              </a:defRPr>
            </a:lvl2pPr>
            <a:lvl3pPr marL="202500" indent="-202500" algn="l" defTabSz="514350" rtl="0" eaLnBrk="1" latinLnBrk="0" hangingPunct="1">
              <a:lnSpc>
                <a:spcPts val="1800"/>
              </a:lnSpc>
              <a:spcBef>
                <a:spcPts val="413"/>
              </a:spcBef>
              <a:buClr>
                <a:schemeClr val="bg2"/>
              </a:buClr>
              <a:buSzPct val="100000"/>
              <a:buFont typeface="Arial" panose="020B0604020202020204" pitchFamily="34" charset="0"/>
              <a:buChar char="•"/>
              <a:defRPr sz="1650" kern="1200">
                <a:solidFill>
                  <a:schemeClr val="bg2"/>
                </a:solidFill>
                <a:latin typeface="+mn-lt"/>
                <a:ea typeface="+mn-ea"/>
                <a:cs typeface="+mn-cs"/>
              </a:defRPr>
            </a:lvl3pPr>
            <a:lvl4pPr marL="405000" indent="-202500" algn="l" defTabSz="514350" rtl="0" eaLnBrk="1" latinLnBrk="0" hangingPunct="1">
              <a:lnSpc>
                <a:spcPts val="1650"/>
              </a:lnSpc>
              <a:spcBef>
                <a:spcPts val="0"/>
              </a:spcBef>
              <a:buClr>
                <a:schemeClr val="bg2"/>
              </a:buClr>
              <a:buFont typeface="Arial" panose="020B0604020202020204" pitchFamily="34" charset="0"/>
              <a:buChar char="•"/>
              <a:defRPr sz="1500" kern="1200">
                <a:solidFill>
                  <a:schemeClr val="bg2"/>
                </a:solidFill>
                <a:latin typeface="+mn-lt"/>
                <a:ea typeface="+mn-ea"/>
                <a:cs typeface="+mn-cs"/>
              </a:defRPr>
            </a:lvl4pPr>
            <a:lvl5pPr marL="607500" indent="-202500" algn="l" defTabSz="514350" rtl="0" eaLnBrk="1" latinLnBrk="0" hangingPunct="1">
              <a:lnSpc>
                <a:spcPts val="1500"/>
              </a:lnSpc>
              <a:spcBef>
                <a:spcPts val="0"/>
              </a:spcBef>
              <a:buFont typeface="Arial" panose="020B0604020202020204" pitchFamily="34" charset="0"/>
              <a:buChar char="•"/>
              <a:defRPr sz="1350" kern="1200">
                <a:solidFill>
                  <a:schemeClr val="bg2"/>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sz="2200" b="1" dirty="0" err="1">
                <a:solidFill>
                  <a:srgbClr val="00B050"/>
                </a:solidFill>
              </a:rPr>
              <a:t>Upsampling</a:t>
            </a:r>
            <a:r>
              <a:rPr lang="en-US" sz="2200" b="1" dirty="0">
                <a:solidFill>
                  <a:srgbClr val="00B050"/>
                </a:solidFill>
              </a:rPr>
              <a:t>: </a:t>
            </a:r>
            <a:r>
              <a:rPr lang="en-US" sz="2200" dirty="0">
                <a:solidFill>
                  <a:srgbClr val="00B050"/>
                </a:solidFill>
              </a:rPr>
              <a:t>???</a:t>
            </a:r>
          </a:p>
          <a:p>
            <a:r>
              <a:rPr lang="en-US" sz="2200" dirty="0"/>
              <a:t> </a:t>
            </a:r>
          </a:p>
        </p:txBody>
      </p:sp>
      <p:sp>
        <p:nvSpPr>
          <p:cNvPr id="11" name="Date Placeholder 10"/>
          <p:cNvSpPr>
            <a:spLocks noGrp="1"/>
          </p:cNvSpPr>
          <p:nvPr>
            <p:ph type="dt" sz="half" idx="10"/>
          </p:nvPr>
        </p:nvSpPr>
        <p:spPr/>
        <p:txBody>
          <a:bodyPr/>
          <a:lstStyle/>
          <a:p>
            <a:pPr>
              <a:defRPr/>
            </a:pPr>
            <a:r>
              <a:rPr lang="en-US" smtClean="0"/>
              <a:t>IA 5LIL0</a:t>
            </a:r>
            <a:endParaRPr lang="en-US"/>
          </a:p>
        </p:txBody>
      </p:sp>
    </p:spTree>
    <p:extLst>
      <p:ext uri="{BB962C8B-B14F-4D97-AF65-F5344CB8AC3E}">
        <p14:creationId xmlns:p14="http://schemas.microsoft.com/office/powerpoint/2010/main" val="301968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D63C5D-B118-4F47-96E9-5652AF1FAA65}"/>
              </a:ext>
            </a:extLst>
          </p:cNvPr>
          <p:cNvSpPr>
            <a:spLocks noGrp="1"/>
          </p:cNvSpPr>
          <p:nvPr>
            <p:ph type="title"/>
          </p:nvPr>
        </p:nvSpPr>
        <p:spPr/>
        <p:txBody>
          <a:bodyPr/>
          <a:lstStyle/>
          <a:p>
            <a:r>
              <a:rPr lang="en-US" dirty="0"/>
              <a:t>In-Network </a:t>
            </a:r>
            <a:r>
              <a:rPr lang="en-US" dirty="0" err="1"/>
              <a:t>upsampling</a:t>
            </a:r>
            <a:r>
              <a:rPr lang="en-US" dirty="0"/>
              <a:t>: “Max </a:t>
            </a:r>
            <a:r>
              <a:rPr lang="en-US" dirty="0" err="1"/>
              <a:t>Unpooling</a:t>
            </a:r>
            <a:r>
              <a:rPr lang="en-US" dirty="0"/>
              <a:t>”</a:t>
            </a:r>
          </a:p>
        </p:txBody>
      </p:sp>
      <p:sp>
        <p:nvSpPr>
          <p:cNvPr id="3" name="Content Placeholder 2">
            <a:extLst>
              <a:ext uri="{FF2B5EF4-FFF2-40B4-BE49-F238E27FC236}">
                <a16:creationId xmlns="" xmlns:a16="http://schemas.microsoft.com/office/drawing/2014/main" id="{92E0B7C2-331C-49BB-9B00-65B5A977BB43}"/>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p:txBody>
      </p:sp>
      <p:sp>
        <p:nvSpPr>
          <p:cNvPr id="5" name="Slide Number Placeholder 4">
            <a:extLst>
              <a:ext uri="{FF2B5EF4-FFF2-40B4-BE49-F238E27FC236}">
                <a16:creationId xmlns="" xmlns:a16="http://schemas.microsoft.com/office/drawing/2014/main" id="{6C41E4F7-C620-46D5-9E63-A62CC16D1D65}"/>
              </a:ext>
            </a:extLst>
          </p:cNvPr>
          <p:cNvSpPr>
            <a:spLocks noGrp="1"/>
          </p:cNvSpPr>
          <p:nvPr>
            <p:ph type="sldNum" sz="quarter" idx="12"/>
          </p:nvPr>
        </p:nvSpPr>
        <p:spPr/>
        <p:txBody>
          <a:bodyPr/>
          <a:lstStyle/>
          <a:p>
            <a:fld id="{B7CEC10D-CD46-426F-915E-6C78530279CB}" type="slidenum">
              <a:rPr lang="en-US" smtClean="0"/>
              <a:t>47</a:t>
            </a:fld>
            <a:endParaRPr lang="en-US" dirty="0"/>
          </a:p>
        </p:txBody>
      </p:sp>
      <p:pic>
        <p:nvPicPr>
          <p:cNvPr id="6" name="Picture 5">
            <a:extLst>
              <a:ext uri="{FF2B5EF4-FFF2-40B4-BE49-F238E27FC236}">
                <a16:creationId xmlns="" xmlns:a16="http://schemas.microsoft.com/office/drawing/2014/main" id="{0B2A2815-913C-4265-BCE0-6AD73373136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29360" y="1396109"/>
            <a:ext cx="11452955" cy="3294425"/>
          </a:xfrm>
          <a:prstGeom prst="rect">
            <a:avLst/>
          </a:prstGeom>
        </p:spPr>
      </p:pic>
      <p:pic>
        <p:nvPicPr>
          <p:cNvPr id="7" name="Picture 6">
            <a:extLst>
              <a:ext uri="{FF2B5EF4-FFF2-40B4-BE49-F238E27FC236}">
                <a16:creationId xmlns="" xmlns:a16="http://schemas.microsoft.com/office/drawing/2014/main" id="{A9D45A16-A917-4266-A8A7-1B8B2DF01E8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24000" y="4800600"/>
            <a:ext cx="7746143" cy="1803399"/>
          </a:xfrm>
          <a:prstGeom prst="rect">
            <a:avLst/>
          </a:prstGeom>
        </p:spPr>
      </p:pic>
      <p:sp>
        <p:nvSpPr>
          <p:cNvPr id="4" name="Date Placeholder 3"/>
          <p:cNvSpPr>
            <a:spLocks noGrp="1"/>
          </p:cNvSpPr>
          <p:nvPr>
            <p:ph type="dt" sz="half" idx="10"/>
          </p:nvPr>
        </p:nvSpPr>
        <p:spPr/>
        <p:txBody>
          <a:bodyPr/>
          <a:lstStyle/>
          <a:p>
            <a:pPr>
              <a:defRPr/>
            </a:pPr>
            <a:r>
              <a:rPr lang="en-US" smtClean="0"/>
              <a:t>IA 5LIL0</a:t>
            </a:r>
            <a:endParaRPr lang="en-US"/>
          </a:p>
        </p:txBody>
      </p:sp>
    </p:spTree>
    <p:extLst>
      <p:ext uri="{BB962C8B-B14F-4D97-AF65-F5344CB8AC3E}">
        <p14:creationId xmlns:p14="http://schemas.microsoft.com/office/powerpoint/2010/main" val="145314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Popular </a:t>
            </a:r>
            <a:br>
              <a:rPr lang="nl-NL" smtClean="0"/>
            </a:br>
            <a:r>
              <a:rPr lang="nl-NL" smtClean="0"/>
              <a:t>DNNs</a:t>
            </a:r>
            <a:endParaRPr lang="en-US"/>
          </a:p>
        </p:txBody>
      </p:sp>
      <p:sp>
        <p:nvSpPr>
          <p:cNvPr id="4" name="Date Placeholder 3"/>
          <p:cNvSpPr>
            <a:spLocks noGrp="1"/>
          </p:cNvSpPr>
          <p:nvPr>
            <p:ph type="dt" sz="half" idx="10"/>
          </p:nvPr>
        </p:nvSpPr>
        <p:spPr/>
        <p:txBody>
          <a:bodyPr/>
          <a:lstStyle/>
          <a:p>
            <a:pPr>
              <a:defRPr/>
            </a:pPr>
            <a:r>
              <a:rPr lang="en-US" smtClean="0"/>
              <a:t>IA 5LIL0</a:t>
            </a:r>
            <a:endParaRPr lang="en-US"/>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48</a:t>
            </a:fld>
            <a:endParaRPr lang="en-US"/>
          </a:p>
        </p:txBody>
      </p:sp>
      <p:pic>
        <p:nvPicPr>
          <p:cNvPr id="6" name="Picture 5"/>
          <p:cNvPicPr>
            <a:picLocks noChangeAspect="1"/>
          </p:cNvPicPr>
          <p:nvPr/>
        </p:nvPicPr>
        <p:blipFill>
          <a:blip r:embed="rId2"/>
          <a:stretch>
            <a:fillRect/>
          </a:stretch>
        </p:blipFill>
        <p:spPr>
          <a:xfrm>
            <a:off x="2209800" y="609599"/>
            <a:ext cx="9906000" cy="6143791"/>
          </a:xfrm>
          <a:prstGeom prst="rect">
            <a:avLst/>
          </a:prstGeom>
        </p:spPr>
      </p:pic>
    </p:spTree>
    <p:extLst>
      <p:ext uri="{BB962C8B-B14F-4D97-AF65-F5344CB8AC3E}">
        <p14:creationId xmlns:p14="http://schemas.microsoft.com/office/powerpoint/2010/main" val="9657427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Recap topics</a:t>
            </a:r>
            <a:endParaRPr lang="en-US"/>
          </a:p>
        </p:txBody>
      </p:sp>
      <p:sp>
        <p:nvSpPr>
          <p:cNvPr id="5" name="Content Placeholder 4"/>
          <p:cNvSpPr>
            <a:spLocks noGrp="1"/>
          </p:cNvSpPr>
          <p:nvPr>
            <p:ph idx="1"/>
          </p:nvPr>
        </p:nvSpPr>
        <p:spPr/>
        <p:txBody>
          <a:bodyPr/>
          <a:lstStyle/>
          <a:p>
            <a:r>
              <a:rPr lang="en-US" smtClean="0"/>
              <a:t>What is learning?</a:t>
            </a:r>
          </a:p>
          <a:p>
            <a:r>
              <a:rPr lang="en-US" smtClean="0"/>
              <a:t>What is a DNN, and in particular a CNN?</a:t>
            </a:r>
          </a:p>
          <a:p>
            <a:r>
              <a:rPr lang="en-US" b="1" smtClean="0">
                <a:solidFill>
                  <a:schemeClr val="accent2"/>
                </a:solidFill>
              </a:rPr>
              <a:t>DNN Learning principles</a:t>
            </a:r>
          </a:p>
          <a:p>
            <a:r>
              <a:rPr lang="en-US" smtClean="0"/>
              <a:t>Optimization 1</a:t>
            </a:r>
          </a:p>
          <a:p>
            <a:r>
              <a:rPr lang="en-US" smtClean="0"/>
              <a:t>Optimization 2</a:t>
            </a:r>
          </a:p>
          <a:p>
            <a:r>
              <a:rPr lang="en-US" smtClean="0"/>
              <a:t>Optimization 3</a:t>
            </a:r>
          </a:p>
          <a:p>
            <a:r>
              <a:rPr lang="en-US" smtClean="0"/>
              <a:t>DNN Hardware support</a:t>
            </a:r>
          </a:p>
          <a:p>
            <a:r>
              <a:rPr lang="en-US" smtClean="0"/>
              <a:t>Beyond DNNs</a:t>
            </a:r>
          </a:p>
          <a:p>
            <a:pPr lvl="1"/>
            <a:r>
              <a:rPr lang="en-US" smtClean="0"/>
              <a:t>Neuromorphic and Bayesian networks</a:t>
            </a:r>
          </a:p>
          <a:p>
            <a:endParaRPr lang="en-US"/>
          </a:p>
        </p:txBody>
      </p:sp>
      <p:sp>
        <p:nvSpPr>
          <p:cNvPr id="3" name="Date Placeholder 2"/>
          <p:cNvSpPr>
            <a:spLocks noGrp="1"/>
          </p:cNvSpPr>
          <p:nvPr>
            <p:ph type="dt" sz="half" idx="10"/>
          </p:nvPr>
        </p:nvSpPr>
        <p:spPr/>
        <p:txBody>
          <a:bodyPr/>
          <a:lstStyle/>
          <a:p>
            <a:pPr>
              <a:defRPr/>
            </a:pPr>
            <a:r>
              <a:rPr lang="en-US" smtClean="0"/>
              <a:t>IA 5LIL0</a:t>
            </a:r>
            <a:endParaRPr lang="en-US"/>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49</a:t>
            </a:fld>
            <a:endParaRPr lang="en-US"/>
          </a:p>
        </p:txBody>
      </p:sp>
      <p:pic>
        <p:nvPicPr>
          <p:cNvPr id="7" name="Picture 6"/>
          <p:cNvPicPr>
            <a:picLocks noChangeAspect="1"/>
          </p:cNvPicPr>
          <p:nvPr/>
        </p:nvPicPr>
        <p:blipFill>
          <a:blip r:embed="rId2"/>
          <a:stretch>
            <a:fillRect/>
          </a:stretch>
        </p:blipFill>
        <p:spPr>
          <a:xfrm>
            <a:off x="9515475" y="0"/>
            <a:ext cx="2676525" cy="2676525"/>
          </a:xfrm>
          <a:prstGeom prst="rect">
            <a:avLst/>
          </a:prstGeom>
        </p:spPr>
      </p:pic>
    </p:spTree>
    <p:extLst>
      <p:ext uri="{BB962C8B-B14F-4D97-AF65-F5344CB8AC3E}">
        <p14:creationId xmlns:p14="http://schemas.microsoft.com/office/powerpoint/2010/main" val="34849800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p:txBody>
          <a:bodyPr/>
          <a:lstStyle/>
          <a:p>
            <a:r>
              <a:rPr lang="en-US" noProof="0" dirty="0" smtClean="0"/>
              <a:t>Intelligent Architectures </a:t>
            </a:r>
            <a:br>
              <a:rPr lang="en-US" noProof="0" dirty="0" smtClean="0"/>
            </a:br>
            <a:r>
              <a:rPr lang="en-US" noProof="0" dirty="0" smtClean="0"/>
              <a:t>Summary</a:t>
            </a:r>
          </a:p>
        </p:txBody>
      </p:sp>
      <p:sp>
        <p:nvSpPr>
          <p:cNvPr id="3074" name="Date Placeholder 3"/>
          <p:cNvSpPr>
            <a:spLocks noGrp="1"/>
          </p:cNvSpPr>
          <p:nvPr>
            <p:ph type="dt" sz="half" idx="10"/>
          </p:nvPr>
        </p:nvSpPr>
        <p:spPr/>
        <p:txBody>
          <a:bodyPr/>
          <a:lstStyle/>
          <a:p>
            <a:r>
              <a:rPr lang="en-US" smtClean="0"/>
              <a:t>IA 5LIL0</a:t>
            </a:r>
            <a:endParaRPr lang="en-US" dirty="0" smtClean="0"/>
          </a:p>
        </p:txBody>
      </p:sp>
      <p:sp>
        <p:nvSpPr>
          <p:cNvPr id="3075" name="Slide Number Placeholder 5"/>
          <p:cNvSpPr>
            <a:spLocks noGrp="1"/>
          </p:cNvSpPr>
          <p:nvPr>
            <p:ph type="sldNum" sz="quarter" idx="12"/>
          </p:nvPr>
        </p:nvSpPr>
        <p:spPr/>
        <p:txBody>
          <a:bodyPr/>
          <a:lstStyle/>
          <a:p>
            <a:fld id="{A17B02A3-0209-45E0-BAFD-33C3D81AEBC5}" type="slidenum">
              <a:rPr lang="en-US" smtClean="0"/>
              <a:pPr/>
              <a:t>5</a:t>
            </a:fld>
            <a:endParaRPr lang="en-US"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685800"/>
            <a:ext cx="7848600" cy="3003234"/>
          </a:xfrm>
          <a:prstGeom prst="rect">
            <a:avLst/>
          </a:prstGeom>
        </p:spPr>
      </p:pic>
      <p:sp>
        <p:nvSpPr>
          <p:cNvPr id="8" name="TextBox 7"/>
          <p:cNvSpPr txBox="1"/>
          <p:nvPr/>
        </p:nvSpPr>
        <p:spPr>
          <a:xfrm>
            <a:off x="9829800" y="3048000"/>
            <a:ext cx="1840568" cy="400110"/>
          </a:xfrm>
          <a:prstGeom prst="rect">
            <a:avLst/>
          </a:prstGeom>
          <a:noFill/>
        </p:spPr>
        <p:txBody>
          <a:bodyPr wrap="none" rtlCol="0">
            <a:spAutoFit/>
          </a:bodyPr>
          <a:lstStyle/>
          <a:p>
            <a:r>
              <a:rPr lang="nl-NL" sz="2000" i="1" dirty="0" smtClean="0"/>
              <a:t>AlexNet (partly)</a:t>
            </a:r>
            <a:endParaRPr lang="en-US" sz="2000" i="1" dirty="0"/>
          </a:p>
        </p:txBody>
      </p:sp>
      <p:grpSp>
        <p:nvGrpSpPr>
          <p:cNvPr id="11" name="Group 10"/>
          <p:cNvGrpSpPr/>
          <p:nvPr/>
        </p:nvGrpSpPr>
        <p:grpSpPr>
          <a:xfrm>
            <a:off x="381000" y="3486939"/>
            <a:ext cx="3064833" cy="3240747"/>
            <a:chOff x="381000" y="3486939"/>
            <a:chExt cx="3064833" cy="3240747"/>
          </a:xfrm>
        </p:grpSpPr>
        <p:pic>
          <p:nvPicPr>
            <p:cNvPr id="5" name="Picture 4"/>
            <p:cNvPicPr>
              <a:picLocks noChangeAspect="1"/>
            </p:cNvPicPr>
            <p:nvPr/>
          </p:nvPicPr>
          <p:blipFill>
            <a:blip r:embed="rId4"/>
            <a:stretch>
              <a:fillRect/>
            </a:stretch>
          </p:blipFill>
          <p:spPr>
            <a:xfrm>
              <a:off x="381000" y="3962400"/>
              <a:ext cx="3000375" cy="2200275"/>
            </a:xfrm>
            <a:prstGeom prst="rect">
              <a:avLst/>
            </a:prstGeom>
          </p:spPr>
        </p:pic>
        <p:sp>
          <p:nvSpPr>
            <p:cNvPr id="191" name="TextBox 190"/>
            <p:cNvSpPr txBox="1"/>
            <p:nvPr/>
          </p:nvSpPr>
          <p:spPr>
            <a:xfrm>
              <a:off x="1600200" y="6019800"/>
              <a:ext cx="1845633" cy="707886"/>
            </a:xfrm>
            <a:prstGeom prst="rect">
              <a:avLst/>
            </a:prstGeom>
            <a:noFill/>
          </p:spPr>
          <p:txBody>
            <a:bodyPr wrap="none" rtlCol="0">
              <a:spAutoFit/>
            </a:bodyPr>
            <a:lstStyle/>
            <a:p>
              <a:r>
                <a:rPr lang="nl-NL" sz="2000" i="1" dirty="0" smtClean="0"/>
                <a:t>NVIDIA Xavier</a:t>
              </a:r>
            </a:p>
            <a:p>
              <a:r>
                <a:rPr lang="nl-NL" sz="2000" i="1" dirty="0" smtClean="0"/>
                <a:t>embedded GPU</a:t>
              </a:r>
              <a:endParaRPr lang="en-US" sz="2000" i="1" dirty="0"/>
            </a:p>
          </p:txBody>
        </p:sp>
        <p:sp>
          <p:nvSpPr>
            <p:cNvPr id="10" name="Right Arrow 9"/>
            <p:cNvSpPr/>
            <p:nvPr/>
          </p:nvSpPr>
          <p:spPr>
            <a:xfrm rot="7675620">
              <a:off x="2671862" y="3791739"/>
              <a:ext cx="838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p:cNvGrpSpPr/>
          <p:nvPr/>
        </p:nvGrpSpPr>
        <p:grpSpPr>
          <a:xfrm>
            <a:off x="4114800" y="3442249"/>
            <a:ext cx="7955280" cy="3328120"/>
            <a:chOff x="4114800" y="3442249"/>
            <a:chExt cx="7955280" cy="3328120"/>
          </a:xfrm>
        </p:grpSpPr>
        <p:sp>
          <p:nvSpPr>
            <p:cNvPr id="192" name="TextBox 191"/>
            <p:cNvSpPr txBox="1"/>
            <p:nvPr/>
          </p:nvSpPr>
          <p:spPr>
            <a:xfrm>
              <a:off x="9906000" y="3886200"/>
              <a:ext cx="1917897" cy="400110"/>
            </a:xfrm>
            <a:prstGeom prst="rect">
              <a:avLst/>
            </a:prstGeom>
            <a:noFill/>
          </p:spPr>
          <p:txBody>
            <a:bodyPr wrap="none" rtlCol="0">
              <a:spAutoFit/>
            </a:bodyPr>
            <a:lstStyle/>
            <a:p>
              <a:r>
                <a:rPr lang="nl-NL" sz="2000" i="1" dirty="0" err="1" smtClean="0"/>
                <a:t>AivoTTA</a:t>
              </a:r>
              <a:r>
                <a:rPr lang="nl-NL" sz="2000" i="1" smtClean="0"/>
                <a:t> (partly)</a:t>
              </a:r>
              <a:endParaRPr lang="en-US" sz="2000" i="1"/>
            </a:p>
          </p:txBody>
        </p:sp>
        <p:sp>
          <p:nvSpPr>
            <p:cNvPr id="195" name="Right Arrow 194"/>
            <p:cNvSpPr/>
            <p:nvPr/>
          </p:nvSpPr>
          <p:spPr>
            <a:xfrm rot="4149966">
              <a:off x="7685383" y="3747049"/>
              <a:ext cx="838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7" name="Picture 196">
              <a:extLst>
                <a:ext uri="{FF2B5EF4-FFF2-40B4-BE49-F238E27FC236}">
                  <a16:creationId xmlns="" xmlns:a16="http://schemas.microsoft.com/office/drawing/2014/main" id="{3B69A6E7-3B75-754F-B395-2718ECAB12A4}"/>
                </a:ext>
              </a:extLst>
            </p:cNvPr>
            <p:cNvPicPr>
              <a:picLocks noChangeAspect="1"/>
            </p:cNvPicPr>
            <p:nvPr/>
          </p:nvPicPr>
          <p:blipFill>
            <a:blip r:embed="rId5"/>
            <a:stretch>
              <a:fillRect/>
            </a:stretch>
          </p:blipFill>
          <p:spPr>
            <a:xfrm>
              <a:off x="4114800" y="4255406"/>
              <a:ext cx="7955280" cy="2514963"/>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How to learn a DNN?</a:t>
            </a:r>
            <a:endParaRPr lang="en-US"/>
          </a:p>
        </p:txBody>
      </p:sp>
      <p:sp>
        <p:nvSpPr>
          <p:cNvPr id="3" name="Content Placeholder 2"/>
          <p:cNvSpPr>
            <a:spLocks noGrp="1"/>
          </p:cNvSpPr>
          <p:nvPr>
            <p:ph idx="1"/>
          </p:nvPr>
        </p:nvSpPr>
        <p:spPr/>
        <p:txBody>
          <a:bodyPr/>
          <a:lstStyle/>
          <a:p>
            <a:r>
              <a:rPr lang="en-US" smtClean="0"/>
              <a:t>Use backpropagation =&gt; </a:t>
            </a:r>
            <a:r>
              <a:rPr lang="en-US" b="1" smtClean="0"/>
              <a:t>Chain rule</a:t>
            </a:r>
          </a:p>
          <a:p>
            <a:r>
              <a:rPr lang="en-US" smtClean="0"/>
              <a:t>Loss function</a:t>
            </a:r>
          </a:p>
          <a:p>
            <a:pPr lvl="1"/>
            <a:r>
              <a:rPr lang="en-US" smtClean="0"/>
              <a:t>Regularization terms can be added to loss function</a:t>
            </a:r>
          </a:p>
          <a:p>
            <a:r>
              <a:rPr lang="en-US" smtClean="0"/>
              <a:t>Stochastic Gradient Descent (SGD), and several varieties</a:t>
            </a:r>
          </a:p>
          <a:p>
            <a:r>
              <a:rPr lang="en-US" smtClean="0"/>
              <a:t>Batch learning</a:t>
            </a:r>
          </a:p>
          <a:p>
            <a:r>
              <a:rPr lang="en-US" smtClean="0"/>
              <a:t>Learning rate</a:t>
            </a:r>
            <a:endParaRPr lang="en-US"/>
          </a:p>
        </p:txBody>
      </p:sp>
      <p:sp>
        <p:nvSpPr>
          <p:cNvPr id="4" name="Date Placeholder 3"/>
          <p:cNvSpPr>
            <a:spLocks noGrp="1"/>
          </p:cNvSpPr>
          <p:nvPr>
            <p:ph type="dt" sz="half" idx="10"/>
          </p:nvPr>
        </p:nvSpPr>
        <p:spPr/>
        <p:txBody>
          <a:bodyPr/>
          <a:lstStyle/>
          <a:p>
            <a:pPr>
              <a:defRPr/>
            </a:pPr>
            <a:r>
              <a:rPr lang="en-US" smtClean="0"/>
              <a:t>IA 5LIL0</a:t>
            </a:r>
            <a:endParaRPr lang="en-US"/>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50</a:t>
            </a:fld>
            <a:endParaRPr lang="en-US"/>
          </a:p>
        </p:txBody>
      </p:sp>
    </p:spTree>
    <p:extLst>
      <p:ext uri="{BB962C8B-B14F-4D97-AF65-F5344CB8AC3E}">
        <p14:creationId xmlns:p14="http://schemas.microsoft.com/office/powerpoint/2010/main" val="1253030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019799" y="1411045"/>
            <a:ext cx="4648202" cy="2257672"/>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019799" y="3663550"/>
            <a:ext cx="4648202" cy="3194450"/>
          </a:xfrm>
          <a:prstGeom prst="rect">
            <a:avLst/>
          </a:prstGeom>
          <a:solidFill>
            <a:srgbClr val="FF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524000" y="3180972"/>
            <a:ext cx="4495800" cy="3677028"/>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524001" y="1411046"/>
            <a:ext cx="4495799" cy="1769927"/>
          </a:xfrm>
          <a:prstGeom prst="rect">
            <a:avLst/>
          </a:prstGeom>
          <a:solidFill>
            <a:srgbClr val="FF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A Recipe </a:t>
            </a:r>
            <a:r>
              <a:rPr lang="en-US" smtClean="0"/>
              <a:t>for Machine </a:t>
            </a:r>
            <a:r>
              <a:rPr lang="en-US" dirty="0" smtClean="0"/>
              <a:t>Learning</a:t>
            </a:r>
            <a:endParaRPr lang="en-US" dirty="0"/>
          </a:p>
        </p:txBody>
      </p:sp>
      <p:sp>
        <p:nvSpPr>
          <p:cNvPr id="6" name="Content Placeholder 5"/>
          <p:cNvSpPr>
            <a:spLocks noGrp="1"/>
          </p:cNvSpPr>
          <p:nvPr>
            <p:ph sz="half" idx="1"/>
          </p:nvPr>
        </p:nvSpPr>
        <p:spPr>
          <a:xfrm>
            <a:off x="1981200" y="1600201"/>
            <a:ext cx="4038600" cy="1580772"/>
          </a:xfrm>
        </p:spPr>
        <p:txBody>
          <a:bodyPr/>
          <a:lstStyle/>
          <a:p>
            <a:pPr marL="0" indent="0">
              <a:buNone/>
            </a:pPr>
            <a:r>
              <a:rPr lang="en-US" dirty="0" smtClean="0"/>
              <a:t>1. Given </a:t>
            </a:r>
            <a:r>
              <a:rPr lang="en-US" dirty="0"/>
              <a:t>training data</a:t>
            </a:r>
            <a:r>
              <a:rPr lang="en-US" dirty="0" smtClean="0"/>
              <a:t>:</a:t>
            </a:r>
            <a:endParaRPr lang="en-US" dirty="0"/>
          </a:p>
        </p:txBody>
      </p:sp>
      <p:sp>
        <p:nvSpPr>
          <p:cNvPr id="7" name="Content Placeholder 6"/>
          <p:cNvSpPr>
            <a:spLocks noGrp="1"/>
          </p:cNvSpPr>
          <p:nvPr>
            <p:ph sz="half" idx="2"/>
          </p:nvPr>
        </p:nvSpPr>
        <p:spPr>
          <a:xfrm>
            <a:off x="6186472" y="1600201"/>
            <a:ext cx="4038600" cy="2068517"/>
          </a:xfrm>
        </p:spPr>
        <p:txBody>
          <a:bodyPr/>
          <a:lstStyle/>
          <a:p>
            <a:pPr marL="0" indent="0">
              <a:buNone/>
            </a:pPr>
            <a:r>
              <a:rPr lang="en-US" dirty="0" smtClean="0"/>
              <a:t>3. Define goal:</a:t>
            </a:r>
            <a:endParaRPr lang="en-US" dirty="0"/>
          </a:p>
        </p:txBody>
      </p:sp>
      <p:sp>
        <p:nvSpPr>
          <p:cNvPr id="4" name="Slide Number Placeholder 3"/>
          <p:cNvSpPr>
            <a:spLocks noGrp="1"/>
          </p:cNvSpPr>
          <p:nvPr>
            <p:ph type="sldNum" sz="quarter" idx="12"/>
          </p:nvPr>
        </p:nvSpPr>
        <p:spPr/>
        <p:txBody>
          <a:bodyPr/>
          <a:lstStyle/>
          <a:p>
            <a:fld id="{CCF56997-4F5F-5A42-B306-795126905ACA}" type="slidenum">
              <a:rPr lang="en-US" smtClean="0"/>
              <a:pPr/>
              <a:t>51</a:t>
            </a:fld>
            <a:endParaRPr lang="en-US"/>
          </a:p>
        </p:txBody>
      </p:sp>
      <p:sp>
        <p:nvSpPr>
          <p:cNvPr id="19" name="Content Placeholder 5"/>
          <p:cNvSpPr txBox="1">
            <a:spLocks/>
          </p:cNvSpPr>
          <p:nvPr/>
        </p:nvSpPr>
        <p:spPr>
          <a:xfrm>
            <a:off x="1981200" y="3180973"/>
            <a:ext cx="4038600" cy="309759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dirty="0"/>
              <a:t>2. Choose each of these:</a:t>
            </a:r>
          </a:p>
          <a:p>
            <a:pPr lvl="1"/>
            <a:r>
              <a:rPr lang="en-US" dirty="0"/>
              <a:t>Decision function</a:t>
            </a:r>
          </a:p>
          <a:p>
            <a:pPr lvl="1"/>
            <a:endParaRPr lang="en-US" dirty="0"/>
          </a:p>
          <a:p>
            <a:pPr lvl="1"/>
            <a:endParaRPr lang="en-US" dirty="0"/>
          </a:p>
          <a:p>
            <a:pPr lvl="1"/>
            <a:r>
              <a:rPr lang="en-US" dirty="0"/>
              <a:t>Loss function</a:t>
            </a:r>
          </a:p>
          <a:p>
            <a:pPr lvl="1"/>
            <a:endParaRPr lang="en-US" dirty="0"/>
          </a:p>
          <a:p>
            <a:pPr lvl="1"/>
            <a:endParaRPr lang="en-US" dirty="0"/>
          </a:p>
          <a:p>
            <a:pPr lvl="1"/>
            <a:endParaRPr lang="en-US" dirty="0"/>
          </a:p>
          <a:p>
            <a:pPr lvl="1"/>
            <a:endParaRPr lang="en-US" dirty="0"/>
          </a:p>
        </p:txBody>
      </p:sp>
      <p:sp>
        <p:nvSpPr>
          <p:cNvPr id="20" name="Content Placeholder 6"/>
          <p:cNvSpPr txBox="1">
            <a:spLocks/>
          </p:cNvSpPr>
          <p:nvPr/>
        </p:nvSpPr>
        <p:spPr>
          <a:xfrm>
            <a:off x="6186472" y="3668717"/>
            <a:ext cx="4038600" cy="2892444"/>
          </a:xfrm>
          <a:prstGeom prst="rect">
            <a:avLst/>
          </a:prstGeom>
          <a:solidFill>
            <a:srgbClr val="FFFFCC"/>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dirty="0"/>
              <a:t>4. Train with SGD:</a:t>
            </a:r>
          </a:p>
          <a:p>
            <a:pPr marL="0" indent="0">
              <a:buNone/>
            </a:pPr>
            <a:r>
              <a:rPr lang="en-US" dirty="0"/>
              <a:t>(take small steps opposite the gradient)</a:t>
            </a:r>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1293" y="2224285"/>
            <a:ext cx="2082800" cy="533400"/>
          </a:xfrm>
          <a:prstGeom prst="rect">
            <a:avLst/>
          </a:prstGeom>
        </p:spPr>
      </p:pic>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5913" y="4339324"/>
            <a:ext cx="2108200" cy="469900"/>
          </a:xfrm>
          <a:prstGeom prst="rect">
            <a:avLst/>
          </a:prstGeom>
        </p:spPr>
      </p:pic>
      <p:pic>
        <p:nvPicPr>
          <p:cNvPr id="12" name="Picture 1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1293" y="5673701"/>
            <a:ext cx="2349500" cy="469900"/>
          </a:xfrm>
          <a:prstGeom prst="rect">
            <a:avLst/>
          </a:prstGeom>
        </p:spPr>
      </p:pic>
      <p:pic>
        <p:nvPicPr>
          <p:cNvPr id="21" name="Picture 20"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6417" y="2265251"/>
            <a:ext cx="4096234" cy="947367"/>
          </a:xfrm>
          <a:prstGeom prst="rect">
            <a:avLst/>
          </a:prstGeom>
        </p:spPr>
      </p:pic>
      <p:pic>
        <p:nvPicPr>
          <p:cNvPr id="22" name="Picture 21"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6418" y="5609966"/>
            <a:ext cx="4063643" cy="373192"/>
          </a:xfrm>
          <a:prstGeom prst="rect">
            <a:avLst/>
          </a:prstGeom>
        </p:spPr>
      </p:pic>
    </p:spTree>
    <p:extLst>
      <p:ext uri="{BB962C8B-B14F-4D97-AF65-F5344CB8AC3E}">
        <p14:creationId xmlns:p14="http://schemas.microsoft.com/office/powerpoint/2010/main" val="24555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Backpropagation in multiple </a:t>
            </a:r>
            <a:r>
              <a:rPr lang="en-US" dirty="0" smtClean="0"/>
              <a:t>layers</a:t>
            </a:r>
            <a:endParaRPr lang="en-US" dirty="0"/>
          </a:p>
        </p:txBody>
      </p:sp>
      <p:pic>
        <p:nvPicPr>
          <p:cNvPr id="4" name="Picture 3"/>
          <p:cNvPicPr>
            <a:picLocks noChangeAspect="1"/>
          </p:cNvPicPr>
          <p:nvPr/>
        </p:nvPicPr>
        <p:blipFill>
          <a:blip r:embed="rId2"/>
          <a:srcRect r="31664"/>
          <a:stretch>
            <a:fillRect/>
          </a:stretch>
        </p:blipFill>
        <p:spPr>
          <a:xfrm rot="16200000">
            <a:off x="7429417" y="3685524"/>
            <a:ext cx="2399557" cy="3442662"/>
          </a:xfrm>
          <a:prstGeom prst="rect">
            <a:avLst/>
          </a:prstGeom>
        </p:spPr>
      </p:pic>
      <p:sp>
        <p:nvSpPr>
          <p:cNvPr id="6" name="Rectangle 5"/>
          <p:cNvSpPr/>
          <p:nvPr/>
        </p:nvSpPr>
        <p:spPr bwMode="auto">
          <a:xfrm>
            <a:off x="3697167" y="4609867"/>
            <a:ext cx="2182771" cy="506417"/>
          </a:xfrm>
          <a:prstGeom prst="rect">
            <a:avLst/>
          </a:prstGeom>
          <a:solidFill>
            <a:srgbClr val="FF6600"/>
          </a:solidFill>
          <a:ln w="9525" cap="flat" cmpd="sng" algn="ctr">
            <a:solidFill>
              <a:schemeClr val="tx1"/>
            </a:solidFill>
            <a:prstDash val="solid"/>
            <a:round/>
            <a:headEnd type="none" w="med" len="med"/>
            <a:tailEnd type="none"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7" name="TextBox 6"/>
          <p:cNvSpPr txBox="1"/>
          <p:nvPr/>
        </p:nvSpPr>
        <p:spPr>
          <a:xfrm>
            <a:off x="1765329" y="5515528"/>
            <a:ext cx="1771263" cy="461665"/>
          </a:xfrm>
          <a:prstGeom prst="rect">
            <a:avLst/>
          </a:prstGeom>
          <a:noFill/>
        </p:spPr>
        <p:txBody>
          <a:bodyPr wrap="square" rtlCol="0">
            <a:spAutoFit/>
          </a:bodyPr>
          <a:lstStyle/>
          <a:p>
            <a:pPr algn="ctr"/>
            <a:r>
              <a:rPr lang="en-US" dirty="0">
                <a:solidFill>
                  <a:srgbClr val="000000"/>
                </a:solidFill>
                <a:latin typeface="Times New Roman" charset="0"/>
                <a:ea typeface="ヒラギノ明朝 ProN W3" charset="0"/>
                <a:cs typeface="ヒラギノ明朝 ProN W3" charset="0"/>
                <a:sym typeface="Times New Roman" charset="0"/>
              </a:rPr>
              <a:t>Input layer</a:t>
            </a:r>
          </a:p>
        </p:txBody>
      </p:sp>
      <p:sp>
        <p:nvSpPr>
          <p:cNvPr id="8" name="TextBox 7"/>
          <p:cNvSpPr txBox="1"/>
          <p:nvPr/>
        </p:nvSpPr>
        <p:spPr>
          <a:xfrm>
            <a:off x="1964774" y="4543487"/>
            <a:ext cx="1132041" cy="461665"/>
          </a:xfrm>
          <a:prstGeom prst="rect">
            <a:avLst/>
          </a:prstGeom>
          <a:noFill/>
        </p:spPr>
        <p:txBody>
          <a:bodyPr wrap="none" rtlCol="0">
            <a:spAutoFit/>
          </a:bodyPr>
          <a:lstStyle/>
          <a:p>
            <a:pPr algn="ctr"/>
            <a:r>
              <a:rPr lang="en-US">
                <a:solidFill>
                  <a:srgbClr val="000000"/>
                </a:solidFill>
                <a:latin typeface="Times New Roman" charset="0"/>
                <a:ea typeface="ヒラギノ明朝 ProN W3" charset="0"/>
                <a:cs typeface="ヒラギノ明朝 ProN W3" charset="0"/>
                <a:sym typeface="Times New Roman" charset="0"/>
              </a:rPr>
              <a:t>L</a:t>
            </a:r>
            <a:r>
              <a:rPr lang="en-US" smtClean="0">
                <a:solidFill>
                  <a:srgbClr val="000000"/>
                </a:solidFill>
                <a:latin typeface="Times New Roman" charset="0"/>
                <a:ea typeface="ヒラギノ明朝 ProN W3" charset="0"/>
                <a:cs typeface="ヒラギノ明朝 ProN W3" charset="0"/>
                <a:sym typeface="Times New Roman" charset="0"/>
              </a:rPr>
              <a:t>ayer </a:t>
            </a:r>
            <a:r>
              <a:rPr lang="en-US" dirty="0">
                <a:solidFill>
                  <a:srgbClr val="000000"/>
                </a:solidFill>
                <a:latin typeface="Times New Roman" charset="0"/>
                <a:ea typeface="ヒラギノ明朝 ProN W3" charset="0"/>
                <a:cs typeface="ヒラギノ明朝 ProN W3" charset="0"/>
                <a:sym typeface="Times New Roman" charset="0"/>
              </a:rPr>
              <a:t>1</a:t>
            </a:r>
          </a:p>
        </p:txBody>
      </p:sp>
      <p:sp>
        <p:nvSpPr>
          <p:cNvPr id="10" name="TextBox 9"/>
          <p:cNvSpPr txBox="1"/>
          <p:nvPr/>
        </p:nvSpPr>
        <p:spPr>
          <a:xfrm>
            <a:off x="2001542" y="2933249"/>
            <a:ext cx="1063112" cy="461665"/>
          </a:xfrm>
          <a:prstGeom prst="rect">
            <a:avLst/>
          </a:prstGeom>
          <a:noFill/>
        </p:spPr>
        <p:txBody>
          <a:bodyPr wrap="none" rtlCol="0">
            <a:spAutoFit/>
          </a:bodyPr>
          <a:lstStyle/>
          <a:p>
            <a:pPr algn="ctr"/>
            <a:r>
              <a:rPr lang="en-US">
                <a:solidFill>
                  <a:srgbClr val="000000"/>
                </a:solidFill>
                <a:latin typeface="Times New Roman" charset="0"/>
                <a:ea typeface="ヒラギノ明朝 ProN W3" charset="0"/>
                <a:cs typeface="ヒラギノ明朝 ProN W3" charset="0"/>
                <a:sym typeface="Times New Roman" charset="0"/>
              </a:rPr>
              <a:t>L</a:t>
            </a:r>
            <a:r>
              <a:rPr lang="en-US" smtClean="0">
                <a:solidFill>
                  <a:srgbClr val="000000"/>
                </a:solidFill>
                <a:latin typeface="Times New Roman" charset="0"/>
                <a:ea typeface="ヒラギノ明朝 ProN W3" charset="0"/>
                <a:cs typeface="ヒラギノ明朝 ProN W3" charset="0"/>
                <a:sym typeface="Times New Roman" charset="0"/>
              </a:rPr>
              <a:t>ayer </a:t>
            </a:r>
            <a:r>
              <a:rPr lang="en-US" dirty="0" err="1">
                <a:solidFill>
                  <a:srgbClr val="000000"/>
                </a:solidFill>
                <a:latin typeface="Times New Roman" charset="0"/>
                <a:ea typeface="ヒラギノ明朝 ProN W3" charset="0"/>
                <a:cs typeface="ヒラギノ明朝 ProN W3" charset="0"/>
                <a:sym typeface="Times New Roman" charset="0"/>
              </a:rPr>
              <a:t>i</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11" name="TextBox 10"/>
          <p:cNvSpPr txBox="1"/>
          <p:nvPr/>
        </p:nvSpPr>
        <p:spPr>
          <a:xfrm>
            <a:off x="1524001" y="1538611"/>
            <a:ext cx="1967205" cy="461665"/>
          </a:xfrm>
          <a:prstGeom prst="rect">
            <a:avLst/>
          </a:prstGeom>
          <a:noFill/>
        </p:spPr>
        <p:txBody>
          <a:bodyPr wrap="none" rtlCol="0">
            <a:spAutoFit/>
          </a:bodyPr>
          <a:lstStyle/>
          <a:p>
            <a:pPr algn="ctr"/>
            <a:r>
              <a:rPr lang="en-US" dirty="0">
                <a:solidFill>
                  <a:srgbClr val="000000"/>
                </a:solidFill>
                <a:latin typeface="Times New Roman" charset="0"/>
                <a:ea typeface="ヒラギノ明朝 ProN W3" charset="0"/>
                <a:cs typeface="ヒラギノ明朝 ProN W3" charset="0"/>
                <a:sym typeface="Times New Roman" charset="0"/>
              </a:rPr>
              <a:t>Output layer </a:t>
            </a:r>
            <a:r>
              <a:rPr lang="en-US" dirty="0" err="1">
                <a:solidFill>
                  <a:srgbClr val="000000"/>
                </a:solidFill>
                <a:latin typeface="Times New Roman" charset="0"/>
                <a:ea typeface="ヒラギノ明朝 ProN W3" charset="0"/>
                <a:cs typeface="ヒラギノ明朝 ProN W3" charset="0"/>
                <a:sym typeface="Times New Roman" charset="0"/>
              </a:rPr>
              <a:t>n</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12" name="Rectangle 11"/>
          <p:cNvSpPr/>
          <p:nvPr/>
        </p:nvSpPr>
        <p:spPr>
          <a:xfrm>
            <a:off x="4038813" y="4628628"/>
            <a:ext cx="1538434"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1</a:t>
            </a:r>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0</a:t>
            </a:r>
            <a:r>
              <a:rPr lang="en-US" dirty="0">
                <a:solidFill>
                  <a:srgbClr val="000000"/>
                </a:solidFill>
                <a:latin typeface="Times New Roman" charset="0"/>
                <a:ea typeface="ヒラギノ明朝 ProN W3" charset="0"/>
                <a:cs typeface="ヒラギノ明朝 ProN W3" charset="0"/>
                <a:sym typeface="Times New Roman" charset="0"/>
              </a:rPr>
              <a:t>, W</a:t>
            </a:r>
            <a:r>
              <a:rPr lang="en-US" baseline="-25000" dirty="0">
                <a:solidFill>
                  <a:srgbClr val="000000"/>
                </a:solidFill>
                <a:latin typeface="Times New Roman" charset="0"/>
                <a:ea typeface="ヒラギノ明朝 ProN W3" charset="0"/>
                <a:cs typeface="ヒラギノ明朝 ProN W3" charset="0"/>
                <a:sym typeface="Times New Roman" charset="0"/>
              </a:rPr>
              <a:t>1</a:t>
            </a:r>
            <a:r>
              <a:rPr lang="en-US" dirty="0">
                <a:solidFill>
                  <a:srgbClr val="000000"/>
                </a:solidFill>
                <a:latin typeface="Times New Roman" charset="0"/>
                <a:ea typeface="ヒラギノ明朝 ProN W3" charset="0"/>
                <a:cs typeface="ヒラギノ明朝 ProN W3" charset="0"/>
                <a:sym typeface="Times New Roman" charset="0"/>
              </a:rPr>
              <a:t>) </a:t>
            </a:r>
          </a:p>
        </p:txBody>
      </p:sp>
      <p:sp>
        <p:nvSpPr>
          <p:cNvPr id="15" name="Rectangle 14"/>
          <p:cNvSpPr/>
          <p:nvPr/>
        </p:nvSpPr>
        <p:spPr bwMode="auto">
          <a:xfrm>
            <a:off x="3767789" y="2890535"/>
            <a:ext cx="2182771" cy="506417"/>
          </a:xfrm>
          <a:prstGeom prst="rect">
            <a:avLst/>
          </a:prstGeom>
          <a:solidFill>
            <a:srgbClr val="FF6600"/>
          </a:solidFill>
          <a:ln w="9525" cap="flat" cmpd="sng" algn="ctr">
            <a:solidFill>
              <a:schemeClr val="tx1"/>
            </a:solidFill>
            <a:prstDash val="solid"/>
            <a:round/>
            <a:headEnd type="none" w="med" len="med"/>
            <a:tailEnd type="none"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16" name="Rectangle 15"/>
          <p:cNvSpPr/>
          <p:nvPr/>
        </p:nvSpPr>
        <p:spPr>
          <a:xfrm>
            <a:off x="4109435" y="2909296"/>
            <a:ext cx="1562992"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i</a:t>
            </a:r>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i-1</a:t>
            </a:r>
            <a:r>
              <a:rPr lang="en-US" dirty="0">
                <a:solidFill>
                  <a:srgbClr val="000000"/>
                </a:solidFill>
                <a:latin typeface="Times New Roman" charset="0"/>
                <a:ea typeface="ヒラギノ明朝 ProN W3" charset="0"/>
                <a:cs typeface="ヒラギノ明朝 ProN W3" charset="0"/>
                <a:sym typeface="Times New Roman" charset="0"/>
              </a:rPr>
              <a:t>, </a:t>
            </a:r>
            <a:r>
              <a:rPr lang="en-US" dirty="0" err="1">
                <a:solidFill>
                  <a:srgbClr val="000000"/>
                </a:solidFill>
                <a:latin typeface="Times New Roman" charset="0"/>
                <a:ea typeface="ヒラギノ明朝 ProN W3" charset="0"/>
                <a:cs typeface="ヒラギノ明朝 ProN W3" charset="0"/>
                <a:sym typeface="Times New Roman" charset="0"/>
              </a:rPr>
              <a:t>W</a:t>
            </a:r>
            <a:r>
              <a:rPr lang="en-US" baseline="-25000" dirty="0" err="1">
                <a:solidFill>
                  <a:srgbClr val="000000"/>
                </a:solidFill>
                <a:latin typeface="Times New Roman" charset="0"/>
                <a:ea typeface="ヒラギノ明朝 ProN W3" charset="0"/>
                <a:cs typeface="ヒラギノ明朝 ProN W3" charset="0"/>
                <a:sym typeface="Times New Roman" charset="0"/>
              </a:rPr>
              <a:t>i</a:t>
            </a:r>
            <a:r>
              <a:rPr lang="en-US" dirty="0">
                <a:solidFill>
                  <a:srgbClr val="000000"/>
                </a:solidFill>
                <a:latin typeface="Times New Roman" charset="0"/>
                <a:ea typeface="ヒラギノ明朝 ProN W3" charset="0"/>
                <a:cs typeface="ヒラギノ明朝 ProN W3" charset="0"/>
                <a:sym typeface="Times New Roman" charset="0"/>
              </a:rPr>
              <a:t>) </a:t>
            </a:r>
          </a:p>
        </p:txBody>
      </p:sp>
      <p:sp>
        <p:nvSpPr>
          <p:cNvPr id="17" name="Rectangle 16"/>
          <p:cNvSpPr/>
          <p:nvPr/>
        </p:nvSpPr>
        <p:spPr bwMode="auto">
          <a:xfrm>
            <a:off x="3755337" y="1558159"/>
            <a:ext cx="2182771" cy="506417"/>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18" name="Rectangle 17"/>
          <p:cNvSpPr/>
          <p:nvPr/>
        </p:nvSpPr>
        <p:spPr>
          <a:xfrm>
            <a:off x="4096984" y="1576920"/>
            <a:ext cx="1709955"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n</a:t>
            </a:r>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n-1</a:t>
            </a:r>
            <a:r>
              <a:rPr lang="en-US" dirty="0">
                <a:solidFill>
                  <a:srgbClr val="000000"/>
                </a:solidFill>
                <a:latin typeface="Times New Roman" charset="0"/>
                <a:ea typeface="ヒラギノ明朝 ProN W3" charset="0"/>
                <a:cs typeface="ヒラギノ明朝 ProN W3" charset="0"/>
                <a:sym typeface="Times New Roman" charset="0"/>
              </a:rPr>
              <a:t>, </a:t>
            </a:r>
            <a:r>
              <a:rPr lang="en-US" dirty="0" err="1">
                <a:solidFill>
                  <a:srgbClr val="000000"/>
                </a:solidFill>
                <a:latin typeface="Times New Roman" charset="0"/>
                <a:ea typeface="ヒラギノ明朝 ProN W3" charset="0"/>
                <a:cs typeface="ヒラギノ明朝 ProN W3" charset="0"/>
                <a:sym typeface="Times New Roman" charset="0"/>
              </a:rPr>
              <a:t>W</a:t>
            </a:r>
            <a:r>
              <a:rPr lang="en-US" baseline="-25000" dirty="0" err="1">
                <a:solidFill>
                  <a:srgbClr val="000000"/>
                </a:solidFill>
                <a:latin typeface="Times New Roman" charset="0"/>
                <a:ea typeface="ヒラギノ明朝 ProN W3" charset="0"/>
                <a:cs typeface="ヒラギノ明朝 ProN W3" charset="0"/>
                <a:sym typeface="Times New Roman" charset="0"/>
              </a:rPr>
              <a:t>n</a:t>
            </a:r>
            <a:r>
              <a:rPr lang="en-US" dirty="0">
                <a:solidFill>
                  <a:srgbClr val="000000"/>
                </a:solidFill>
                <a:latin typeface="Times New Roman" charset="0"/>
                <a:ea typeface="ヒラギノ明朝 ProN W3" charset="0"/>
                <a:cs typeface="ヒラギノ明朝 ProN W3" charset="0"/>
                <a:sym typeface="Times New Roman" charset="0"/>
              </a:rPr>
              <a:t>) </a:t>
            </a:r>
          </a:p>
        </p:txBody>
      </p:sp>
      <p:cxnSp>
        <p:nvCxnSpPr>
          <p:cNvPr id="19" name="Straight Arrow Connector 18"/>
          <p:cNvCxnSpPr/>
          <p:nvPr/>
        </p:nvCxnSpPr>
        <p:spPr bwMode="auto">
          <a:xfrm rot="5400000" flipH="1" flipV="1">
            <a:off x="4516492" y="5346647"/>
            <a:ext cx="485633"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sp>
        <p:nvSpPr>
          <p:cNvPr id="20" name="Rectangle 19"/>
          <p:cNvSpPr/>
          <p:nvPr/>
        </p:nvSpPr>
        <p:spPr>
          <a:xfrm>
            <a:off x="4578427" y="5462919"/>
            <a:ext cx="441146"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0</a:t>
            </a:r>
            <a:endParaRPr lang="en-US" dirty="0">
              <a:solidFill>
                <a:srgbClr val="000000"/>
              </a:solidFill>
              <a:latin typeface="Times New Roman" charset="0"/>
              <a:ea typeface="ヒラギノ明朝 ProN W3" charset="0"/>
              <a:cs typeface="ヒラギノ明朝 ProN W3" charset="0"/>
              <a:sym typeface="Times New Roman" charset="0"/>
            </a:endParaRPr>
          </a:p>
        </p:txBody>
      </p:sp>
      <p:cxnSp>
        <p:nvCxnSpPr>
          <p:cNvPr id="21" name="Straight Arrow Connector 20"/>
          <p:cNvCxnSpPr/>
          <p:nvPr/>
        </p:nvCxnSpPr>
        <p:spPr bwMode="auto">
          <a:xfrm rot="5400000" flipH="1" flipV="1">
            <a:off x="4507023" y="4378357"/>
            <a:ext cx="485633"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cxnSp>
        <p:nvCxnSpPr>
          <p:cNvPr id="23" name="Straight Arrow Connector 22"/>
          <p:cNvCxnSpPr/>
          <p:nvPr/>
        </p:nvCxnSpPr>
        <p:spPr bwMode="auto">
          <a:xfrm rot="5400000" flipH="1" flipV="1">
            <a:off x="4663632" y="3531069"/>
            <a:ext cx="268239"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cxnSp>
        <p:nvCxnSpPr>
          <p:cNvPr id="24" name="Straight Arrow Connector 23"/>
          <p:cNvCxnSpPr/>
          <p:nvPr/>
        </p:nvCxnSpPr>
        <p:spPr bwMode="auto">
          <a:xfrm rot="5400000" flipH="1" flipV="1">
            <a:off x="4651182" y="2746586"/>
            <a:ext cx="268239"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cxnSp>
        <p:nvCxnSpPr>
          <p:cNvPr id="25" name="Straight Arrow Connector 24"/>
          <p:cNvCxnSpPr/>
          <p:nvPr/>
        </p:nvCxnSpPr>
        <p:spPr bwMode="auto">
          <a:xfrm rot="5400000" flipH="1" flipV="1">
            <a:off x="4641714" y="2201667"/>
            <a:ext cx="268239"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sp>
        <p:nvSpPr>
          <p:cNvPr id="26" name="Rectangle 25"/>
          <p:cNvSpPr/>
          <p:nvPr/>
        </p:nvSpPr>
        <p:spPr>
          <a:xfrm>
            <a:off x="4705926" y="4096162"/>
            <a:ext cx="441146"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1</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28" name="Rectangle 27"/>
          <p:cNvSpPr/>
          <p:nvPr/>
        </p:nvSpPr>
        <p:spPr>
          <a:xfrm>
            <a:off x="4791985" y="3276355"/>
            <a:ext cx="566481"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i-1</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29" name="Rectangle 28"/>
          <p:cNvSpPr/>
          <p:nvPr/>
        </p:nvSpPr>
        <p:spPr>
          <a:xfrm>
            <a:off x="4794968" y="2407683"/>
            <a:ext cx="395561"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i</a:t>
            </a:r>
            <a:endParaRPr lang="en-US" dirty="0">
              <a:solidFill>
                <a:srgbClr val="000000"/>
              </a:solidFill>
              <a:latin typeface="Times New Roman" charset="0"/>
              <a:ea typeface="ヒラギノ明朝 ProN W3" charset="0"/>
              <a:cs typeface="ヒラギノ明朝 ProN W3" charset="0"/>
              <a:sym typeface="Times New Roman" charset="0"/>
            </a:endParaRPr>
          </a:p>
        </p:txBody>
      </p:sp>
      <p:cxnSp>
        <p:nvCxnSpPr>
          <p:cNvPr id="30" name="Straight Arrow Connector 29"/>
          <p:cNvCxnSpPr/>
          <p:nvPr/>
        </p:nvCxnSpPr>
        <p:spPr bwMode="auto">
          <a:xfrm rot="5400000" flipH="1" flipV="1">
            <a:off x="4477539" y="1267040"/>
            <a:ext cx="576066"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sp>
        <p:nvSpPr>
          <p:cNvPr id="31" name="Rectangle 30"/>
          <p:cNvSpPr/>
          <p:nvPr/>
        </p:nvSpPr>
        <p:spPr>
          <a:xfrm>
            <a:off x="4785501" y="1925026"/>
            <a:ext cx="612067"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n-1</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32" name="TextBox 31"/>
          <p:cNvSpPr txBox="1"/>
          <p:nvPr/>
        </p:nvSpPr>
        <p:spPr>
          <a:xfrm rot="5400000">
            <a:off x="4653377" y="2266706"/>
            <a:ext cx="441146"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a:t>
            </a:r>
          </a:p>
        </p:txBody>
      </p:sp>
      <p:sp>
        <p:nvSpPr>
          <p:cNvPr id="33" name="TextBox 32"/>
          <p:cNvSpPr txBox="1"/>
          <p:nvPr/>
        </p:nvSpPr>
        <p:spPr>
          <a:xfrm rot="5400000">
            <a:off x="4668809" y="3602056"/>
            <a:ext cx="441146"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a:t>
            </a:r>
          </a:p>
        </p:txBody>
      </p:sp>
      <p:sp>
        <p:nvSpPr>
          <p:cNvPr id="34" name="Rectangle 33"/>
          <p:cNvSpPr/>
          <p:nvPr/>
        </p:nvSpPr>
        <p:spPr>
          <a:xfrm>
            <a:off x="4788483" y="1050902"/>
            <a:ext cx="441146" cy="461665"/>
          </a:xfrm>
          <a:prstGeom prst="rect">
            <a:avLst/>
          </a:prstGeom>
        </p:spPr>
        <p:txBody>
          <a:bodyPr wrap="none">
            <a:spAutoFit/>
          </a:bodyPr>
          <a:lstStyle/>
          <a:p>
            <a:r>
              <a:rPr lang="en-US" dirty="0" err="1">
                <a:solidFill>
                  <a:srgbClr val="000000"/>
                </a:solidFill>
                <a:latin typeface="Times New Roman" charset="0"/>
                <a:ea typeface="ヒラギノ明朝 ProN W3" charset="0"/>
                <a:cs typeface="ヒラギノ明朝 ProN W3" charset="0"/>
                <a:sym typeface="Times New Roman" charset="0"/>
              </a:rPr>
              <a:t>x</a:t>
            </a:r>
            <a:r>
              <a:rPr lang="en-US" baseline="-25000" dirty="0" err="1">
                <a:solidFill>
                  <a:srgbClr val="000000"/>
                </a:solidFill>
                <a:latin typeface="Times New Roman" charset="0"/>
                <a:ea typeface="ヒラギノ明朝 ProN W3" charset="0"/>
                <a:cs typeface="ヒラギノ明朝 ProN W3" charset="0"/>
                <a:sym typeface="Times New Roman" charset="0"/>
              </a:rPr>
              <a:t>n</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35" name="TextBox 34"/>
          <p:cNvSpPr txBox="1"/>
          <p:nvPr/>
        </p:nvSpPr>
        <p:spPr>
          <a:xfrm rot="5400000">
            <a:off x="2344230" y="2282132"/>
            <a:ext cx="441146"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a:t>
            </a:r>
          </a:p>
        </p:txBody>
      </p:sp>
      <p:sp>
        <p:nvSpPr>
          <p:cNvPr id="36" name="TextBox 35"/>
          <p:cNvSpPr txBox="1"/>
          <p:nvPr/>
        </p:nvSpPr>
        <p:spPr>
          <a:xfrm rot="5400000">
            <a:off x="2309859" y="3617483"/>
            <a:ext cx="441146"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a:t>
            </a:r>
          </a:p>
        </p:txBody>
      </p:sp>
      <p:sp>
        <p:nvSpPr>
          <p:cNvPr id="37" name="TextBox 36"/>
          <p:cNvSpPr txBox="1"/>
          <p:nvPr/>
        </p:nvSpPr>
        <p:spPr>
          <a:xfrm>
            <a:off x="3738700" y="1045157"/>
            <a:ext cx="1010964"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(output)</a:t>
            </a:r>
          </a:p>
        </p:txBody>
      </p:sp>
      <p:sp>
        <p:nvSpPr>
          <p:cNvPr id="38" name="TextBox 37"/>
          <p:cNvSpPr txBox="1"/>
          <p:nvPr/>
        </p:nvSpPr>
        <p:spPr>
          <a:xfrm>
            <a:off x="3652269" y="5497243"/>
            <a:ext cx="882724"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(input)</a:t>
            </a:r>
          </a:p>
        </p:txBody>
      </p:sp>
      <p:pic>
        <p:nvPicPr>
          <p:cNvPr id="40" name="Picture 39"/>
          <p:cNvPicPr>
            <a:picLocks noChangeAspect="1"/>
          </p:cNvPicPr>
          <p:nvPr/>
        </p:nvPicPr>
        <p:blipFill>
          <a:blip r:embed="rId2"/>
          <a:srcRect l="68501"/>
          <a:stretch>
            <a:fillRect/>
          </a:stretch>
        </p:blipFill>
        <p:spPr>
          <a:xfrm rot="16200000">
            <a:off x="7755655" y="-359020"/>
            <a:ext cx="1313381" cy="4088010"/>
          </a:xfrm>
          <a:prstGeom prst="rect">
            <a:avLst/>
          </a:prstGeom>
        </p:spPr>
      </p:pic>
      <p:sp>
        <p:nvSpPr>
          <p:cNvPr id="41" name="TextBox 40"/>
          <p:cNvSpPr txBox="1"/>
          <p:nvPr/>
        </p:nvSpPr>
        <p:spPr>
          <a:xfrm rot="5400000">
            <a:off x="8918569" y="2857639"/>
            <a:ext cx="492443" cy="461665"/>
          </a:xfrm>
          <a:prstGeom prst="rect">
            <a:avLst/>
          </a:prstGeom>
          <a:noFill/>
        </p:spPr>
        <p:txBody>
          <a:bodyPr wrap="none" rtlCol="0">
            <a:spAutoFit/>
          </a:bodyPr>
          <a:lstStyle/>
          <a:p>
            <a:r>
              <a:rPr lang="en-US" dirty="0">
                <a:solidFill>
                  <a:srgbClr val="000000"/>
                </a:solidFill>
                <a:latin typeface="Times New Roman" charset="0"/>
                <a:ea typeface="ヒラギノ明朝 ProN W3" charset="0"/>
                <a:cs typeface="ヒラギノ明朝 ProN W3" charset="0"/>
                <a:sym typeface="Times New Roman" charset="0"/>
              </a:rPr>
              <a:t>…</a:t>
            </a:r>
          </a:p>
        </p:txBody>
      </p:sp>
    </p:spTree>
    <p:extLst>
      <p:ext uri="{BB962C8B-B14F-4D97-AF65-F5344CB8AC3E}">
        <p14:creationId xmlns:p14="http://schemas.microsoft.com/office/powerpoint/2010/main" val="24143154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Training a model: overview</a:t>
            </a:r>
            <a:endParaRPr lang="en-US" dirty="0"/>
          </a:p>
        </p:txBody>
      </p:sp>
      <p:sp>
        <p:nvSpPr>
          <p:cNvPr id="7" name="Content Placeholder 6"/>
          <p:cNvSpPr>
            <a:spLocks noGrp="1"/>
          </p:cNvSpPr>
          <p:nvPr>
            <p:ph idx="1"/>
          </p:nvPr>
        </p:nvSpPr>
        <p:spPr>
          <a:xfrm>
            <a:off x="381000" y="1295400"/>
            <a:ext cx="11963400" cy="5181600"/>
          </a:xfrm>
        </p:spPr>
        <p:txBody>
          <a:bodyPr/>
          <a:lstStyle/>
          <a:p>
            <a:pPr>
              <a:buClr>
                <a:srgbClr val="3366FF"/>
              </a:buClr>
            </a:pPr>
            <a:r>
              <a:rPr lang="en-US" dirty="0" smtClean="0"/>
              <a:t>Given a training dataset {</a:t>
            </a:r>
            <a:r>
              <a:rPr lang="en-US" dirty="0" err="1" smtClean="0"/>
              <a:t>x</a:t>
            </a:r>
            <a:r>
              <a:rPr lang="en-US" baseline="30000" dirty="0" err="1" smtClean="0"/>
              <a:t>m</a:t>
            </a:r>
            <a:r>
              <a:rPr lang="en-US" dirty="0" smtClean="0"/>
              <a:t>; </a:t>
            </a:r>
            <a:r>
              <a:rPr lang="en-US" dirty="0" err="1" smtClean="0"/>
              <a:t>y</a:t>
            </a:r>
            <a:r>
              <a:rPr lang="en-US" baseline="30000" dirty="0" err="1" smtClean="0"/>
              <a:t>m</a:t>
            </a:r>
            <a:r>
              <a:rPr lang="en-US" dirty="0" err="1" smtClean="0"/>
              <a:t>}</a:t>
            </a:r>
            <a:r>
              <a:rPr lang="en-US" baseline="-25000" dirty="0" err="1" smtClean="0"/>
              <a:t>m</a:t>
            </a:r>
            <a:r>
              <a:rPr lang="en-US" baseline="-25000" dirty="0" smtClean="0"/>
              <a:t>=1,…,M</a:t>
            </a:r>
            <a:r>
              <a:rPr lang="en-US" dirty="0" smtClean="0"/>
              <a:t>, pick appropriate cost </a:t>
            </a:r>
            <a:r>
              <a:rPr lang="en-US" smtClean="0"/>
              <a:t>function C</a:t>
            </a:r>
            <a:endParaRPr lang="en-US" dirty="0" smtClean="0"/>
          </a:p>
          <a:p>
            <a:pPr>
              <a:buClr>
                <a:srgbClr val="3366FF"/>
              </a:buClr>
            </a:pPr>
            <a:r>
              <a:rPr lang="en-US" smtClean="0"/>
              <a:t>Forward-pass (= inference) training </a:t>
            </a:r>
            <a:r>
              <a:rPr lang="en-US" dirty="0" smtClean="0"/>
              <a:t>examples through the model to get network output.</a:t>
            </a:r>
          </a:p>
          <a:p>
            <a:pPr>
              <a:buClr>
                <a:srgbClr val="3366FF"/>
              </a:buClr>
            </a:pPr>
            <a:r>
              <a:rPr lang="en-US" dirty="0" smtClean="0"/>
              <a:t>Get </a:t>
            </a:r>
            <a:r>
              <a:rPr lang="en-US" smtClean="0"/>
              <a:t>error (loss) using </a:t>
            </a:r>
            <a:r>
              <a:rPr lang="en-US" dirty="0" smtClean="0"/>
              <a:t>cost function C to compare outputs to targets </a:t>
            </a:r>
            <a:r>
              <a:rPr lang="en-US" dirty="0" err="1" smtClean="0"/>
              <a:t>y</a:t>
            </a:r>
            <a:r>
              <a:rPr lang="en-US" baseline="30000" dirty="0" err="1" smtClean="0"/>
              <a:t>m</a:t>
            </a:r>
            <a:endParaRPr lang="en-US" baseline="30000" dirty="0" smtClean="0"/>
          </a:p>
          <a:p>
            <a:pPr>
              <a:buClr>
                <a:srgbClr val="3366FF"/>
              </a:buClr>
            </a:pPr>
            <a:r>
              <a:rPr lang="en-US" dirty="0" smtClean="0"/>
              <a:t>Use Stochastic Gradient Descent (SGD) to update </a:t>
            </a:r>
            <a:r>
              <a:rPr lang="en-US" smtClean="0"/>
              <a:t>weights </a:t>
            </a:r>
          </a:p>
          <a:p>
            <a:pPr lvl="1">
              <a:buClr>
                <a:srgbClr val="3366FF"/>
              </a:buClr>
            </a:pPr>
            <a:r>
              <a:rPr lang="en-US" smtClean="0"/>
              <a:t>adjusting </a:t>
            </a:r>
            <a:r>
              <a:rPr lang="en-US" dirty="0" smtClean="0"/>
              <a:t>parameters to minimize loss/energy E (sum of the costs for each training example)</a:t>
            </a:r>
            <a:endParaRPr lang="en-US" dirty="0"/>
          </a:p>
        </p:txBody>
      </p:sp>
    </p:spTree>
    <p:extLst>
      <p:ext uri="{BB962C8B-B14F-4D97-AF65-F5344CB8AC3E}">
        <p14:creationId xmlns:p14="http://schemas.microsoft.com/office/powerpoint/2010/main" val="36259855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676903" y="152400"/>
            <a:ext cx="3981697" cy="6705600"/>
            <a:chOff x="6676659" y="-119070"/>
            <a:chExt cx="3829297" cy="6586076"/>
          </a:xfrm>
        </p:grpSpPr>
        <p:sp>
          <p:nvSpPr>
            <p:cNvPr id="7" name="Rectangle 6"/>
            <p:cNvSpPr/>
            <p:nvPr/>
          </p:nvSpPr>
          <p:spPr bwMode="auto">
            <a:xfrm>
              <a:off x="6721557" y="5152289"/>
              <a:ext cx="2182771" cy="506417"/>
            </a:xfrm>
            <a:prstGeom prst="rect">
              <a:avLst/>
            </a:prstGeom>
            <a:solidFill>
              <a:srgbClr val="FF6600"/>
            </a:solidFill>
            <a:ln w="9525" cap="flat" cmpd="sng" algn="ctr">
              <a:solidFill>
                <a:schemeClr val="tx1"/>
              </a:solidFill>
              <a:prstDash val="solid"/>
              <a:round/>
              <a:headEnd type="none" w="med" len="med"/>
              <a:tailEnd type="none"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26" name="Rectangle 25"/>
            <p:cNvSpPr/>
            <p:nvPr/>
          </p:nvSpPr>
          <p:spPr>
            <a:xfrm>
              <a:off x="7063203" y="5171050"/>
              <a:ext cx="1538434"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1</a:t>
              </a:r>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0</a:t>
              </a:r>
              <a:r>
                <a:rPr lang="en-US" dirty="0">
                  <a:solidFill>
                    <a:srgbClr val="000000"/>
                  </a:solidFill>
                  <a:latin typeface="Times New Roman" charset="0"/>
                  <a:ea typeface="ヒラギノ明朝 ProN W3" charset="0"/>
                  <a:cs typeface="ヒラギノ明朝 ProN W3" charset="0"/>
                  <a:sym typeface="Times New Roman" charset="0"/>
                </a:rPr>
                <a:t>, W</a:t>
              </a:r>
              <a:r>
                <a:rPr lang="en-US" baseline="-25000" dirty="0">
                  <a:solidFill>
                    <a:srgbClr val="000000"/>
                  </a:solidFill>
                  <a:latin typeface="Times New Roman" charset="0"/>
                  <a:ea typeface="ヒラギノ明朝 ProN W3" charset="0"/>
                  <a:cs typeface="ヒラギノ明朝 ProN W3" charset="0"/>
                  <a:sym typeface="Times New Roman" charset="0"/>
                </a:rPr>
                <a:t>1</a:t>
              </a:r>
              <a:r>
                <a:rPr lang="en-US" dirty="0">
                  <a:solidFill>
                    <a:srgbClr val="000000"/>
                  </a:solidFill>
                  <a:latin typeface="Times New Roman" charset="0"/>
                  <a:ea typeface="ヒラギノ明朝 ProN W3" charset="0"/>
                  <a:cs typeface="ヒラギノ明朝 ProN W3" charset="0"/>
                  <a:sym typeface="Times New Roman" charset="0"/>
                </a:rPr>
                <a:t>) </a:t>
              </a:r>
            </a:p>
          </p:txBody>
        </p:sp>
        <p:sp>
          <p:nvSpPr>
            <p:cNvPr id="27" name="Rectangle 26"/>
            <p:cNvSpPr/>
            <p:nvPr/>
          </p:nvSpPr>
          <p:spPr bwMode="auto">
            <a:xfrm>
              <a:off x="6724539" y="4183999"/>
              <a:ext cx="2182771" cy="506417"/>
            </a:xfrm>
            <a:prstGeom prst="rect">
              <a:avLst/>
            </a:prstGeom>
            <a:solidFill>
              <a:srgbClr val="FF6600"/>
            </a:solidFill>
            <a:ln w="9525" cap="flat" cmpd="sng" algn="ctr">
              <a:solidFill>
                <a:schemeClr val="tx1"/>
              </a:solidFill>
              <a:prstDash val="solid"/>
              <a:round/>
              <a:headEnd type="none" w="med" len="med"/>
              <a:tailEnd type="none"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28" name="Rectangle 27"/>
            <p:cNvSpPr/>
            <p:nvPr/>
          </p:nvSpPr>
          <p:spPr>
            <a:xfrm>
              <a:off x="7066185" y="4202760"/>
              <a:ext cx="1538434"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2</a:t>
              </a:r>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1</a:t>
              </a:r>
              <a:r>
                <a:rPr lang="en-US" dirty="0">
                  <a:solidFill>
                    <a:srgbClr val="000000"/>
                  </a:solidFill>
                  <a:latin typeface="Times New Roman" charset="0"/>
                  <a:ea typeface="ヒラギノ明朝 ProN W3" charset="0"/>
                  <a:cs typeface="ヒラギノ明朝 ProN W3" charset="0"/>
                  <a:sym typeface="Times New Roman" charset="0"/>
                </a:rPr>
                <a:t>, W</a:t>
              </a:r>
              <a:r>
                <a:rPr lang="en-US" baseline="-25000" dirty="0">
                  <a:solidFill>
                    <a:srgbClr val="000000"/>
                  </a:solidFill>
                  <a:latin typeface="Times New Roman" charset="0"/>
                  <a:ea typeface="ヒラギノ明朝 ProN W3" charset="0"/>
                  <a:cs typeface="ヒラギノ明朝 ProN W3" charset="0"/>
                  <a:sym typeface="Times New Roman" charset="0"/>
                </a:rPr>
                <a:t>2</a:t>
              </a:r>
              <a:r>
                <a:rPr lang="en-US" dirty="0">
                  <a:solidFill>
                    <a:srgbClr val="000000"/>
                  </a:solidFill>
                  <a:latin typeface="Times New Roman" charset="0"/>
                  <a:ea typeface="ヒラギノ明朝 ProN W3" charset="0"/>
                  <a:cs typeface="ヒラギノ明朝 ProN W3" charset="0"/>
                  <a:sym typeface="Times New Roman" charset="0"/>
                </a:rPr>
                <a:t>) </a:t>
              </a:r>
            </a:p>
          </p:txBody>
        </p:sp>
        <p:sp>
          <p:nvSpPr>
            <p:cNvPr id="29" name="Rectangle 28"/>
            <p:cNvSpPr/>
            <p:nvPr/>
          </p:nvSpPr>
          <p:spPr bwMode="auto">
            <a:xfrm>
              <a:off x="6712087" y="2864076"/>
              <a:ext cx="2182771" cy="506417"/>
            </a:xfrm>
            <a:prstGeom prst="rect">
              <a:avLst/>
            </a:prstGeom>
            <a:solidFill>
              <a:srgbClr val="FF6600"/>
            </a:solidFill>
            <a:ln w="9525" cap="flat" cmpd="sng" algn="ctr">
              <a:solidFill>
                <a:schemeClr val="tx1"/>
              </a:solidFill>
              <a:prstDash val="solid"/>
              <a:round/>
              <a:headEnd type="none" w="med" len="med"/>
              <a:tailEnd type="none"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30" name="Rectangle 29"/>
            <p:cNvSpPr/>
            <p:nvPr/>
          </p:nvSpPr>
          <p:spPr>
            <a:xfrm>
              <a:off x="7053733" y="2882837"/>
              <a:ext cx="1562992"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i</a:t>
              </a:r>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i-1</a:t>
              </a:r>
              <a:r>
                <a:rPr lang="en-US" dirty="0">
                  <a:solidFill>
                    <a:srgbClr val="000000"/>
                  </a:solidFill>
                  <a:latin typeface="Times New Roman" charset="0"/>
                  <a:ea typeface="ヒラギノ明朝 ProN W3" charset="0"/>
                  <a:cs typeface="ヒラギノ明朝 ProN W3" charset="0"/>
                  <a:sym typeface="Times New Roman" charset="0"/>
                </a:rPr>
                <a:t>, </a:t>
              </a:r>
              <a:r>
                <a:rPr lang="en-US" dirty="0" err="1">
                  <a:solidFill>
                    <a:srgbClr val="000000"/>
                  </a:solidFill>
                  <a:latin typeface="Times New Roman" charset="0"/>
                  <a:ea typeface="ヒラギノ明朝 ProN W3" charset="0"/>
                  <a:cs typeface="ヒラギノ明朝 ProN W3" charset="0"/>
                  <a:sym typeface="Times New Roman" charset="0"/>
                </a:rPr>
                <a:t>W</a:t>
              </a:r>
              <a:r>
                <a:rPr lang="en-US" baseline="-25000" dirty="0" err="1">
                  <a:solidFill>
                    <a:srgbClr val="000000"/>
                  </a:solidFill>
                  <a:latin typeface="Times New Roman" charset="0"/>
                  <a:ea typeface="ヒラギノ明朝 ProN W3" charset="0"/>
                  <a:cs typeface="ヒラギノ明朝 ProN W3" charset="0"/>
                  <a:sym typeface="Times New Roman" charset="0"/>
                </a:rPr>
                <a:t>i</a:t>
              </a:r>
              <a:r>
                <a:rPr lang="en-US" dirty="0">
                  <a:solidFill>
                    <a:srgbClr val="000000"/>
                  </a:solidFill>
                  <a:latin typeface="Times New Roman" charset="0"/>
                  <a:ea typeface="ヒラギノ明朝 ProN W3" charset="0"/>
                  <a:cs typeface="ヒラギノ明朝 ProN W3" charset="0"/>
                  <a:sym typeface="Times New Roman" charset="0"/>
                </a:rPr>
                <a:t>) </a:t>
              </a:r>
            </a:p>
          </p:txBody>
        </p:sp>
        <p:sp>
          <p:nvSpPr>
            <p:cNvPr id="31" name="Rectangle 30"/>
            <p:cNvSpPr/>
            <p:nvPr/>
          </p:nvSpPr>
          <p:spPr bwMode="auto">
            <a:xfrm>
              <a:off x="6699635" y="1531700"/>
              <a:ext cx="2182771" cy="506417"/>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32" name="Rectangle 31"/>
            <p:cNvSpPr/>
            <p:nvPr/>
          </p:nvSpPr>
          <p:spPr>
            <a:xfrm>
              <a:off x="7041282" y="1550461"/>
              <a:ext cx="1709955"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n</a:t>
              </a:r>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n-1</a:t>
              </a:r>
              <a:r>
                <a:rPr lang="en-US" dirty="0">
                  <a:solidFill>
                    <a:srgbClr val="000000"/>
                  </a:solidFill>
                  <a:latin typeface="Times New Roman" charset="0"/>
                  <a:ea typeface="ヒラギノ明朝 ProN W3" charset="0"/>
                  <a:cs typeface="ヒラギノ明朝 ProN W3" charset="0"/>
                  <a:sym typeface="Times New Roman" charset="0"/>
                </a:rPr>
                <a:t>, </a:t>
              </a:r>
              <a:r>
                <a:rPr lang="en-US" dirty="0" err="1">
                  <a:solidFill>
                    <a:srgbClr val="000000"/>
                  </a:solidFill>
                  <a:latin typeface="Times New Roman" charset="0"/>
                  <a:ea typeface="ヒラギノ明朝 ProN W3" charset="0"/>
                  <a:cs typeface="ヒラギノ明朝 ProN W3" charset="0"/>
                  <a:sym typeface="Times New Roman" charset="0"/>
                </a:rPr>
                <a:t>W</a:t>
              </a:r>
              <a:r>
                <a:rPr lang="en-US" baseline="-25000" dirty="0" err="1">
                  <a:solidFill>
                    <a:srgbClr val="000000"/>
                  </a:solidFill>
                  <a:latin typeface="Times New Roman" charset="0"/>
                  <a:ea typeface="ヒラギノ明朝 ProN W3" charset="0"/>
                  <a:cs typeface="ヒラギノ明朝 ProN W3" charset="0"/>
                  <a:sym typeface="Times New Roman" charset="0"/>
                </a:rPr>
                <a:t>n</a:t>
              </a:r>
              <a:r>
                <a:rPr lang="en-US" dirty="0">
                  <a:solidFill>
                    <a:srgbClr val="000000"/>
                  </a:solidFill>
                  <a:latin typeface="Times New Roman" charset="0"/>
                  <a:ea typeface="ヒラギノ明朝 ProN W3" charset="0"/>
                  <a:cs typeface="ヒラギノ明朝 ProN W3" charset="0"/>
                  <a:sym typeface="Times New Roman" charset="0"/>
                </a:rPr>
                <a:t>) </a:t>
              </a:r>
            </a:p>
          </p:txBody>
        </p:sp>
        <p:cxnSp>
          <p:nvCxnSpPr>
            <p:cNvPr id="34" name="Straight Arrow Connector 33"/>
            <p:cNvCxnSpPr/>
            <p:nvPr/>
          </p:nvCxnSpPr>
          <p:spPr bwMode="auto">
            <a:xfrm rot="5400000" flipH="1" flipV="1">
              <a:off x="7540882" y="5889069"/>
              <a:ext cx="485633"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sp>
          <p:nvSpPr>
            <p:cNvPr id="35" name="Rectangle 34"/>
            <p:cNvSpPr/>
            <p:nvPr/>
          </p:nvSpPr>
          <p:spPr>
            <a:xfrm>
              <a:off x="7602817" y="6005341"/>
              <a:ext cx="441146"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0</a:t>
              </a:r>
              <a:endParaRPr lang="en-US" dirty="0">
                <a:solidFill>
                  <a:srgbClr val="000000"/>
                </a:solidFill>
                <a:latin typeface="Times New Roman" charset="0"/>
                <a:ea typeface="ヒラギノ明朝 ProN W3" charset="0"/>
                <a:cs typeface="ヒラギノ明朝 ProN W3" charset="0"/>
                <a:sym typeface="Times New Roman" charset="0"/>
              </a:endParaRPr>
            </a:p>
          </p:txBody>
        </p:sp>
        <p:cxnSp>
          <p:nvCxnSpPr>
            <p:cNvPr id="36" name="Straight Arrow Connector 35"/>
            <p:cNvCxnSpPr/>
            <p:nvPr/>
          </p:nvCxnSpPr>
          <p:spPr bwMode="auto">
            <a:xfrm rot="5400000" flipH="1" flipV="1">
              <a:off x="7531413" y="4920779"/>
              <a:ext cx="485633"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cxnSp>
          <p:nvCxnSpPr>
            <p:cNvPr id="38" name="Straight Arrow Connector 37"/>
            <p:cNvCxnSpPr/>
            <p:nvPr/>
          </p:nvCxnSpPr>
          <p:spPr bwMode="auto">
            <a:xfrm rot="5400000" flipH="1" flipV="1">
              <a:off x="7604947" y="4037077"/>
              <a:ext cx="268239"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cxnSp>
          <p:nvCxnSpPr>
            <p:cNvPr id="40" name="Straight Arrow Connector 39"/>
            <p:cNvCxnSpPr/>
            <p:nvPr/>
          </p:nvCxnSpPr>
          <p:spPr bwMode="auto">
            <a:xfrm rot="5400000" flipH="1" flipV="1">
              <a:off x="7607930" y="3504610"/>
              <a:ext cx="268239"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cxnSp>
          <p:nvCxnSpPr>
            <p:cNvPr id="41" name="Straight Arrow Connector 40"/>
            <p:cNvCxnSpPr/>
            <p:nvPr/>
          </p:nvCxnSpPr>
          <p:spPr bwMode="auto">
            <a:xfrm rot="5400000" flipH="1" flipV="1">
              <a:off x="7595480" y="2720127"/>
              <a:ext cx="268239"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cxnSp>
          <p:nvCxnSpPr>
            <p:cNvPr id="42" name="Straight Arrow Connector 41"/>
            <p:cNvCxnSpPr/>
            <p:nvPr/>
          </p:nvCxnSpPr>
          <p:spPr bwMode="auto">
            <a:xfrm rot="5400000" flipH="1" flipV="1">
              <a:off x="7586012" y="2175208"/>
              <a:ext cx="268239"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sp>
          <p:nvSpPr>
            <p:cNvPr id="43" name="Rectangle 42"/>
            <p:cNvSpPr/>
            <p:nvPr/>
          </p:nvSpPr>
          <p:spPr>
            <a:xfrm>
              <a:off x="7730316" y="4638584"/>
              <a:ext cx="441146"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1</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44" name="Rectangle 43"/>
            <p:cNvSpPr/>
            <p:nvPr/>
          </p:nvSpPr>
          <p:spPr>
            <a:xfrm>
              <a:off x="7745750" y="3720102"/>
              <a:ext cx="441146"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2</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45" name="Rectangle 44"/>
            <p:cNvSpPr/>
            <p:nvPr/>
          </p:nvSpPr>
          <p:spPr>
            <a:xfrm>
              <a:off x="7736283" y="3249896"/>
              <a:ext cx="566481"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i-1</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46" name="Rectangle 45"/>
            <p:cNvSpPr/>
            <p:nvPr/>
          </p:nvSpPr>
          <p:spPr>
            <a:xfrm>
              <a:off x="7739266" y="2381224"/>
              <a:ext cx="395561"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i</a:t>
              </a:r>
              <a:endParaRPr lang="en-US" dirty="0">
                <a:solidFill>
                  <a:srgbClr val="000000"/>
                </a:solidFill>
                <a:latin typeface="Times New Roman" charset="0"/>
                <a:ea typeface="ヒラギノ明朝 ProN W3" charset="0"/>
                <a:cs typeface="ヒラギノ明朝 ProN W3" charset="0"/>
                <a:sym typeface="Times New Roman" charset="0"/>
              </a:endParaRPr>
            </a:p>
          </p:txBody>
        </p:sp>
        <p:cxnSp>
          <p:nvCxnSpPr>
            <p:cNvPr id="47" name="Straight Arrow Connector 46"/>
            <p:cNvCxnSpPr/>
            <p:nvPr/>
          </p:nvCxnSpPr>
          <p:spPr bwMode="auto">
            <a:xfrm rot="5400000" flipH="1" flipV="1">
              <a:off x="7421837" y="1240581"/>
              <a:ext cx="576066"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sp>
          <p:nvSpPr>
            <p:cNvPr id="48" name="Rectangle 47"/>
            <p:cNvSpPr/>
            <p:nvPr/>
          </p:nvSpPr>
          <p:spPr>
            <a:xfrm>
              <a:off x="7729799" y="1898567"/>
              <a:ext cx="612067"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n-1</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49" name="TextBox 48"/>
            <p:cNvSpPr txBox="1"/>
            <p:nvPr/>
          </p:nvSpPr>
          <p:spPr>
            <a:xfrm rot="5400000">
              <a:off x="7597675" y="2240247"/>
              <a:ext cx="441146"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a:t>
              </a:r>
            </a:p>
          </p:txBody>
        </p:sp>
        <p:sp>
          <p:nvSpPr>
            <p:cNvPr id="50" name="TextBox 49"/>
            <p:cNvSpPr txBox="1"/>
            <p:nvPr/>
          </p:nvSpPr>
          <p:spPr>
            <a:xfrm rot="5400000">
              <a:off x="7613107" y="3575597"/>
              <a:ext cx="441146"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a:t>
              </a:r>
            </a:p>
          </p:txBody>
        </p:sp>
        <p:sp>
          <p:nvSpPr>
            <p:cNvPr id="51" name="Rectangle 50"/>
            <p:cNvSpPr/>
            <p:nvPr/>
          </p:nvSpPr>
          <p:spPr>
            <a:xfrm>
              <a:off x="7732781" y="1024443"/>
              <a:ext cx="441146" cy="461665"/>
            </a:xfrm>
            <a:prstGeom prst="rect">
              <a:avLst/>
            </a:prstGeom>
          </p:spPr>
          <p:txBody>
            <a:bodyPr wrap="none">
              <a:spAutoFit/>
            </a:bodyPr>
            <a:lstStyle/>
            <a:p>
              <a:r>
                <a:rPr lang="en-US" dirty="0" err="1">
                  <a:solidFill>
                    <a:srgbClr val="000000"/>
                  </a:solidFill>
                  <a:latin typeface="Times New Roman" charset="0"/>
                  <a:ea typeface="ヒラギノ明朝 ProN W3" charset="0"/>
                  <a:cs typeface="ヒラギノ明朝 ProN W3" charset="0"/>
                  <a:sym typeface="Times New Roman" charset="0"/>
                </a:rPr>
                <a:t>x</a:t>
              </a:r>
              <a:r>
                <a:rPr lang="en-US" baseline="-25000" dirty="0" err="1">
                  <a:solidFill>
                    <a:srgbClr val="000000"/>
                  </a:solidFill>
                  <a:latin typeface="Times New Roman" charset="0"/>
                  <a:ea typeface="ヒラギノ明朝 ProN W3" charset="0"/>
                  <a:cs typeface="ヒラギノ明朝 ProN W3" charset="0"/>
                  <a:sym typeface="Times New Roman" charset="0"/>
                </a:rPr>
                <a:t>n</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56" name="TextBox 55"/>
            <p:cNvSpPr txBox="1"/>
            <p:nvPr/>
          </p:nvSpPr>
          <p:spPr>
            <a:xfrm>
              <a:off x="6682998" y="1018698"/>
              <a:ext cx="1010964"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(output)</a:t>
              </a:r>
            </a:p>
          </p:txBody>
        </p:sp>
        <p:sp>
          <p:nvSpPr>
            <p:cNvPr id="57" name="TextBox 56"/>
            <p:cNvSpPr txBox="1"/>
            <p:nvPr/>
          </p:nvSpPr>
          <p:spPr>
            <a:xfrm>
              <a:off x="6676659" y="6039665"/>
              <a:ext cx="882724"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(input)</a:t>
              </a:r>
            </a:p>
          </p:txBody>
        </p:sp>
        <p:sp>
          <p:nvSpPr>
            <p:cNvPr id="59" name="Rectangle 58"/>
            <p:cNvSpPr/>
            <p:nvPr/>
          </p:nvSpPr>
          <p:spPr bwMode="auto">
            <a:xfrm>
              <a:off x="7357642" y="542424"/>
              <a:ext cx="3148314" cy="423355"/>
            </a:xfrm>
            <a:prstGeom prst="rect">
              <a:avLst/>
            </a:prstGeom>
            <a:solidFill>
              <a:srgbClr val="70C56E"/>
            </a:solidFill>
            <a:ln w="9525" cap="flat" cmpd="sng" algn="ctr">
              <a:solidFill>
                <a:srgbClr val="000000"/>
              </a:solidFill>
              <a:prstDash val="solid"/>
              <a:round/>
              <a:headEnd type="none" w="med" len="med"/>
              <a:tailEnd type="none"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cxnSp>
          <p:nvCxnSpPr>
            <p:cNvPr id="60" name="Straight Arrow Connector 59"/>
            <p:cNvCxnSpPr/>
            <p:nvPr/>
          </p:nvCxnSpPr>
          <p:spPr bwMode="auto">
            <a:xfrm rot="5400000" flipH="1" flipV="1">
              <a:off x="8775678" y="403909"/>
              <a:ext cx="252164"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sp>
          <p:nvSpPr>
            <p:cNvPr id="63" name="TextBox 62"/>
            <p:cNvSpPr txBox="1"/>
            <p:nvPr/>
          </p:nvSpPr>
          <p:spPr>
            <a:xfrm>
              <a:off x="8720146" y="-119070"/>
              <a:ext cx="372668" cy="461665"/>
            </a:xfrm>
            <a:prstGeom prst="rect">
              <a:avLst/>
            </a:prstGeom>
            <a:noFill/>
          </p:spPr>
          <p:txBody>
            <a:bodyPr wrap="none" rtlCol="0">
              <a:spAutoFit/>
            </a:bodyPr>
            <a:lstStyle/>
            <a:p>
              <a:r>
                <a:rPr lang="en-US" dirty="0">
                  <a:solidFill>
                    <a:srgbClr val="000000"/>
                  </a:solidFill>
                  <a:latin typeface="Times New Roman" charset="0"/>
                  <a:ea typeface="ヒラギノ明朝 ProN W3" charset="0"/>
                  <a:cs typeface="ヒラギノ明朝 ProN W3" charset="0"/>
                  <a:sym typeface="Times New Roman" charset="0"/>
                </a:rPr>
                <a:t>E</a:t>
              </a:r>
            </a:p>
          </p:txBody>
        </p:sp>
        <p:sp>
          <p:nvSpPr>
            <p:cNvPr id="64" name="TextBox 63"/>
            <p:cNvSpPr txBox="1"/>
            <p:nvPr/>
          </p:nvSpPr>
          <p:spPr>
            <a:xfrm>
              <a:off x="8283618" y="502734"/>
              <a:ext cx="1159191" cy="461665"/>
            </a:xfrm>
            <a:prstGeom prst="rect">
              <a:avLst/>
            </a:prstGeom>
            <a:noFill/>
          </p:spPr>
          <p:txBody>
            <a:bodyPr wrap="none" rtlCol="0">
              <a:spAutoFit/>
            </a:bodyPr>
            <a:lstStyle/>
            <a:p>
              <a:r>
                <a:rPr lang="en-US" dirty="0" err="1">
                  <a:solidFill>
                    <a:srgbClr val="000000"/>
                  </a:solidFill>
                  <a:latin typeface="Times New Roman" charset="0"/>
                  <a:ea typeface="ヒラギノ明朝 ProN W3" charset="0"/>
                  <a:cs typeface="ヒラギノ明朝 ProN W3" charset="0"/>
                  <a:sym typeface="Times New Roman" charset="0"/>
                </a:rPr>
                <a:t>C(x</a:t>
              </a:r>
              <a:r>
                <a:rPr lang="en-US" baseline="-25000" dirty="0" err="1">
                  <a:solidFill>
                    <a:srgbClr val="000000"/>
                  </a:solidFill>
                  <a:latin typeface="Times New Roman" charset="0"/>
                  <a:ea typeface="ヒラギノ明朝 ProN W3" charset="0"/>
                  <a:cs typeface="ヒラギノ明朝 ProN W3" charset="0"/>
                  <a:sym typeface="Times New Roman" charset="0"/>
                </a:rPr>
                <a:t>n</a:t>
              </a:r>
              <a:r>
                <a:rPr lang="en-US" dirty="0">
                  <a:solidFill>
                    <a:srgbClr val="000000"/>
                  </a:solidFill>
                  <a:latin typeface="Times New Roman" charset="0"/>
                  <a:ea typeface="ヒラギノ明朝 ProN W3" charset="0"/>
                  <a:cs typeface="ヒラギノ明朝 ProN W3" charset="0"/>
                  <a:sym typeface="Times New Roman" charset="0"/>
                </a:rPr>
                <a:t>, </a:t>
              </a:r>
              <a:r>
                <a:rPr lang="en-US" dirty="0" err="1">
                  <a:solidFill>
                    <a:srgbClr val="000000"/>
                  </a:solidFill>
                  <a:latin typeface="Times New Roman" charset="0"/>
                  <a:ea typeface="ヒラギノ明朝 ProN W3" charset="0"/>
                  <a:cs typeface="ヒラギノ明朝 ProN W3" charset="0"/>
                  <a:sym typeface="Times New Roman" charset="0"/>
                </a:rPr>
                <a:t>y</a:t>
              </a:r>
              <a:r>
                <a:rPr lang="en-US" dirty="0">
                  <a:solidFill>
                    <a:srgbClr val="000000"/>
                  </a:solidFill>
                  <a:latin typeface="Times New Roman" charset="0"/>
                  <a:ea typeface="ヒラギノ明朝 ProN W3" charset="0"/>
                  <a:cs typeface="ヒラギノ明朝 ProN W3" charset="0"/>
                  <a:sym typeface="Times New Roman" charset="0"/>
                </a:rPr>
                <a:t>)</a:t>
              </a:r>
            </a:p>
          </p:txBody>
        </p:sp>
        <p:cxnSp>
          <p:nvCxnSpPr>
            <p:cNvPr id="65" name="Straight Arrow Connector 64"/>
            <p:cNvCxnSpPr/>
            <p:nvPr/>
          </p:nvCxnSpPr>
          <p:spPr bwMode="auto">
            <a:xfrm rot="5400000" flipH="1" flipV="1">
              <a:off x="7507350" y="3519871"/>
              <a:ext cx="5125019" cy="18422"/>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sp>
          <p:nvSpPr>
            <p:cNvPr id="67" name="Rectangle 66"/>
            <p:cNvSpPr/>
            <p:nvPr/>
          </p:nvSpPr>
          <p:spPr>
            <a:xfrm>
              <a:off x="9884958" y="5985752"/>
              <a:ext cx="351378" cy="461665"/>
            </a:xfrm>
            <a:prstGeom prst="rect">
              <a:avLst/>
            </a:prstGeom>
          </p:spPr>
          <p:txBody>
            <a:bodyPr wrap="none">
              <a:spAutoFit/>
            </a:bodyPr>
            <a:lstStyle/>
            <a:p>
              <a:r>
                <a:rPr lang="en-US" dirty="0" err="1">
                  <a:solidFill>
                    <a:srgbClr val="000000"/>
                  </a:solidFill>
                  <a:latin typeface="Times New Roman" charset="0"/>
                  <a:ea typeface="ヒラギノ明朝 ProN W3" charset="0"/>
                  <a:cs typeface="ヒラギノ明朝 ProN W3" charset="0"/>
                  <a:sym typeface="Times New Roman" charset="0"/>
                </a:rPr>
                <a:t>y</a:t>
              </a:r>
              <a:endParaRPr lang="en-US" dirty="0">
                <a:solidFill>
                  <a:srgbClr val="000000"/>
                </a:solidFill>
                <a:latin typeface="Times New Roman" charset="0"/>
                <a:ea typeface="ヒラギノ明朝 ProN W3" charset="0"/>
                <a:cs typeface="ヒラギノ明朝 ProN W3" charset="0"/>
                <a:sym typeface="Times New Roman" charset="0"/>
              </a:endParaRPr>
            </a:p>
          </p:txBody>
        </p:sp>
      </p:grpSp>
      <p:sp>
        <p:nvSpPr>
          <p:cNvPr id="61" name="Title 60"/>
          <p:cNvSpPr>
            <a:spLocks noGrp="1"/>
          </p:cNvSpPr>
          <p:nvPr>
            <p:ph type="title"/>
          </p:nvPr>
        </p:nvSpPr>
        <p:spPr/>
        <p:txBody>
          <a:bodyPr/>
          <a:lstStyle/>
          <a:p>
            <a:r>
              <a:rPr lang="en-US" dirty="0" smtClean="0"/>
              <a:t>Cost function</a:t>
            </a:r>
            <a:endParaRPr lang="en-US" dirty="0"/>
          </a:p>
        </p:txBody>
      </p:sp>
      <p:sp>
        <p:nvSpPr>
          <p:cNvPr id="62" name="Content Placeholder 61"/>
          <p:cNvSpPr>
            <a:spLocks noGrp="1"/>
          </p:cNvSpPr>
          <p:nvPr>
            <p:ph idx="1"/>
          </p:nvPr>
        </p:nvSpPr>
        <p:spPr>
          <a:xfrm>
            <a:off x="381000" y="1295400"/>
            <a:ext cx="6934200" cy="5181600"/>
          </a:xfrm>
        </p:spPr>
        <p:txBody>
          <a:bodyPr/>
          <a:lstStyle/>
          <a:p>
            <a:pPr>
              <a:buClr>
                <a:srgbClr val="3366FF"/>
              </a:buClr>
            </a:pPr>
            <a:r>
              <a:rPr lang="en-US" sz="2800" dirty="0"/>
              <a:t>Consider model with </a:t>
            </a:r>
            <a:r>
              <a:rPr lang="en-US" sz="2800" i="1" dirty="0" err="1"/>
              <a:t>n</a:t>
            </a:r>
            <a:r>
              <a:rPr lang="en-US" sz="2800" dirty="0"/>
              <a:t> layers. Layer </a:t>
            </a:r>
            <a:r>
              <a:rPr lang="en-US" sz="2800" dirty="0" err="1"/>
              <a:t>i</a:t>
            </a:r>
            <a:r>
              <a:rPr lang="en-US" sz="2800" dirty="0"/>
              <a:t>  has </a:t>
            </a:r>
            <a:r>
              <a:rPr lang="en-US" sz="2800"/>
              <a:t>weights </a:t>
            </a:r>
            <a:r>
              <a:rPr lang="en-US" sz="2800" smtClean="0"/>
              <a:t>W</a:t>
            </a:r>
            <a:r>
              <a:rPr lang="en-US" sz="2800" baseline="-25000" smtClean="0"/>
              <a:t>i</a:t>
            </a:r>
            <a:endParaRPr lang="en-US" sz="2800" dirty="0"/>
          </a:p>
          <a:p>
            <a:pPr>
              <a:buClr>
                <a:srgbClr val="3366FF"/>
              </a:buClr>
            </a:pPr>
            <a:r>
              <a:rPr lang="en-US" sz="2800" dirty="0"/>
              <a:t>Forward pass:  takes input </a:t>
            </a:r>
            <a:r>
              <a:rPr lang="en-US" sz="2800" dirty="0" err="1"/>
              <a:t>x</a:t>
            </a:r>
            <a:r>
              <a:rPr lang="en-US" sz="2800" dirty="0"/>
              <a:t> and passes it through each layer </a:t>
            </a:r>
            <a:r>
              <a:rPr lang="en-US" sz="2800" dirty="0" err="1"/>
              <a:t>F</a:t>
            </a:r>
            <a:r>
              <a:rPr lang="en-US" sz="2800" baseline="-25000" dirty="0" err="1"/>
              <a:t>i</a:t>
            </a:r>
            <a:r>
              <a:rPr lang="en-US" sz="2800" dirty="0"/>
              <a:t>:</a:t>
            </a:r>
            <a:br>
              <a:rPr lang="en-US" sz="2800" dirty="0"/>
            </a:br>
            <a:r>
              <a:rPr lang="en-US" sz="2800" dirty="0"/>
              <a:t>		</a:t>
            </a:r>
            <a:r>
              <a:rPr lang="en-US" sz="2800" b="1" dirty="0">
                <a:solidFill>
                  <a:schemeClr val="accent2"/>
                </a:solidFill>
              </a:rPr>
              <a:t>x</a:t>
            </a:r>
            <a:r>
              <a:rPr lang="en-US" sz="2800" b="1" baseline="-25000" dirty="0">
                <a:solidFill>
                  <a:schemeClr val="accent2"/>
                </a:solidFill>
              </a:rPr>
              <a:t>i</a:t>
            </a:r>
            <a:r>
              <a:rPr lang="en-US" sz="2800" b="1" dirty="0">
                <a:solidFill>
                  <a:schemeClr val="accent2"/>
                </a:solidFill>
              </a:rPr>
              <a:t> = </a:t>
            </a:r>
            <a:r>
              <a:rPr lang="en-US" sz="2800" b="1" dirty="0" err="1">
                <a:solidFill>
                  <a:schemeClr val="accent2"/>
                </a:solidFill>
              </a:rPr>
              <a:t>F</a:t>
            </a:r>
            <a:r>
              <a:rPr lang="en-US" sz="2800" b="1" baseline="-25000" dirty="0" err="1">
                <a:solidFill>
                  <a:schemeClr val="accent2"/>
                </a:solidFill>
              </a:rPr>
              <a:t>i</a:t>
            </a:r>
            <a:r>
              <a:rPr lang="en-US" sz="2800" b="1" dirty="0">
                <a:solidFill>
                  <a:schemeClr val="accent2"/>
                </a:solidFill>
              </a:rPr>
              <a:t>  (x</a:t>
            </a:r>
            <a:r>
              <a:rPr lang="en-US" sz="2800" b="1" baseline="-25000" dirty="0">
                <a:solidFill>
                  <a:schemeClr val="accent2"/>
                </a:solidFill>
              </a:rPr>
              <a:t>i-1</a:t>
            </a:r>
            <a:r>
              <a:rPr lang="en-US" sz="2800" b="1" dirty="0">
                <a:solidFill>
                  <a:schemeClr val="accent2"/>
                </a:solidFill>
              </a:rPr>
              <a:t>, </a:t>
            </a:r>
            <a:r>
              <a:rPr lang="en-US" sz="2800" b="1" dirty="0" err="1">
                <a:solidFill>
                  <a:schemeClr val="accent2"/>
                </a:solidFill>
              </a:rPr>
              <a:t>W</a:t>
            </a:r>
            <a:r>
              <a:rPr lang="en-US" sz="2800" b="1" baseline="-25000" dirty="0" err="1">
                <a:solidFill>
                  <a:schemeClr val="accent2"/>
                </a:solidFill>
              </a:rPr>
              <a:t>i</a:t>
            </a:r>
            <a:r>
              <a:rPr lang="en-US" sz="2800" b="1" dirty="0">
                <a:solidFill>
                  <a:schemeClr val="accent2"/>
                </a:solidFill>
              </a:rPr>
              <a:t>)</a:t>
            </a:r>
          </a:p>
          <a:p>
            <a:pPr>
              <a:buClr>
                <a:srgbClr val="3366FF"/>
              </a:buClr>
            </a:pPr>
            <a:r>
              <a:rPr lang="en-US" sz="2800" dirty="0"/>
              <a:t>Output of layer </a:t>
            </a:r>
            <a:r>
              <a:rPr lang="en-US" sz="2800" dirty="0" err="1"/>
              <a:t>i</a:t>
            </a:r>
            <a:r>
              <a:rPr lang="en-US" sz="2800" dirty="0"/>
              <a:t> is x</a:t>
            </a:r>
            <a:r>
              <a:rPr lang="en-US" sz="2800" baseline="-25000" dirty="0"/>
              <a:t>i</a:t>
            </a:r>
            <a:r>
              <a:rPr lang="en-US" sz="2800" dirty="0"/>
              <a:t>. Network output (top layer) </a:t>
            </a:r>
            <a:r>
              <a:rPr lang="en-US" sz="2800"/>
              <a:t>is </a:t>
            </a:r>
            <a:r>
              <a:rPr lang="en-US" sz="2800" smtClean="0"/>
              <a:t>x</a:t>
            </a:r>
            <a:r>
              <a:rPr lang="en-US" sz="2800" baseline="-25000" smtClean="0"/>
              <a:t>n</a:t>
            </a:r>
            <a:endParaRPr lang="en-US" sz="2800" dirty="0"/>
          </a:p>
          <a:p>
            <a:pPr>
              <a:buClr>
                <a:srgbClr val="3366FF"/>
              </a:buClr>
            </a:pPr>
            <a:r>
              <a:rPr lang="en-US" sz="2800" dirty="0"/>
              <a:t>Cost function C  compares </a:t>
            </a:r>
            <a:r>
              <a:rPr lang="en-US" sz="2800" dirty="0" err="1"/>
              <a:t>x</a:t>
            </a:r>
            <a:r>
              <a:rPr lang="en-US" sz="2800" baseline="-25000" dirty="0" err="1"/>
              <a:t>n</a:t>
            </a:r>
            <a:r>
              <a:rPr lang="en-US" sz="2800" dirty="0"/>
              <a:t> to </a:t>
            </a:r>
            <a:r>
              <a:rPr lang="en-US" sz="2800" dirty="0" err="1"/>
              <a:t>y</a:t>
            </a:r>
            <a:endParaRPr lang="en-US" sz="2800" dirty="0"/>
          </a:p>
          <a:p>
            <a:pPr>
              <a:buClr>
                <a:srgbClr val="3366FF"/>
              </a:buClr>
            </a:pPr>
            <a:r>
              <a:rPr lang="en-US" sz="2800" dirty="0"/>
              <a:t>Overall energy is the sum of the cost over all training examples:</a:t>
            </a:r>
          </a:p>
        </p:txBody>
      </p:sp>
      <p:graphicFrame>
        <p:nvGraphicFramePr>
          <p:cNvPr id="66" name="Object 65"/>
          <p:cNvGraphicFramePr>
            <a:graphicFrameLocks noChangeAspect="1"/>
          </p:cNvGraphicFramePr>
          <p:nvPr>
            <p:extLst>
              <p:ext uri="{D42A27DB-BD31-4B8C-83A1-F6EECF244321}">
                <p14:modId xmlns:p14="http://schemas.microsoft.com/office/powerpoint/2010/main" val="2423944861"/>
              </p:ext>
            </p:extLst>
          </p:nvPr>
        </p:nvGraphicFramePr>
        <p:xfrm>
          <a:off x="3516855" y="5562600"/>
          <a:ext cx="2590799" cy="1066800"/>
        </p:xfrm>
        <a:graphic>
          <a:graphicData uri="http://schemas.openxmlformats.org/presentationml/2006/ole">
            <mc:AlternateContent xmlns:mc="http://schemas.openxmlformats.org/markup-compatibility/2006">
              <mc:Choice xmlns:v="urn:schemas-microsoft-com:vml" Requires="v">
                <p:oleObj spid="_x0000_s2064" name="Equation" r:id="rId3" imgW="1079500" imgH="444500" progId="Equation.3">
                  <p:embed/>
                </p:oleObj>
              </mc:Choice>
              <mc:Fallback>
                <p:oleObj name="Equation" r:id="rId3" imgW="1079500" imgH="4445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6855" y="5562600"/>
                        <a:ext cx="2590799" cy="1066800"/>
                      </a:xfrm>
                      <a:prstGeom prst="rect">
                        <a:avLst/>
                      </a:prstGeom>
                      <a:solidFill>
                        <a:srgbClr val="FFFFCC"/>
                      </a:solidFill>
                      <a:extLst/>
                    </p:spPr>
                  </p:pic>
                </p:oleObj>
              </mc:Fallback>
            </mc:AlternateContent>
          </a:graphicData>
        </a:graphic>
      </p:graphicFrame>
    </p:spTree>
    <p:extLst>
      <p:ext uri="{BB962C8B-B14F-4D97-AF65-F5344CB8AC3E}">
        <p14:creationId xmlns:p14="http://schemas.microsoft.com/office/powerpoint/2010/main" val="15942656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Stochastic gradient descend</a:t>
            </a:r>
            <a:endParaRPr lang="en-US" dirty="0"/>
          </a:p>
        </p:txBody>
      </p:sp>
      <p:sp>
        <p:nvSpPr>
          <p:cNvPr id="3" name="Content Placeholder 2"/>
          <p:cNvSpPr>
            <a:spLocks noGrp="1"/>
          </p:cNvSpPr>
          <p:nvPr>
            <p:ph idx="1"/>
          </p:nvPr>
        </p:nvSpPr>
        <p:spPr>
          <a:xfrm>
            <a:off x="381000" y="1295400"/>
            <a:ext cx="11811000" cy="5181600"/>
          </a:xfrm>
        </p:spPr>
        <p:txBody>
          <a:bodyPr/>
          <a:lstStyle/>
          <a:p>
            <a:pPr>
              <a:buClr>
                <a:srgbClr val="3366FF"/>
              </a:buClr>
            </a:pPr>
            <a:r>
              <a:rPr lang="en-US" sz="2800"/>
              <a:t>M</a:t>
            </a:r>
            <a:r>
              <a:rPr lang="en-US" sz="2800" smtClean="0"/>
              <a:t>inimize </a:t>
            </a:r>
            <a:r>
              <a:rPr lang="en-US" sz="2800" dirty="0"/>
              <a:t>overall loss </a:t>
            </a:r>
            <a:r>
              <a:rPr lang="en-US" sz="2800"/>
              <a:t>function </a:t>
            </a:r>
            <a:r>
              <a:rPr lang="en-US" sz="2800" b="1" smtClean="0"/>
              <a:t>E = </a:t>
            </a:r>
            <a:r>
              <a:rPr lang="en-US" sz="2800" smtClean="0"/>
              <a:t>sum </a:t>
            </a:r>
            <a:r>
              <a:rPr lang="en-US" sz="2800" dirty="0"/>
              <a:t>of individual losses over </a:t>
            </a:r>
            <a:r>
              <a:rPr lang="en-US" sz="2800"/>
              <a:t>each </a:t>
            </a:r>
            <a:r>
              <a:rPr lang="en-US" sz="2800" smtClean="0"/>
              <a:t>example</a:t>
            </a:r>
            <a:endParaRPr lang="en-US" sz="2800" dirty="0"/>
          </a:p>
          <a:p>
            <a:pPr>
              <a:buClr>
                <a:srgbClr val="3366FF"/>
              </a:buClr>
            </a:pPr>
            <a:r>
              <a:rPr lang="en-US" sz="2800" dirty="0"/>
              <a:t>In gradient descent, we start with some initial set of parameters </a:t>
            </a:r>
            <a:r>
              <a:rPr lang="en-US" sz="2800" dirty="0" err="1"/>
              <a:t>θ</a:t>
            </a:r>
            <a:endParaRPr lang="en-US" sz="2800" dirty="0"/>
          </a:p>
          <a:p>
            <a:pPr>
              <a:buClr>
                <a:srgbClr val="3366FF"/>
              </a:buClr>
            </a:pPr>
            <a:r>
              <a:rPr lang="en-US" sz="2800"/>
              <a:t>Update </a:t>
            </a:r>
            <a:r>
              <a:rPr lang="en-US" sz="2800" smtClean="0"/>
              <a:t>parameters:</a:t>
            </a:r>
            <a:endParaRPr lang="en-US" sz="2800" b="1" dirty="0" smtClean="0"/>
          </a:p>
          <a:p>
            <a:pPr lvl="1">
              <a:buClr>
                <a:srgbClr val="3366FF"/>
              </a:buClr>
            </a:pPr>
            <a:r>
              <a:rPr lang="en-US" sz="2400" smtClean="0"/>
              <a:t>k </a:t>
            </a:r>
            <a:r>
              <a:rPr lang="en-US" sz="2400" dirty="0"/>
              <a:t>is iteration index, </a:t>
            </a:r>
            <a:r>
              <a:rPr lang="en-US" sz="2400" i="1" dirty="0" err="1"/>
              <a:t>η</a:t>
            </a:r>
            <a:r>
              <a:rPr lang="en-US" sz="2400" dirty="0"/>
              <a:t> is learning rate (negative scalar; set semi-manually).</a:t>
            </a:r>
          </a:p>
          <a:p>
            <a:pPr>
              <a:buClr>
                <a:srgbClr val="3366FF"/>
              </a:buClr>
            </a:pPr>
            <a:endParaRPr lang="en-US" sz="2800" smtClean="0"/>
          </a:p>
          <a:p>
            <a:pPr>
              <a:buClr>
                <a:srgbClr val="3366FF"/>
              </a:buClr>
            </a:pPr>
            <a:r>
              <a:rPr lang="en-US" sz="2800" smtClean="0"/>
              <a:t>Gradients                        </a:t>
            </a:r>
            <a:r>
              <a:rPr lang="en-US" sz="2800" dirty="0"/>
              <a:t>computed by </a:t>
            </a:r>
            <a:r>
              <a:rPr lang="en-US" sz="2800" i="1" dirty="0" err="1"/>
              <a:t>backpropagation</a:t>
            </a:r>
            <a:r>
              <a:rPr lang="en-US" sz="2800" dirty="0"/>
              <a:t>.</a:t>
            </a:r>
          </a:p>
          <a:p>
            <a:pPr>
              <a:buClr>
                <a:srgbClr val="3366FF"/>
              </a:buClr>
            </a:pPr>
            <a:endParaRPr lang="en-US" sz="2800" smtClean="0"/>
          </a:p>
          <a:p>
            <a:pPr>
              <a:buClr>
                <a:srgbClr val="3366FF"/>
              </a:buClr>
            </a:pPr>
            <a:r>
              <a:rPr lang="en-US" sz="2800" smtClean="0"/>
              <a:t>In SGD, </a:t>
            </a:r>
            <a:r>
              <a:rPr lang="en-US" sz="2800" dirty="0"/>
              <a:t>compute gradient on sub-set (batch) </a:t>
            </a:r>
            <a:r>
              <a:rPr lang="en-US" sz="2800"/>
              <a:t>of </a:t>
            </a:r>
            <a:r>
              <a:rPr lang="en-US" sz="2800" smtClean="0"/>
              <a:t>data:</a:t>
            </a:r>
          </a:p>
          <a:p>
            <a:pPr lvl="1">
              <a:buClr>
                <a:srgbClr val="3366FF"/>
              </a:buClr>
            </a:pPr>
            <a:r>
              <a:rPr lang="en-US" sz="2400" smtClean="0"/>
              <a:t>If </a:t>
            </a:r>
            <a:r>
              <a:rPr lang="en-US" sz="2400" dirty="0" err="1"/>
              <a:t>batchsize</a:t>
            </a:r>
            <a:r>
              <a:rPr lang="en-US" sz="2400" dirty="0"/>
              <a:t>=1 then </a:t>
            </a:r>
            <a:r>
              <a:rPr lang="en-US" sz="2400" dirty="0" err="1"/>
              <a:t>θ</a:t>
            </a:r>
            <a:r>
              <a:rPr lang="en-US" sz="2400" dirty="0"/>
              <a:t> is updated after </a:t>
            </a:r>
            <a:r>
              <a:rPr lang="en-US" sz="2400"/>
              <a:t>each </a:t>
            </a:r>
            <a:r>
              <a:rPr lang="en-US" sz="2400" smtClean="0"/>
              <a:t>example.</a:t>
            </a:r>
          </a:p>
          <a:p>
            <a:pPr lvl="1">
              <a:buClr>
                <a:srgbClr val="3366FF"/>
              </a:buClr>
            </a:pPr>
            <a:r>
              <a:rPr lang="en-US" sz="2400" smtClean="0"/>
              <a:t>If </a:t>
            </a:r>
            <a:r>
              <a:rPr lang="en-US" sz="2400" dirty="0" err="1"/>
              <a:t>batchsize</a:t>
            </a:r>
            <a:r>
              <a:rPr lang="en-US" sz="2400" dirty="0"/>
              <a:t>=N (full set) then this is standard gradient descent.</a:t>
            </a:r>
          </a:p>
          <a:p>
            <a:pPr lvl="1">
              <a:buClr>
                <a:srgbClr val="3366FF"/>
              </a:buClr>
            </a:pPr>
            <a:r>
              <a:rPr lang="en-US" sz="2400" dirty="0"/>
              <a:t>Gradient direction is noisy, relative to average over </a:t>
            </a:r>
            <a:r>
              <a:rPr lang="en-US" sz="2400"/>
              <a:t>all </a:t>
            </a:r>
            <a:r>
              <a:rPr lang="en-US" sz="2400" smtClean="0"/>
              <a:t>examples</a:t>
            </a:r>
            <a:endParaRPr lang="en-US" sz="2400" dirty="0"/>
          </a:p>
        </p:txBody>
      </p:sp>
      <p:sp>
        <p:nvSpPr>
          <p:cNvPr id="4" name="Slide Number Placeholder 3"/>
          <p:cNvSpPr>
            <a:spLocks noGrp="1"/>
          </p:cNvSpPr>
          <p:nvPr>
            <p:ph type="sldNum" sz="quarter" idx="12"/>
          </p:nvPr>
        </p:nvSpPr>
        <p:spPr/>
        <p:txBody>
          <a:bodyPr/>
          <a:lstStyle/>
          <a:p>
            <a:fld id="{665346CD-C9EF-6344-8B59-DEE5041F413C}" type="slidenum">
              <a:rPr lang="en-US" smtClean="0"/>
              <a:pPr/>
              <a:t>55</a:t>
            </a:fld>
            <a:endParaRPr lang="en-US"/>
          </a:p>
        </p:txBody>
      </p:sp>
      <p:pic>
        <p:nvPicPr>
          <p:cNvPr id="6" name="Picture 5"/>
          <p:cNvPicPr>
            <a:picLocks noChangeAspect="1"/>
          </p:cNvPicPr>
          <p:nvPr/>
        </p:nvPicPr>
        <p:blipFill>
          <a:blip r:embed="rId2"/>
          <a:stretch>
            <a:fillRect/>
          </a:stretch>
        </p:blipFill>
        <p:spPr>
          <a:xfrm>
            <a:off x="3886200" y="2362200"/>
            <a:ext cx="2506528" cy="428466"/>
          </a:xfrm>
          <a:prstGeom prst="rect">
            <a:avLst/>
          </a:prstGeom>
          <a:solidFill>
            <a:srgbClr val="FFFFCC"/>
          </a:solidFill>
          <a:ln w="28575">
            <a:solidFill>
              <a:schemeClr val="accent2"/>
            </a:solidFill>
          </a:ln>
        </p:spPr>
      </p:pic>
      <p:pic>
        <p:nvPicPr>
          <p:cNvPr id="7" name="Picture 6"/>
          <p:cNvPicPr>
            <a:picLocks noChangeAspect="1"/>
          </p:cNvPicPr>
          <p:nvPr/>
        </p:nvPicPr>
        <p:blipFill>
          <a:blip r:embed="rId3"/>
          <a:stretch>
            <a:fillRect/>
          </a:stretch>
        </p:blipFill>
        <p:spPr>
          <a:xfrm>
            <a:off x="2514600" y="3694182"/>
            <a:ext cx="1447800" cy="634160"/>
          </a:xfrm>
          <a:prstGeom prst="rect">
            <a:avLst/>
          </a:prstGeom>
          <a:solidFill>
            <a:srgbClr val="FFFFCC"/>
          </a:solidFill>
          <a:ln w="28575">
            <a:solidFill>
              <a:schemeClr val="accent2"/>
            </a:solidFill>
          </a:ln>
        </p:spPr>
      </p:pic>
    </p:spTree>
    <p:extLst>
      <p:ext uri="{BB962C8B-B14F-4D97-AF65-F5344CB8AC3E}">
        <p14:creationId xmlns:p14="http://schemas.microsoft.com/office/powerpoint/2010/main" val="3482927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Computing gradients</a:t>
            </a:r>
            <a:endParaRPr lang="en-US" dirty="0"/>
          </a:p>
        </p:txBody>
      </p:sp>
      <p:sp>
        <p:nvSpPr>
          <p:cNvPr id="6" name="Content Placeholder 5"/>
          <p:cNvSpPr>
            <a:spLocks noGrp="1"/>
          </p:cNvSpPr>
          <p:nvPr>
            <p:ph idx="1"/>
          </p:nvPr>
        </p:nvSpPr>
        <p:spPr>
          <a:xfrm>
            <a:off x="381000" y="1067859"/>
            <a:ext cx="9723974" cy="5045075"/>
          </a:xfrm>
        </p:spPr>
        <p:txBody>
          <a:bodyPr/>
          <a:lstStyle/>
          <a:p>
            <a:pPr>
              <a:buNone/>
            </a:pPr>
            <a:r>
              <a:rPr lang="en-US" dirty="0" smtClean="0"/>
              <a:t>To compute the gradients, we could start by wring the full energy E as a function of the network parameters.</a:t>
            </a:r>
          </a:p>
          <a:p>
            <a:pPr>
              <a:buNone/>
            </a:pPr>
            <a:endParaRPr lang="en-US" dirty="0" smtClean="0"/>
          </a:p>
          <a:p>
            <a:pPr>
              <a:buNone/>
            </a:pPr>
            <a:endParaRPr lang="en-US" dirty="0" smtClean="0"/>
          </a:p>
        </p:txBody>
      </p:sp>
      <p:sp>
        <p:nvSpPr>
          <p:cNvPr id="4" name="Slide Number Placeholder 3"/>
          <p:cNvSpPr>
            <a:spLocks noGrp="1"/>
          </p:cNvSpPr>
          <p:nvPr>
            <p:ph type="sldNum" sz="quarter" idx="12"/>
          </p:nvPr>
        </p:nvSpPr>
        <p:spPr/>
        <p:txBody>
          <a:bodyPr/>
          <a:lstStyle/>
          <a:p>
            <a:fld id="{665346CD-C9EF-6344-8B59-DEE5041F413C}" type="slidenum">
              <a:rPr lang="en-US" smtClean="0"/>
              <a:pPr/>
              <a:t>56</a:t>
            </a:fld>
            <a:endParaRPr lang="en-US"/>
          </a:p>
        </p:txBody>
      </p:sp>
      <p:pic>
        <p:nvPicPr>
          <p:cNvPr id="11" name="Picture 10"/>
          <p:cNvPicPr>
            <a:picLocks noChangeAspect="1"/>
          </p:cNvPicPr>
          <p:nvPr/>
        </p:nvPicPr>
        <p:blipFill>
          <a:blip r:embed="rId3"/>
          <a:stretch>
            <a:fillRect/>
          </a:stretch>
        </p:blipFill>
        <p:spPr>
          <a:xfrm>
            <a:off x="8839200" y="1563534"/>
            <a:ext cx="3124200" cy="5182118"/>
          </a:xfrm>
          <a:prstGeom prst="rect">
            <a:avLst/>
          </a:prstGeom>
        </p:spPr>
      </p:pic>
      <p:graphicFrame>
        <p:nvGraphicFramePr>
          <p:cNvPr id="13" name="Object 12"/>
          <p:cNvGraphicFramePr>
            <a:graphicFrameLocks noChangeAspect="1"/>
          </p:cNvGraphicFramePr>
          <p:nvPr>
            <p:extLst>
              <p:ext uri="{D42A27DB-BD31-4B8C-83A1-F6EECF244321}">
                <p14:modId xmlns:p14="http://schemas.microsoft.com/office/powerpoint/2010/main" val="3717709854"/>
              </p:ext>
            </p:extLst>
          </p:nvPr>
        </p:nvGraphicFramePr>
        <p:xfrm>
          <a:off x="457200" y="2819400"/>
          <a:ext cx="7894315" cy="1066800"/>
        </p:xfrm>
        <a:graphic>
          <a:graphicData uri="http://schemas.openxmlformats.org/presentationml/2006/ole">
            <mc:AlternateContent xmlns:mc="http://schemas.openxmlformats.org/markup-compatibility/2006">
              <mc:Choice xmlns:v="urn:schemas-microsoft-com:vml" Requires="v">
                <p:oleObj spid="_x0000_s4112" name="Equation" r:id="rId4" imgW="3289300" imgH="444500" progId="Equation.3">
                  <p:embed/>
                </p:oleObj>
              </mc:Choice>
              <mc:Fallback>
                <p:oleObj name="Equation" r:id="rId4" imgW="3289300" imgH="4445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819400"/>
                        <a:ext cx="7894315" cy="1066800"/>
                      </a:xfrm>
                      <a:prstGeom prst="rect">
                        <a:avLst/>
                      </a:prstGeom>
                      <a:noFill/>
                      <a:ln w="38100">
                        <a:solidFill>
                          <a:schemeClr val="accent2"/>
                        </a:solidFill>
                      </a:ln>
                      <a:extLst/>
                    </p:spPr>
                  </p:pic>
                </p:oleObj>
              </mc:Fallback>
            </mc:AlternateContent>
          </a:graphicData>
        </a:graphic>
      </p:graphicFrame>
      <p:sp>
        <p:nvSpPr>
          <p:cNvPr id="14" name="TextBox 13"/>
          <p:cNvSpPr txBox="1"/>
          <p:nvPr/>
        </p:nvSpPr>
        <p:spPr>
          <a:xfrm>
            <a:off x="381000" y="4495800"/>
            <a:ext cx="6574420" cy="2062103"/>
          </a:xfrm>
          <a:prstGeom prst="rect">
            <a:avLst/>
          </a:prstGeom>
          <a:noFill/>
        </p:spPr>
        <p:txBody>
          <a:bodyPr wrap="square" rtlCol="0">
            <a:spAutoFit/>
          </a:bodyPr>
          <a:lstStyle/>
          <a:p>
            <a:r>
              <a:rPr lang="en-US" sz="3200" dirty="0">
                <a:solidFill>
                  <a:srgbClr val="000000"/>
                </a:solidFill>
                <a:latin typeface="Times New Roman" charset="0"/>
                <a:ea typeface="ヒラギノ明朝 ProN W3" charset="0"/>
                <a:cs typeface="ヒラギノ明朝 ProN W3" charset="0"/>
                <a:sym typeface="Times New Roman" charset="0"/>
              </a:rPr>
              <a:t>And then compute the partial derivatives… instead, we can use the chain rule to derive a compact algorithm:  </a:t>
            </a:r>
            <a:r>
              <a:rPr lang="en-US" sz="3200" b="1" dirty="0">
                <a:solidFill>
                  <a:srgbClr val="000000"/>
                </a:solidFill>
                <a:latin typeface="Times New Roman" charset="0"/>
                <a:ea typeface="ヒラギノ明朝 ProN W3" charset="0"/>
                <a:cs typeface="ヒラギノ明朝 ProN W3" charset="0"/>
                <a:sym typeface="Times New Roman" charset="0"/>
              </a:rPr>
              <a:t>back-propagation</a:t>
            </a:r>
          </a:p>
        </p:txBody>
      </p:sp>
    </p:spTree>
    <p:extLst>
      <p:ext uri="{BB962C8B-B14F-4D97-AF65-F5344CB8AC3E}">
        <p14:creationId xmlns:p14="http://schemas.microsoft.com/office/powerpoint/2010/main" val="18924345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Computing gradients</a:t>
            </a:r>
            <a:endParaRPr lang="en-US" dirty="0"/>
          </a:p>
        </p:txBody>
      </p:sp>
      <p:sp>
        <p:nvSpPr>
          <p:cNvPr id="6" name="Content Placeholder 5"/>
          <p:cNvSpPr>
            <a:spLocks noGrp="1"/>
          </p:cNvSpPr>
          <p:nvPr>
            <p:ph idx="1"/>
          </p:nvPr>
        </p:nvSpPr>
        <p:spPr>
          <a:xfrm>
            <a:off x="457200" y="1067859"/>
            <a:ext cx="9647774" cy="5045075"/>
          </a:xfrm>
        </p:spPr>
        <p:txBody>
          <a:bodyPr/>
          <a:lstStyle/>
          <a:p>
            <a:pPr>
              <a:buNone/>
            </a:pPr>
            <a:r>
              <a:rPr lang="en-US" dirty="0" smtClean="0"/>
              <a:t>The energy E is the sum of the costs associated to each training example </a:t>
            </a:r>
            <a:r>
              <a:rPr lang="en-US" dirty="0" err="1" smtClean="0"/>
              <a:t>x</a:t>
            </a:r>
            <a:r>
              <a:rPr lang="en-US" baseline="30000" dirty="0" err="1" smtClean="0"/>
              <a:t>m</a:t>
            </a:r>
            <a:r>
              <a:rPr lang="en-US" dirty="0" smtClean="0"/>
              <a:t>, </a:t>
            </a:r>
            <a:r>
              <a:rPr lang="en-US" dirty="0" err="1" smtClean="0"/>
              <a:t>y</a:t>
            </a:r>
            <a:r>
              <a:rPr lang="en-US" baseline="30000" dirty="0" err="1" smtClean="0"/>
              <a:t>m</a:t>
            </a:r>
            <a:endParaRPr lang="en-US" baseline="30000" dirty="0" smtClean="0"/>
          </a:p>
          <a:p>
            <a:pPr>
              <a:buNone/>
            </a:pPr>
            <a:endParaRPr lang="en-US" dirty="0" smtClean="0"/>
          </a:p>
          <a:p>
            <a:pPr>
              <a:buNone/>
            </a:pPr>
            <a:endParaRPr lang="en-US" dirty="0" smtClean="0"/>
          </a:p>
          <a:p>
            <a:pPr>
              <a:buNone/>
            </a:pPr>
            <a:r>
              <a:rPr lang="en-US" dirty="0" smtClean="0"/>
              <a:t>Its gradient with respect to the networks parameters is:</a:t>
            </a:r>
          </a:p>
        </p:txBody>
      </p:sp>
      <p:sp>
        <p:nvSpPr>
          <p:cNvPr id="4" name="Slide Number Placeholder 3"/>
          <p:cNvSpPr>
            <a:spLocks noGrp="1"/>
          </p:cNvSpPr>
          <p:nvPr>
            <p:ph type="sldNum" sz="quarter" idx="12"/>
          </p:nvPr>
        </p:nvSpPr>
        <p:spPr/>
        <p:txBody>
          <a:bodyPr/>
          <a:lstStyle/>
          <a:p>
            <a:fld id="{665346CD-C9EF-6344-8B59-DEE5041F413C}" type="slidenum">
              <a:rPr lang="en-US" smtClean="0"/>
              <a:pPr/>
              <a:t>57</a:t>
            </a:fld>
            <a:endParaRPr lang="en-US"/>
          </a:p>
        </p:txBody>
      </p:sp>
      <p:graphicFrame>
        <p:nvGraphicFramePr>
          <p:cNvPr id="996355" name="Object 3"/>
          <p:cNvGraphicFramePr>
            <a:graphicFrameLocks noChangeAspect="1"/>
          </p:cNvGraphicFramePr>
          <p:nvPr>
            <p:extLst>
              <p:ext uri="{D42A27DB-BD31-4B8C-83A1-F6EECF244321}">
                <p14:modId xmlns:p14="http://schemas.microsoft.com/office/powerpoint/2010/main" val="2103355632"/>
              </p:ext>
            </p:extLst>
          </p:nvPr>
        </p:nvGraphicFramePr>
        <p:xfrm>
          <a:off x="4355330" y="2286000"/>
          <a:ext cx="3242961" cy="1032836"/>
        </p:xfrm>
        <a:graphic>
          <a:graphicData uri="http://schemas.openxmlformats.org/presentationml/2006/ole">
            <mc:AlternateContent xmlns:mc="http://schemas.openxmlformats.org/markup-compatibility/2006">
              <mc:Choice xmlns:v="urn:schemas-microsoft-com:vml" Requires="v">
                <p:oleObj spid="_x0000_s5148" name="Equation" r:id="rId3" imgW="1397000" imgH="444500" progId="Equation.3">
                  <p:embed/>
                </p:oleObj>
              </mc:Choice>
              <mc:Fallback>
                <p:oleObj name="Equation" r:id="rId3" imgW="1397000" imgH="4445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330" y="2286000"/>
                        <a:ext cx="3242961" cy="1032836"/>
                      </a:xfrm>
                      <a:prstGeom prst="rect">
                        <a:avLst/>
                      </a:prstGeom>
                      <a:noFill/>
                      <a:ln w="38100">
                        <a:solidFill>
                          <a:schemeClr val="accent2"/>
                        </a:solidFill>
                      </a:ln>
                      <a:extLst/>
                    </p:spPr>
                  </p:pic>
                </p:oleObj>
              </mc:Fallback>
            </mc:AlternateContent>
          </a:graphicData>
        </a:graphic>
      </p:graphicFrame>
      <p:graphicFrame>
        <p:nvGraphicFramePr>
          <p:cNvPr id="996356" name="Object 4"/>
          <p:cNvGraphicFramePr>
            <a:graphicFrameLocks noChangeAspect="1"/>
          </p:cNvGraphicFramePr>
          <p:nvPr>
            <p:extLst>
              <p:ext uri="{D42A27DB-BD31-4B8C-83A1-F6EECF244321}">
                <p14:modId xmlns:p14="http://schemas.microsoft.com/office/powerpoint/2010/main" val="3920591357"/>
              </p:ext>
            </p:extLst>
          </p:nvPr>
        </p:nvGraphicFramePr>
        <p:xfrm>
          <a:off x="3962400" y="4097975"/>
          <a:ext cx="3200400" cy="1129663"/>
        </p:xfrm>
        <a:graphic>
          <a:graphicData uri="http://schemas.openxmlformats.org/presentationml/2006/ole">
            <mc:AlternateContent xmlns:mc="http://schemas.openxmlformats.org/markup-compatibility/2006">
              <mc:Choice xmlns:v="urn:schemas-microsoft-com:vml" Requires="v">
                <p:oleObj spid="_x0000_s5149" name="Equation" r:id="rId5" imgW="1333500" imgH="469900" progId="Equation.3">
                  <p:embed/>
                </p:oleObj>
              </mc:Choice>
              <mc:Fallback>
                <p:oleObj name="Equation" r:id="rId5" imgW="1333500" imgH="469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4097975"/>
                        <a:ext cx="3200400" cy="1129663"/>
                      </a:xfrm>
                      <a:prstGeom prst="rect">
                        <a:avLst/>
                      </a:prstGeom>
                      <a:noFill/>
                      <a:ln w="38100">
                        <a:solidFill>
                          <a:schemeClr val="accent2"/>
                        </a:solidFill>
                      </a:ln>
                      <a:extLst/>
                    </p:spPr>
                  </p:pic>
                </p:oleObj>
              </mc:Fallback>
            </mc:AlternateContent>
          </a:graphicData>
        </a:graphic>
      </p:graphicFrame>
      <p:sp>
        <p:nvSpPr>
          <p:cNvPr id="12" name="Rectangle 11"/>
          <p:cNvSpPr/>
          <p:nvPr/>
        </p:nvSpPr>
        <p:spPr>
          <a:xfrm>
            <a:off x="381000" y="5562600"/>
            <a:ext cx="10668000" cy="523220"/>
          </a:xfrm>
          <a:prstGeom prst="rect">
            <a:avLst/>
          </a:prstGeom>
        </p:spPr>
        <p:txBody>
          <a:bodyPr wrap="square">
            <a:spAutoFit/>
          </a:bodyPr>
          <a:lstStyle/>
          <a:p>
            <a:pPr marL="457200" indent="-457200">
              <a:buFont typeface="Arial" panose="020B0604020202020204" pitchFamily="34" charset="0"/>
              <a:buChar char="•"/>
            </a:pPr>
            <a:r>
              <a:rPr lang="en-US" sz="2800" smtClean="0">
                <a:solidFill>
                  <a:srgbClr val="000000"/>
                </a:solidFill>
                <a:latin typeface="Times New Roman" charset="0"/>
                <a:ea typeface="ヒラギノ明朝 ProN W3" charset="0"/>
                <a:cs typeface="ヒラギノ明朝 ProN W3" charset="0"/>
                <a:sym typeface="Times New Roman" charset="0"/>
              </a:rPr>
              <a:t>Indicates </a:t>
            </a:r>
            <a:r>
              <a:rPr lang="en-US" sz="2800" dirty="0">
                <a:solidFill>
                  <a:srgbClr val="000000"/>
                </a:solidFill>
                <a:latin typeface="Times New Roman" charset="0"/>
                <a:ea typeface="ヒラギノ明朝 ProN W3" charset="0"/>
                <a:cs typeface="ヒラギノ明朝 ProN W3" charset="0"/>
                <a:sym typeface="Times New Roman" charset="0"/>
              </a:rPr>
              <a:t>how much E varies when the parameter </a:t>
            </a:r>
            <a:r>
              <a:rPr lang="en-US" sz="2800" dirty="0" err="1">
                <a:solidFill>
                  <a:srgbClr val="000000"/>
                </a:solidFill>
                <a:latin typeface="Times New Roman" charset="0"/>
                <a:ea typeface="ヒラギノ明朝 ProN W3" charset="0"/>
                <a:cs typeface="ヒラギノ明朝 ProN W3" charset="0"/>
                <a:sym typeface="Times New Roman" charset="0"/>
              </a:rPr>
              <a:t>θ</a:t>
            </a:r>
            <a:r>
              <a:rPr lang="en-US" sz="2800" baseline="-25000" dirty="0" err="1">
                <a:solidFill>
                  <a:srgbClr val="000000"/>
                </a:solidFill>
                <a:latin typeface="Times New Roman" charset="0"/>
                <a:ea typeface="ヒラギノ明朝 ProN W3" charset="0"/>
                <a:cs typeface="ヒラギノ明朝 ProN W3" charset="0"/>
                <a:sym typeface="Times New Roman" charset="0"/>
              </a:rPr>
              <a:t>i</a:t>
            </a:r>
            <a:r>
              <a:rPr lang="en-US" sz="2800" dirty="0">
                <a:solidFill>
                  <a:srgbClr val="000000"/>
                </a:solidFill>
                <a:latin typeface="Times New Roman" charset="0"/>
                <a:ea typeface="ヒラギノ明朝 ProN W3" charset="0"/>
                <a:cs typeface="ヒラギノ明朝 ProN W3" charset="0"/>
                <a:sym typeface="Times New Roman" charset="0"/>
              </a:rPr>
              <a:t> is varied.</a:t>
            </a:r>
          </a:p>
        </p:txBody>
      </p:sp>
    </p:spTree>
    <p:extLst>
      <p:ext uri="{BB962C8B-B14F-4D97-AF65-F5344CB8AC3E}">
        <p14:creationId xmlns:p14="http://schemas.microsoft.com/office/powerpoint/2010/main" val="647724140"/>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Computing gradients: cost layer</a:t>
            </a:r>
            <a:endParaRPr lang="en-US" dirty="0"/>
          </a:p>
        </p:txBody>
      </p:sp>
      <p:sp>
        <p:nvSpPr>
          <p:cNvPr id="4" name="Slide Number Placeholder 3"/>
          <p:cNvSpPr>
            <a:spLocks noGrp="1"/>
          </p:cNvSpPr>
          <p:nvPr>
            <p:ph type="sldNum" sz="quarter" idx="12"/>
          </p:nvPr>
        </p:nvSpPr>
        <p:spPr/>
        <p:txBody>
          <a:bodyPr/>
          <a:lstStyle/>
          <a:p>
            <a:fld id="{665346CD-C9EF-6344-8B59-DEE5041F413C}" type="slidenum">
              <a:rPr lang="en-US" smtClean="0"/>
              <a:pPr/>
              <a:t>58</a:t>
            </a:fld>
            <a:endParaRPr lang="en-US"/>
          </a:p>
        </p:txBody>
      </p:sp>
      <p:sp>
        <p:nvSpPr>
          <p:cNvPr id="10" name="TextBox 9"/>
          <p:cNvSpPr txBox="1"/>
          <p:nvPr/>
        </p:nvSpPr>
        <p:spPr>
          <a:xfrm>
            <a:off x="3966763" y="4798823"/>
            <a:ext cx="184666" cy="461665"/>
          </a:xfrm>
          <a:prstGeom prst="rect">
            <a:avLst/>
          </a:prstGeom>
          <a:noFill/>
        </p:spPr>
        <p:txBody>
          <a:bodyPr wrap="none" rtlCol="0">
            <a:spAutoFit/>
          </a:bodyPr>
          <a:lstStyle/>
          <a:p>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12" name="TextBox 11"/>
          <p:cNvSpPr txBox="1"/>
          <p:nvPr/>
        </p:nvSpPr>
        <p:spPr>
          <a:xfrm>
            <a:off x="390004" y="1323448"/>
            <a:ext cx="11344796" cy="830997"/>
          </a:xfrm>
          <a:prstGeom prst="rect">
            <a:avLst/>
          </a:prstGeom>
          <a:noFill/>
        </p:spPr>
        <p:txBody>
          <a:bodyPr wrap="square" rtlCol="0">
            <a:spAutoFit/>
          </a:bodyPr>
          <a:lstStyle/>
          <a:p>
            <a:r>
              <a:rPr lang="en-US" dirty="0">
                <a:solidFill>
                  <a:srgbClr val="000000"/>
                </a:solidFill>
                <a:latin typeface="Times New Roman" charset="0"/>
                <a:ea typeface="ヒラギノ明朝 ProN W3" charset="0"/>
                <a:cs typeface="ヒラギノ明朝 ProN W3" charset="0"/>
                <a:sym typeface="Times New Roman" charset="0"/>
              </a:rPr>
              <a:t>If we compute the gradient with respect to the parameters </a:t>
            </a:r>
            <a:r>
              <a:rPr lang="en-US">
                <a:solidFill>
                  <a:srgbClr val="000000"/>
                </a:solidFill>
                <a:latin typeface="Times New Roman" charset="0"/>
                <a:ea typeface="ヒラギノ明朝 ProN W3" charset="0"/>
                <a:cs typeface="ヒラギノ明朝 ProN W3" charset="0"/>
                <a:sym typeface="Times New Roman" charset="0"/>
              </a:rPr>
              <a:t>of </a:t>
            </a:r>
            <a:r>
              <a:rPr lang="en-US" smtClean="0">
                <a:solidFill>
                  <a:srgbClr val="000000"/>
                </a:solidFill>
                <a:latin typeface="Times New Roman" charset="0"/>
                <a:ea typeface="ヒラギノ明朝 ProN W3" charset="0"/>
                <a:cs typeface="ヒラギノ明朝 ProN W3" charset="0"/>
                <a:sym typeface="Times New Roman" charset="0"/>
              </a:rPr>
              <a:t> the </a:t>
            </a:r>
            <a:r>
              <a:rPr lang="en-US" dirty="0">
                <a:solidFill>
                  <a:srgbClr val="000000"/>
                </a:solidFill>
                <a:latin typeface="Times New Roman" charset="0"/>
                <a:ea typeface="ヒラギノ明朝 ProN W3" charset="0"/>
                <a:cs typeface="ヒラギノ明朝 ProN W3" charset="0"/>
                <a:sym typeface="Times New Roman" charset="0"/>
              </a:rPr>
              <a:t>last layer (output layer) </a:t>
            </a:r>
            <a:r>
              <a:rPr lang="en-US" i="1" dirty="0" err="1">
                <a:solidFill>
                  <a:srgbClr val="000000"/>
                </a:solidFill>
                <a:latin typeface="Times New Roman" charset="0"/>
                <a:ea typeface="ヒラギノ明朝 ProN W3" charset="0"/>
                <a:cs typeface="ヒラギノ明朝 ProN W3" charset="0"/>
                <a:sym typeface="Times New Roman" charset="0"/>
              </a:rPr>
              <a:t>w</a:t>
            </a:r>
            <a:r>
              <a:rPr lang="en-US" i="1" baseline="-25000" dirty="0" err="1">
                <a:solidFill>
                  <a:srgbClr val="000000"/>
                </a:solidFill>
                <a:latin typeface="Times New Roman" charset="0"/>
                <a:ea typeface="ヒラギノ明朝 ProN W3" charset="0"/>
                <a:cs typeface="ヒラギノ明朝 ProN W3" charset="0"/>
                <a:sym typeface="Times New Roman" charset="0"/>
              </a:rPr>
              <a:t>n</a:t>
            </a:r>
            <a:r>
              <a:rPr lang="en-US" dirty="0">
                <a:solidFill>
                  <a:srgbClr val="000000"/>
                </a:solidFill>
                <a:latin typeface="Times New Roman" charset="0"/>
                <a:ea typeface="ヒラギノ明朝 ProN W3" charset="0"/>
                <a:cs typeface="ヒラギノ明朝 ProN W3" charset="0"/>
                <a:sym typeface="Times New Roman" charset="0"/>
              </a:rPr>
              <a:t>, using the chain rule:</a:t>
            </a:r>
            <a:endParaRPr lang="en-US" i="1" baseline="-25000" dirty="0">
              <a:solidFill>
                <a:srgbClr val="000000"/>
              </a:solidFill>
              <a:latin typeface="Times New Roman" charset="0"/>
              <a:ea typeface="ヒラギノ明朝 ProN W3" charset="0"/>
              <a:cs typeface="ヒラギノ明朝 ProN W3" charset="0"/>
              <a:sym typeface="Times New Roman" charset="0"/>
            </a:endParaRPr>
          </a:p>
        </p:txBody>
      </p:sp>
      <p:graphicFrame>
        <p:nvGraphicFramePr>
          <p:cNvPr id="997382" name="Object 6"/>
          <p:cNvGraphicFramePr>
            <a:graphicFrameLocks noChangeAspect="1"/>
          </p:cNvGraphicFramePr>
          <p:nvPr>
            <p:extLst>
              <p:ext uri="{D42A27DB-BD31-4B8C-83A1-F6EECF244321}">
                <p14:modId xmlns:p14="http://schemas.microsoft.com/office/powerpoint/2010/main" val="327484509"/>
              </p:ext>
            </p:extLst>
          </p:nvPr>
        </p:nvGraphicFramePr>
        <p:xfrm>
          <a:off x="1464864" y="2250577"/>
          <a:ext cx="4962525" cy="963612"/>
        </p:xfrm>
        <a:graphic>
          <a:graphicData uri="http://schemas.openxmlformats.org/presentationml/2006/ole">
            <mc:AlternateContent xmlns:mc="http://schemas.openxmlformats.org/markup-compatibility/2006">
              <mc:Choice xmlns:v="urn:schemas-microsoft-com:vml" Requires="v">
                <p:oleObj spid="_x0000_s6185" name="Equation" r:id="rId3" imgW="2286000" imgH="444500" progId="Equation.3">
                  <p:embed/>
                </p:oleObj>
              </mc:Choice>
              <mc:Fallback>
                <p:oleObj name="Equation" r:id="rId3" imgW="2286000" imgH="4445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4864" y="2250577"/>
                        <a:ext cx="4962525" cy="963612"/>
                      </a:xfrm>
                      <a:prstGeom prst="rect">
                        <a:avLst/>
                      </a:prstGeom>
                      <a:noFill/>
                      <a:ln w="38100">
                        <a:solidFill>
                          <a:schemeClr val="accent2"/>
                        </a:solidFill>
                      </a:ln>
                      <a:extLst/>
                    </p:spPr>
                  </p:pic>
                </p:oleObj>
              </mc:Fallback>
            </mc:AlternateContent>
          </a:graphicData>
        </a:graphic>
      </p:graphicFrame>
      <p:graphicFrame>
        <p:nvGraphicFramePr>
          <p:cNvPr id="1000453" name="Object 5"/>
          <p:cNvGraphicFramePr>
            <a:graphicFrameLocks noChangeAspect="1"/>
          </p:cNvGraphicFramePr>
          <p:nvPr>
            <p:extLst>
              <p:ext uri="{D42A27DB-BD31-4B8C-83A1-F6EECF244321}">
                <p14:modId xmlns:p14="http://schemas.microsoft.com/office/powerpoint/2010/main" val="3226862389"/>
              </p:ext>
            </p:extLst>
          </p:nvPr>
        </p:nvGraphicFramePr>
        <p:xfrm>
          <a:off x="1329880" y="4215705"/>
          <a:ext cx="2838450" cy="769937"/>
        </p:xfrm>
        <a:graphic>
          <a:graphicData uri="http://schemas.openxmlformats.org/presentationml/2006/ole">
            <mc:AlternateContent xmlns:mc="http://schemas.openxmlformats.org/markup-compatibility/2006">
              <mc:Choice xmlns:v="urn:schemas-microsoft-com:vml" Requires="v">
                <p:oleObj spid="_x0000_s6186" name="Equation" r:id="rId5" imgW="1308100" imgH="355600" progId="Equation.3">
                  <p:embed/>
                </p:oleObj>
              </mc:Choice>
              <mc:Fallback>
                <p:oleObj name="Equation" r:id="rId5" imgW="1308100" imgH="355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9880" y="4215705"/>
                        <a:ext cx="2838450" cy="769937"/>
                      </a:xfrm>
                      <a:prstGeom prst="rect">
                        <a:avLst/>
                      </a:prstGeom>
                      <a:noFill/>
                      <a:ln w="38100">
                        <a:solidFill>
                          <a:schemeClr val="accent2"/>
                        </a:solidFill>
                      </a:ln>
                      <a:extLst/>
                    </p:spPr>
                  </p:pic>
                </p:oleObj>
              </mc:Fallback>
            </mc:AlternateContent>
          </a:graphicData>
        </a:graphic>
      </p:graphicFrame>
      <p:grpSp>
        <p:nvGrpSpPr>
          <p:cNvPr id="2" name="Group 23"/>
          <p:cNvGrpSpPr/>
          <p:nvPr/>
        </p:nvGrpSpPr>
        <p:grpSpPr>
          <a:xfrm>
            <a:off x="488435" y="3168209"/>
            <a:ext cx="4560713" cy="1024708"/>
            <a:chOff x="785595" y="2919970"/>
            <a:chExt cx="4560713" cy="1024708"/>
          </a:xfrm>
        </p:grpSpPr>
        <p:cxnSp>
          <p:nvCxnSpPr>
            <p:cNvPr id="17" name="Straight Arrow Connector 16"/>
            <p:cNvCxnSpPr/>
            <p:nvPr/>
          </p:nvCxnSpPr>
          <p:spPr>
            <a:xfrm rot="5400000" flipH="1" flipV="1">
              <a:off x="4235658" y="3005085"/>
              <a:ext cx="301163" cy="1309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85595" y="3483013"/>
              <a:ext cx="4560713" cy="461665"/>
            </a:xfrm>
            <a:prstGeom prst="rect">
              <a:avLst/>
            </a:prstGeom>
            <a:noFill/>
          </p:spPr>
          <p:txBody>
            <a:bodyPr wrap="none" rtlCol="0">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For example, for an Euclidean loss:</a:t>
              </a:r>
            </a:p>
          </p:txBody>
        </p:sp>
      </p:grpSp>
      <p:grpSp>
        <p:nvGrpSpPr>
          <p:cNvPr id="3" name="Group 24"/>
          <p:cNvGrpSpPr/>
          <p:nvPr/>
        </p:nvGrpSpPr>
        <p:grpSpPr>
          <a:xfrm>
            <a:off x="506971" y="5075210"/>
            <a:ext cx="3668154" cy="1493865"/>
            <a:chOff x="804131" y="4826970"/>
            <a:chExt cx="3668154" cy="1493865"/>
          </a:xfrm>
        </p:grpSpPr>
        <p:graphicFrame>
          <p:nvGraphicFramePr>
            <p:cNvPr id="1000454" name="Object 6"/>
            <p:cNvGraphicFramePr>
              <a:graphicFrameLocks noChangeAspect="1"/>
            </p:cNvGraphicFramePr>
            <p:nvPr>
              <p:extLst>
                <p:ext uri="{D42A27DB-BD31-4B8C-83A1-F6EECF244321}">
                  <p14:modId xmlns:p14="http://schemas.microsoft.com/office/powerpoint/2010/main" val="1633200753"/>
                </p:ext>
              </p:extLst>
            </p:nvPr>
          </p:nvGraphicFramePr>
          <p:xfrm>
            <a:off x="2735560" y="5466760"/>
            <a:ext cx="1736725" cy="854075"/>
          </p:xfrm>
          <a:graphic>
            <a:graphicData uri="http://schemas.openxmlformats.org/presentationml/2006/ole">
              <mc:AlternateContent xmlns:mc="http://schemas.openxmlformats.org/markup-compatibility/2006">
                <mc:Choice xmlns:v="urn:schemas-microsoft-com:vml" Requires="v">
                  <p:oleObj spid="_x0000_s6187" name="Equation" r:id="rId7" imgW="800100" imgH="393700" progId="Equation.3">
                    <p:embed/>
                  </p:oleObj>
                </mc:Choice>
                <mc:Fallback>
                  <p:oleObj name="Equation" r:id="rId7" imgW="800100" imgH="3937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5560" y="5466760"/>
                          <a:ext cx="1736725" cy="854075"/>
                        </a:xfrm>
                        <a:prstGeom prst="rect">
                          <a:avLst/>
                        </a:prstGeom>
                        <a:noFill/>
                        <a:ln w="38100">
                          <a:solidFill>
                            <a:schemeClr val="accent2"/>
                          </a:solidFill>
                        </a:ln>
                        <a:extLst/>
                      </p:spPr>
                    </p:pic>
                  </p:oleObj>
                </mc:Fallback>
              </mc:AlternateContent>
            </a:graphicData>
          </a:graphic>
        </p:graphicFrame>
        <p:sp>
          <p:nvSpPr>
            <p:cNvPr id="21" name="TextBox 20"/>
            <p:cNvSpPr txBox="1"/>
            <p:nvPr/>
          </p:nvSpPr>
          <p:spPr>
            <a:xfrm>
              <a:off x="804131" y="4826970"/>
              <a:ext cx="2116234" cy="461665"/>
            </a:xfrm>
            <a:prstGeom prst="rect">
              <a:avLst/>
            </a:prstGeom>
            <a:noFill/>
          </p:spPr>
          <p:txBody>
            <a:bodyPr wrap="none" rtlCol="0">
              <a:spAutoFit/>
            </a:bodyPr>
            <a:lstStyle/>
            <a:p>
              <a:r>
                <a:rPr lang="en-US" dirty="0">
                  <a:solidFill>
                    <a:srgbClr val="000000"/>
                  </a:solidFill>
                  <a:latin typeface="Times New Roman" charset="0"/>
                  <a:ea typeface="ヒラギノ明朝 ProN W3" charset="0"/>
                  <a:cs typeface="ヒラギノ明朝 ProN W3" charset="0"/>
                  <a:sym typeface="Times New Roman" charset="0"/>
                </a:rPr>
                <a:t>The gradient is:</a:t>
              </a:r>
            </a:p>
          </p:txBody>
        </p:sp>
      </p:grpSp>
      <p:grpSp>
        <p:nvGrpSpPr>
          <p:cNvPr id="6" name="Group 22"/>
          <p:cNvGrpSpPr/>
          <p:nvPr/>
        </p:nvGrpSpPr>
        <p:grpSpPr>
          <a:xfrm>
            <a:off x="5943600" y="3124200"/>
            <a:ext cx="2665568" cy="1498732"/>
            <a:chOff x="6240761" y="2875961"/>
            <a:chExt cx="2665568" cy="1498732"/>
          </a:xfrm>
        </p:grpSpPr>
        <p:cxnSp>
          <p:nvCxnSpPr>
            <p:cNvPr id="18" name="Straight Arrow Connector 17"/>
            <p:cNvCxnSpPr/>
            <p:nvPr/>
          </p:nvCxnSpPr>
          <p:spPr>
            <a:xfrm rot="16200000" flipV="1">
              <a:off x="6240749" y="2875973"/>
              <a:ext cx="292796" cy="2927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310234" y="3174364"/>
              <a:ext cx="2596095" cy="1200329"/>
            </a:xfrm>
            <a:prstGeom prst="rect">
              <a:avLst/>
            </a:prstGeom>
            <a:noFill/>
          </p:spPr>
          <p:txBody>
            <a:bodyPr wrap="none" rtlCol="0">
              <a:spAutoFit/>
            </a:bodyPr>
            <a:lstStyle/>
            <a:p>
              <a:r>
                <a:rPr lang="en-US" dirty="0">
                  <a:solidFill>
                    <a:srgbClr val="000000"/>
                  </a:solidFill>
                  <a:latin typeface="Times New Roman" charset="0"/>
                  <a:ea typeface="ヒラギノ明朝 ProN W3" charset="0"/>
                  <a:cs typeface="ヒラギノ明朝 ProN W3" charset="0"/>
                  <a:sym typeface="Times New Roman" charset="0"/>
                </a:rPr>
                <a:t>Will depend on the </a:t>
              </a:r>
              <a:br>
                <a:rPr lang="en-US" dirty="0">
                  <a:solidFill>
                    <a:srgbClr val="000000"/>
                  </a:solidFill>
                  <a:latin typeface="Times New Roman" charset="0"/>
                  <a:ea typeface="ヒラギノ明朝 ProN W3" charset="0"/>
                  <a:cs typeface="ヒラギノ明朝 ProN W3" charset="0"/>
                  <a:sym typeface="Times New Roman" charset="0"/>
                </a:rPr>
              </a:br>
              <a:r>
                <a:rPr lang="en-US" dirty="0">
                  <a:solidFill>
                    <a:srgbClr val="000000"/>
                  </a:solidFill>
                  <a:latin typeface="Times New Roman" charset="0"/>
                  <a:ea typeface="ヒラギノ明朝 ProN W3" charset="0"/>
                  <a:cs typeface="ヒラギノ明朝 ProN W3" charset="0"/>
                  <a:sym typeface="Times New Roman" charset="0"/>
                </a:rPr>
                <a:t>layer structure and</a:t>
              </a:r>
              <a:br>
                <a:rPr lang="en-US" dirty="0">
                  <a:solidFill>
                    <a:srgbClr val="000000"/>
                  </a:solidFill>
                  <a:latin typeface="Times New Roman" charset="0"/>
                  <a:ea typeface="ヒラギノ明朝 ProN W3" charset="0"/>
                  <a:cs typeface="ヒラギノ明朝 ProN W3" charset="0"/>
                  <a:sym typeface="Times New Roman" charset="0"/>
                </a:rPr>
              </a:br>
              <a:r>
                <a:rPr lang="en-US" dirty="0">
                  <a:solidFill>
                    <a:srgbClr val="000000"/>
                  </a:solidFill>
                  <a:latin typeface="Times New Roman" charset="0"/>
                  <a:ea typeface="ヒラギノ明朝 ProN W3" charset="0"/>
                  <a:cs typeface="ヒラギノ明朝 ProN W3" charset="0"/>
                  <a:sym typeface="Times New Roman" charset="0"/>
                </a:rPr>
                <a:t>non-linearity.</a:t>
              </a:r>
            </a:p>
          </p:txBody>
        </p:sp>
      </p:grpSp>
    </p:spTree>
    <p:extLst>
      <p:ext uri="{BB962C8B-B14F-4D97-AF65-F5344CB8AC3E}">
        <p14:creationId xmlns:p14="http://schemas.microsoft.com/office/powerpoint/2010/main" val="6391548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04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Computing gradients: layer </a:t>
            </a:r>
            <a:r>
              <a:rPr lang="en-US" dirty="0" err="1" smtClean="0"/>
              <a:t>i</a:t>
            </a:r>
            <a:endParaRPr lang="en-US" dirty="0"/>
          </a:p>
        </p:txBody>
      </p:sp>
      <p:sp>
        <p:nvSpPr>
          <p:cNvPr id="4" name="Slide Number Placeholder 3"/>
          <p:cNvSpPr>
            <a:spLocks noGrp="1"/>
          </p:cNvSpPr>
          <p:nvPr>
            <p:ph type="sldNum" sz="quarter" idx="12"/>
          </p:nvPr>
        </p:nvSpPr>
        <p:spPr/>
        <p:txBody>
          <a:bodyPr/>
          <a:lstStyle/>
          <a:p>
            <a:fld id="{665346CD-C9EF-6344-8B59-DEE5041F413C}" type="slidenum">
              <a:rPr lang="en-US" smtClean="0"/>
              <a:pPr/>
              <a:t>59</a:t>
            </a:fld>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3431838846"/>
              </p:ext>
            </p:extLst>
          </p:nvPr>
        </p:nvGraphicFramePr>
        <p:xfrm>
          <a:off x="1027009" y="1892098"/>
          <a:ext cx="6742113" cy="752475"/>
        </p:xfrm>
        <a:graphic>
          <a:graphicData uri="http://schemas.openxmlformats.org/presentationml/2006/ole">
            <mc:AlternateContent xmlns:mc="http://schemas.openxmlformats.org/markup-compatibility/2006">
              <mc:Choice xmlns:v="urn:schemas-microsoft-com:vml" Requires="v">
                <p:oleObj spid="_x0000_s7222" name="Equation" r:id="rId3" imgW="3302000" imgH="368300" progId="Equation.3">
                  <p:embed/>
                </p:oleObj>
              </mc:Choice>
              <mc:Fallback>
                <p:oleObj name="Equation" r:id="rId3" imgW="3302000" imgH="368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009" y="1892098"/>
                        <a:ext cx="6742113" cy="752475"/>
                      </a:xfrm>
                      <a:prstGeom prst="rect">
                        <a:avLst/>
                      </a:prstGeom>
                      <a:noFill/>
                      <a:ln w="38100">
                        <a:solidFill>
                          <a:schemeClr val="accent2"/>
                        </a:solidFill>
                      </a:ln>
                      <a:extLst/>
                    </p:spPr>
                  </p:pic>
                </p:oleObj>
              </mc:Fallback>
            </mc:AlternateContent>
          </a:graphicData>
        </a:graphic>
      </p:graphicFrame>
      <p:sp>
        <p:nvSpPr>
          <p:cNvPr id="10" name="TextBox 9"/>
          <p:cNvSpPr txBox="1"/>
          <p:nvPr/>
        </p:nvSpPr>
        <p:spPr>
          <a:xfrm>
            <a:off x="4166831" y="4874250"/>
            <a:ext cx="184666" cy="461665"/>
          </a:xfrm>
          <a:prstGeom prst="rect">
            <a:avLst/>
          </a:prstGeom>
          <a:noFill/>
        </p:spPr>
        <p:txBody>
          <a:bodyPr wrap="none" rtlCol="0">
            <a:spAutoFit/>
          </a:bodyPr>
          <a:lstStyle/>
          <a:p>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11" name="TextBox 10"/>
          <p:cNvSpPr txBox="1"/>
          <p:nvPr/>
        </p:nvSpPr>
        <p:spPr>
          <a:xfrm>
            <a:off x="386717" y="1325685"/>
            <a:ext cx="7202663" cy="461665"/>
          </a:xfrm>
          <a:prstGeom prst="rect">
            <a:avLst/>
          </a:prstGeom>
          <a:noFill/>
        </p:spPr>
        <p:txBody>
          <a:bodyPr wrap="none" rtlCol="0">
            <a:spAutoFit/>
          </a:bodyPr>
          <a:lstStyle/>
          <a:p>
            <a:r>
              <a:rPr lang="en-US" dirty="0">
                <a:solidFill>
                  <a:srgbClr val="000000"/>
                </a:solidFill>
                <a:latin typeface="Times New Roman" charset="0"/>
                <a:ea typeface="ヒラギノ明朝 ProN W3" charset="0"/>
                <a:cs typeface="ヒラギノ明朝 ProN W3" charset="0"/>
                <a:sym typeface="Times New Roman" charset="0"/>
              </a:rPr>
              <a:t>We could write the full cost function to get the gradients:</a:t>
            </a:r>
          </a:p>
        </p:txBody>
      </p:sp>
      <p:sp>
        <p:nvSpPr>
          <p:cNvPr id="12" name="TextBox 11"/>
          <p:cNvSpPr txBox="1"/>
          <p:nvPr/>
        </p:nvSpPr>
        <p:spPr>
          <a:xfrm>
            <a:off x="381000" y="2743200"/>
            <a:ext cx="8439147" cy="461665"/>
          </a:xfrm>
          <a:prstGeom prst="rect">
            <a:avLst/>
          </a:prstGeom>
          <a:noFill/>
        </p:spPr>
        <p:txBody>
          <a:bodyPr wrap="none" rtlCol="0">
            <a:spAutoFit/>
          </a:bodyPr>
          <a:lstStyle/>
          <a:p>
            <a:r>
              <a:rPr lang="en-US" dirty="0">
                <a:solidFill>
                  <a:srgbClr val="000000"/>
                </a:solidFill>
                <a:latin typeface="Times New Roman" charset="0"/>
                <a:ea typeface="ヒラギノ明朝 ProN W3" charset="0"/>
                <a:cs typeface="ヒラギノ明朝 ProN W3" charset="0"/>
                <a:sym typeface="Times New Roman" charset="0"/>
              </a:rPr>
              <a:t>If we compute the gradient with respect to </a:t>
            </a:r>
            <a:r>
              <a:rPr lang="en-US" i="1" dirty="0" err="1">
                <a:solidFill>
                  <a:srgbClr val="000000"/>
                </a:solidFill>
                <a:latin typeface="Times New Roman" charset="0"/>
                <a:ea typeface="ヒラギノ明朝 ProN W3" charset="0"/>
                <a:cs typeface="ヒラギノ明朝 ProN W3" charset="0"/>
                <a:sym typeface="Times New Roman" charset="0"/>
              </a:rPr>
              <a:t>w</a:t>
            </a:r>
            <a:r>
              <a:rPr lang="en-US" i="1" baseline="-25000" dirty="0" err="1">
                <a:solidFill>
                  <a:srgbClr val="000000"/>
                </a:solidFill>
                <a:latin typeface="Times New Roman" charset="0"/>
                <a:ea typeface="ヒラギノ明朝 ProN W3" charset="0"/>
                <a:cs typeface="ヒラギノ明朝 ProN W3" charset="0"/>
                <a:sym typeface="Times New Roman" charset="0"/>
              </a:rPr>
              <a:t>i</a:t>
            </a:r>
            <a:r>
              <a:rPr lang="en-US" dirty="0">
                <a:solidFill>
                  <a:srgbClr val="000000"/>
                </a:solidFill>
                <a:latin typeface="Times New Roman" charset="0"/>
                <a:ea typeface="ヒラギノ明朝 ProN W3" charset="0"/>
                <a:cs typeface="ヒラギノ明朝 ProN W3" charset="0"/>
                <a:sym typeface="Times New Roman" charset="0"/>
              </a:rPr>
              <a:t>, using the chain rule:</a:t>
            </a:r>
            <a:endParaRPr lang="en-US" i="1" baseline="-25000" dirty="0">
              <a:solidFill>
                <a:srgbClr val="000000"/>
              </a:solidFill>
              <a:latin typeface="Times New Roman" charset="0"/>
              <a:ea typeface="ヒラギノ明朝 ProN W3" charset="0"/>
              <a:cs typeface="ヒラギノ明朝 ProN W3" charset="0"/>
              <a:sym typeface="Times New Roman" charset="0"/>
            </a:endParaRPr>
          </a:p>
        </p:txBody>
      </p:sp>
      <p:graphicFrame>
        <p:nvGraphicFramePr>
          <p:cNvPr id="998405" name="Object 5"/>
          <p:cNvGraphicFramePr>
            <a:graphicFrameLocks noChangeAspect="1"/>
          </p:cNvGraphicFramePr>
          <p:nvPr>
            <p:extLst>
              <p:ext uri="{D42A27DB-BD31-4B8C-83A1-F6EECF244321}">
                <p14:modId xmlns:p14="http://schemas.microsoft.com/office/powerpoint/2010/main" val="485176632"/>
              </p:ext>
            </p:extLst>
          </p:nvPr>
        </p:nvGraphicFramePr>
        <p:xfrm>
          <a:off x="940347" y="3414159"/>
          <a:ext cx="5127625" cy="854075"/>
        </p:xfrm>
        <a:graphic>
          <a:graphicData uri="http://schemas.openxmlformats.org/presentationml/2006/ole">
            <mc:AlternateContent xmlns:mc="http://schemas.openxmlformats.org/markup-compatibility/2006">
              <mc:Choice xmlns:v="urn:schemas-microsoft-com:vml" Requires="v">
                <p:oleObj spid="_x0000_s7223" name="Equation" r:id="rId5" imgW="2362200" imgH="393700" progId="Equation.3">
                  <p:embed/>
                </p:oleObj>
              </mc:Choice>
              <mc:Fallback>
                <p:oleObj name="Equation" r:id="rId5" imgW="2362200" imgH="3937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0347" y="3414159"/>
                        <a:ext cx="5127625" cy="854075"/>
                      </a:xfrm>
                      <a:prstGeom prst="rect">
                        <a:avLst/>
                      </a:prstGeom>
                      <a:noFill/>
                      <a:ln w="38100">
                        <a:solidFill>
                          <a:schemeClr val="accent2"/>
                        </a:solidFill>
                      </a:ln>
                      <a:extLst/>
                    </p:spPr>
                  </p:pic>
                </p:oleObj>
              </mc:Fallback>
            </mc:AlternateContent>
          </a:graphicData>
        </a:graphic>
      </p:graphicFrame>
      <p:grpSp>
        <p:nvGrpSpPr>
          <p:cNvPr id="17" name="Group 16"/>
          <p:cNvGrpSpPr/>
          <p:nvPr/>
        </p:nvGrpSpPr>
        <p:grpSpPr>
          <a:xfrm>
            <a:off x="1749056" y="4323904"/>
            <a:ext cx="3633436" cy="1313924"/>
            <a:chOff x="1846149" y="4000238"/>
            <a:chExt cx="3633436" cy="1313924"/>
          </a:xfrm>
        </p:grpSpPr>
        <p:sp>
          <p:nvSpPr>
            <p:cNvPr id="18" name="Right Brace 17"/>
            <p:cNvSpPr/>
            <p:nvPr/>
          </p:nvSpPr>
          <p:spPr>
            <a:xfrm rot="5400000">
              <a:off x="3486107" y="2360280"/>
              <a:ext cx="353519" cy="3633436"/>
            </a:xfrm>
            <a:prstGeom prst="rightBrace">
              <a:avLst/>
            </a:prstGeom>
            <a:noFill/>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sym typeface="Times New Roman" charset="0"/>
              </a:endParaRPr>
            </a:p>
          </p:txBody>
        </p:sp>
        <p:graphicFrame>
          <p:nvGraphicFramePr>
            <p:cNvPr id="998407" name="Object 7"/>
            <p:cNvGraphicFramePr>
              <a:graphicFrameLocks noChangeAspect="1"/>
            </p:cNvGraphicFramePr>
            <p:nvPr/>
          </p:nvGraphicFramePr>
          <p:xfrm>
            <a:off x="3375812" y="4460087"/>
            <a:ext cx="523875" cy="854075"/>
          </p:xfrm>
          <a:graphic>
            <a:graphicData uri="http://schemas.openxmlformats.org/presentationml/2006/ole">
              <mc:AlternateContent xmlns:mc="http://schemas.openxmlformats.org/markup-compatibility/2006">
                <mc:Choice xmlns:v="urn:schemas-microsoft-com:vml" Requires="v">
                  <p:oleObj spid="_x0000_s7224" name="Equation" r:id="rId7" imgW="241300" imgH="393700" progId="Equation.3">
                    <p:embed/>
                  </p:oleObj>
                </mc:Choice>
                <mc:Fallback>
                  <p:oleObj name="Equation" r:id="rId7" imgW="241300" imgH="3937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5812" y="4460087"/>
                          <a:ext cx="523875" cy="854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9" name="TextBox 18"/>
          <p:cNvSpPr txBox="1"/>
          <p:nvPr/>
        </p:nvSpPr>
        <p:spPr>
          <a:xfrm>
            <a:off x="2364440" y="5679127"/>
            <a:ext cx="2838237" cy="830997"/>
          </a:xfrm>
          <a:prstGeom prst="rect">
            <a:avLst/>
          </a:prstGeom>
          <a:noFill/>
        </p:spPr>
        <p:txBody>
          <a:bodyPr wrap="none" rtlCol="0">
            <a:spAutoFit/>
          </a:bodyPr>
          <a:lstStyle/>
          <a:p>
            <a:r>
              <a:rPr lang="en-US" dirty="0">
                <a:solidFill>
                  <a:srgbClr val="000000"/>
                </a:solidFill>
                <a:latin typeface="Times New Roman" charset="0"/>
                <a:ea typeface="ヒラギノ明朝 ProN W3" charset="0"/>
                <a:cs typeface="ヒラギノ明朝 ProN W3" charset="0"/>
                <a:sym typeface="Times New Roman" charset="0"/>
              </a:rPr>
              <a:t>And this can be</a:t>
            </a:r>
            <a:br>
              <a:rPr lang="en-US" dirty="0">
                <a:solidFill>
                  <a:srgbClr val="000000"/>
                </a:solidFill>
                <a:latin typeface="Times New Roman" charset="0"/>
                <a:ea typeface="ヒラギノ明朝 ProN W3" charset="0"/>
                <a:cs typeface="ヒラギノ明朝 ProN W3" charset="0"/>
                <a:sym typeface="Times New Roman" charset="0"/>
              </a:rPr>
            </a:br>
            <a:r>
              <a:rPr lang="en-US" dirty="0">
                <a:solidFill>
                  <a:srgbClr val="000000"/>
                </a:solidFill>
                <a:latin typeface="Times New Roman" charset="0"/>
                <a:ea typeface="ヒラギノ明朝 ProN W3" charset="0"/>
                <a:cs typeface="ヒラギノ明朝 ProN W3" charset="0"/>
                <a:sym typeface="Times New Roman" charset="0"/>
              </a:rPr>
              <a:t>computed iteratively!</a:t>
            </a:r>
          </a:p>
        </p:txBody>
      </p:sp>
      <p:grpSp>
        <p:nvGrpSpPr>
          <p:cNvPr id="2" name="Group 20"/>
          <p:cNvGrpSpPr/>
          <p:nvPr/>
        </p:nvGrpSpPr>
        <p:grpSpPr>
          <a:xfrm>
            <a:off x="5925805" y="4317347"/>
            <a:ext cx="1847245" cy="1844905"/>
            <a:chOff x="6022897" y="3993680"/>
            <a:chExt cx="1847245" cy="1844905"/>
          </a:xfrm>
        </p:grpSpPr>
        <p:cxnSp>
          <p:nvCxnSpPr>
            <p:cNvPr id="16" name="Straight Arrow Connector 15"/>
            <p:cNvCxnSpPr/>
            <p:nvPr/>
          </p:nvCxnSpPr>
          <p:spPr>
            <a:xfrm rot="16200000" flipV="1">
              <a:off x="5885403" y="4131174"/>
              <a:ext cx="484479" cy="2094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998406" name="Object 6"/>
            <p:cNvGraphicFramePr>
              <a:graphicFrameLocks noChangeAspect="1"/>
            </p:cNvGraphicFramePr>
            <p:nvPr/>
          </p:nvGraphicFramePr>
          <p:xfrm>
            <a:off x="6049587" y="4424836"/>
            <a:ext cx="1625600" cy="963613"/>
          </p:xfrm>
          <a:graphic>
            <a:graphicData uri="http://schemas.openxmlformats.org/presentationml/2006/ole">
              <mc:AlternateContent xmlns:mc="http://schemas.openxmlformats.org/markup-compatibility/2006">
                <mc:Choice xmlns:v="urn:schemas-microsoft-com:vml" Requires="v">
                  <p:oleObj spid="_x0000_s7225" name="Equation" r:id="rId9" imgW="749300" imgH="444500" progId="Equation.3">
                    <p:embed/>
                  </p:oleObj>
                </mc:Choice>
                <mc:Fallback>
                  <p:oleObj name="Equation" r:id="rId9" imgW="749300" imgH="4445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49587" y="4424836"/>
                          <a:ext cx="1625600" cy="963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Box 19"/>
            <p:cNvSpPr txBox="1"/>
            <p:nvPr/>
          </p:nvSpPr>
          <p:spPr>
            <a:xfrm>
              <a:off x="6175297" y="5376920"/>
              <a:ext cx="1694845" cy="461665"/>
            </a:xfrm>
            <a:prstGeom prst="rect">
              <a:avLst/>
            </a:prstGeom>
            <a:noFill/>
          </p:spPr>
          <p:txBody>
            <a:bodyPr wrap="none" rtlCol="0">
              <a:spAutoFit/>
            </a:bodyPr>
            <a:lstStyle/>
            <a:p>
              <a:r>
                <a:rPr lang="en-US" dirty="0">
                  <a:solidFill>
                    <a:srgbClr val="000000"/>
                  </a:solidFill>
                  <a:latin typeface="Times New Roman" charset="0"/>
                  <a:ea typeface="ヒラギノ明朝 ProN W3" charset="0"/>
                  <a:cs typeface="ヒラギノ明朝 ProN W3" charset="0"/>
                  <a:sym typeface="Times New Roman" charset="0"/>
                </a:rPr>
                <a:t>This is easy.</a:t>
              </a:r>
            </a:p>
          </p:txBody>
        </p:sp>
      </p:grpSp>
    </p:spTree>
    <p:extLst>
      <p:ext uri="{BB962C8B-B14F-4D97-AF65-F5344CB8AC3E}">
        <p14:creationId xmlns:p14="http://schemas.microsoft.com/office/powerpoint/2010/main" val="1393498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84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r>
              <a:rPr lang="en-US" noProof="0" dirty="0" smtClean="0"/>
              <a:t>Learning goals</a:t>
            </a:r>
          </a:p>
        </p:txBody>
      </p:sp>
      <p:sp>
        <p:nvSpPr>
          <p:cNvPr id="3075" name="Rectangle 3"/>
          <p:cNvSpPr>
            <a:spLocks noGrp="1" noChangeArrowheads="1"/>
          </p:cNvSpPr>
          <p:nvPr>
            <p:ph type="body" idx="1"/>
          </p:nvPr>
        </p:nvSpPr>
        <p:spPr>
          <a:xfrm>
            <a:off x="381000" y="1143000"/>
            <a:ext cx="11404600" cy="5334000"/>
          </a:xfrm>
        </p:spPr>
        <p:txBody>
          <a:bodyPr/>
          <a:lstStyle/>
          <a:p>
            <a:pPr lvl="0"/>
            <a:r>
              <a:rPr lang="en-US" sz="2800" noProof="0" dirty="0"/>
              <a:t>U</a:t>
            </a:r>
            <a:r>
              <a:rPr lang="en-US" sz="2800" noProof="0" dirty="0" smtClean="0"/>
              <a:t>nderstanding </a:t>
            </a:r>
            <a:r>
              <a:rPr lang="en-US" sz="2800" noProof="0" dirty="0"/>
              <a:t>deep learning, </a:t>
            </a:r>
            <a:r>
              <a:rPr lang="en-US" sz="2800" noProof="0" dirty="0" smtClean="0"/>
              <a:t>including: </a:t>
            </a:r>
          </a:p>
          <a:p>
            <a:pPr lvl="1"/>
            <a:r>
              <a:rPr lang="en-US" sz="2400" noProof="0" dirty="0" smtClean="0"/>
              <a:t>network architectures</a:t>
            </a:r>
          </a:p>
          <a:p>
            <a:pPr lvl="1"/>
            <a:r>
              <a:rPr lang="en-US" sz="2400" noProof="0" dirty="0" smtClean="0"/>
              <a:t>inference</a:t>
            </a:r>
          </a:p>
          <a:p>
            <a:pPr lvl="1"/>
            <a:r>
              <a:rPr lang="en-US" sz="2400" noProof="0" dirty="0" smtClean="0"/>
              <a:t>learning methods</a:t>
            </a:r>
            <a:endParaRPr lang="en-US" sz="2400" noProof="0" dirty="0"/>
          </a:p>
          <a:p>
            <a:pPr lvl="0"/>
            <a:r>
              <a:rPr lang="en-US" sz="2800" noProof="0" dirty="0"/>
              <a:t>D</a:t>
            </a:r>
            <a:r>
              <a:rPr lang="en-US" sz="2800" noProof="0" dirty="0" smtClean="0"/>
              <a:t>esign of Deep </a:t>
            </a:r>
            <a:r>
              <a:rPr lang="en-US" sz="2800" noProof="0" dirty="0"/>
              <a:t>Neural Networks (DNNs</a:t>
            </a:r>
            <a:r>
              <a:rPr lang="en-US" sz="2800" noProof="0" dirty="0" smtClean="0"/>
              <a:t>), using current frameworks</a:t>
            </a:r>
          </a:p>
          <a:p>
            <a:pPr lvl="1"/>
            <a:r>
              <a:rPr lang="en-US" sz="2400" noProof="0" dirty="0" smtClean="0"/>
              <a:t>in particular Convolutional Neural Networks (CNNs)</a:t>
            </a:r>
            <a:endParaRPr lang="en-US" sz="2400" noProof="0" dirty="0"/>
          </a:p>
          <a:p>
            <a:pPr lvl="0"/>
            <a:r>
              <a:rPr lang="en-US" sz="2800" noProof="0" dirty="0"/>
              <a:t>I</a:t>
            </a:r>
            <a:r>
              <a:rPr lang="en-US" sz="2800" noProof="0" dirty="0" smtClean="0"/>
              <a:t>mplement </a:t>
            </a:r>
            <a:r>
              <a:rPr lang="en-US" sz="2800" noProof="0" dirty="0"/>
              <a:t>and optimize DNNs using various optimization </a:t>
            </a:r>
            <a:r>
              <a:rPr lang="en-US" sz="2800" noProof="0" dirty="0" smtClean="0"/>
              <a:t>methods</a:t>
            </a:r>
            <a:endParaRPr lang="en-US" sz="2800" noProof="0" dirty="0"/>
          </a:p>
          <a:p>
            <a:pPr lvl="0"/>
            <a:r>
              <a:rPr lang="en-US" sz="2800" noProof="0" dirty="0" smtClean="0"/>
              <a:t>Current </a:t>
            </a:r>
            <a:r>
              <a:rPr lang="en-US" sz="2800" noProof="0" dirty="0"/>
              <a:t>DNNs, </a:t>
            </a:r>
            <a:r>
              <a:rPr lang="en-US" sz="2800" noProof="0"/>
              <a:t>including </a:t>
            </a:r>
            <a:r>
              <a:rPr lang="en-US" sz="2800" noProof="0" smtClean="0"/>
              <a:t>newest </a:t>
            </a:r>
            <a:r>
              <a:rPr lang="en-US" sz="2800" noProof="0" dirty="0" smtClean="0"/>
              <a:t>operators</a:t>
            </a:r>
            <a:endParaRPr lang="en-US" sz="2800" noProof="0" dirty="0"/>
          </a:p>
          <a:p>
            <a:pPr lvl="0"/>
            <a:r>
              <a:rPr lang="en-US" sz="2800" noProof="0" dirty="0"/>
              <a:t>S</a:t>
            </a:r>
            <a:r>
              <a:rPr lang="en-US" sz="2800" noProof="0" dirty="0" smtClean="0"/>
              <a:t>pecial processing hardware </a:t>
            </a:r>
            <a:r>
              <a:rPr lang="en-US" sz="2800" noProof="0" dirty="0"/>
              <a:t>efficiently supporting Deep </a:t>
            </a:r>
            <a:r>
              <a:rPr lang="en-US" sz="2800" noProof="0" dirty="0" smtClean="0"/>
              <a:t>Learning</a:t>
            </a:r>
            <a:endParaRPr lang="en-US" sz="2800" noProof="0" dirty="0"/>
          </a:p>
          <a:p>
            <a:pPr lvl="0"/>
            <a:r>
              <a:rPr lang="en-US" sz="2800" noProof="0" dirty="0"/>
              <a:t>A</a:t>
            </a:r>
            <a:r>
              <a:rPr lang="en-US" sz="2800" noProof="0" dirty="0" smtClean="0"/>
              <a:t>lternative </a:t>
            </a:r>
            <a:r>
              <a:rPr lang="en-US" sz="2800" noProof="0" dirty="0"/>
              <a:t>approaches to the ''classical'' DNNs, </a:t>
            </a:r>
            <a:r>
              <a:rPr lang="en-US" sz="2800" noProof="0" dirty="0" smtClean="0"/>
              <a:t>like:</a:t>
            </a:r>
          </a:p>
          <a:p>
            <a:pPr lvl="1"/>
            <a:r>
              <a:rPr lang="en-US" sz="2400" noProof="0" dirty="0" smtClean="0"/>
              <a:t>Bayesian </a:t>
            </a:r>
            <a:r>
              <a:rPr lang="en-US" sz="2400" noProof="0" dirty="0"/>
              <a:t>learning and Neuromorphic </a:t>
            </a:r>
            <a:r>
              <a:rPr lang="en-US" sz="2400" noProof="0" dirty="0" smtClean="0"/>
              <a:t>computing</a:t>
            </a:r>
            <a:endParaRPr lang="en-US" sz="2400" noProof="0" dirty="0"/>
          </a:p>
          <a:p>
            <a:endParaRPr lang="en-US" sz="2400" noProof="0" dirty="0"/>
          </a:p>
        </p:txBody>
      </p:sp>
      <p:sp>
        <p:nvSpPr>
          <p:cNvPr id="4098" name="Date Placeholder 3"/>
          <p:cNvSpPr>
            <a:spLocks noGrp="1"/>
          </p:cNvSpPr>
          <p:nvPr>
            <p:ph type="dt" sz="quarter" idx="10"/>
          </p:nvPr>
        </p:nvSpPr>
        <p:spPr/>
        <p:txBody>
          <a:bodyPr/>
          <a:lstStyle/>
          <a:p>
            <a:r>
              <a:rPr lang="en-US" smtClean="0"/>
              <a:t>IA 5LIL0</a:t>
            </a:r>
          </a:p>
        </p:txBody>
      </p:sp>
      <p:sp>
        <p:nvSpPr>
          <p:cNvPr id="4099" name="Slide Number Placeholder 5"/>
          <p:cNvSpPr>
            <a:spLocks noGrp="1"/>
          </p:cNvSpPr>
          <p:nvPr>
            <p:ph type="sldNum" sz="quarter" idx="12"/>
          </p:nvPr>
        </p:nvSpPr>
        <p:spPr/>
        <p:txBody>
          <a:bodyPr/>
          <a:lstStyle/>
          <a:p>
            <a:fld id="{10F730E2-2C48-431F-974A-9E48FBD4056A}" type="slidenum">
              <a:rPr lang="en-US" smtClean="0"/>
              <a:pPr/>
              <a:t>6</a:t>
            </a:fld>
            <a:endParaRPr lang="en-US" smtClean="0"/>
          </a:p>
        </p:txBody>
      </p:sp>
      <p:pic>
        <p:nvPicPr>
          <p:cNvPr id="3" name="Picture 2"/>
          <p:cNvPicPr>
            <a:picLocks noChangeAspect="1"/>
          </p:cNvPicPr>
          <p:nvPr/>
        </p:nvPicPr>
        <p:blipFill>
          <a:blip r:embed="rId3"/>
          <a:stretch>
            <a:fillRect/>
          </a:stretch>
        </p:blipFill>
        <p:spPr>
          <a:xfrm>
            <a:off x="8839200" y="228600"/>
            <a:ext cx="2895600" cy="23701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wipe(up)">
                                      <p:cBhvr>
                                        <p:cTn id="7" dur="500"/>
                                        <p:tgtEl>
                                          <p:spTgt spid="3075">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075">
                                            <p:txEl>
                                              <p:pRg st="1" end="1"/>
                                            </p:txEl>
                                          </p:spTgt>
                                        </p:tgtEl>
                                        <p:attrNameLst>
                                          <p:attrName>style.visibility</p:attrName>
                                        </p:attrNameLst>
                                      </p:cBhvr>
                                      <p:to>
                                        <p:strVal val="visible"/>
                                      </p:to>
                                    </p:set>
                                    <p:animEffect transition="in" filter="wipe(up)">
                                      <p:cBhvr>
                                        <p:cTn id="10" dur="500"/>
                                        <p:tgtEl>
                                          <p:spTgt spid="3075">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Effect transition="in" filter="wipe(up)">
                                      <p:cBhvr>
                                        <p:cTn id="13" dur="500"/>
                                        <p:tgtEl>
                                          <p:spTgt spid="3075">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075">
                                            <p:txEl>
                                              <p:pRg st="3" end="3"/>
                                            </p:txEl>
                                          </p:spTgt>
                                        </p:tgtEl>
                                        <p:attrNameLst>
                                          <p:attrName>style.visibility</p:attrName>
                                        </p:attrNameLst>
                                      </p:cBhvr>
                                      <p:to>
                                        <p:strVal val="visible"/>
                                      </p:to>
                                    </p:set>
                                    <p:animEffect transition="in" filter="wipe(up)">
                                      <p:cBhvr>
                                        <p:cTn id="16" dur="500"/>
                                        <p:tgtEl>
                                          <p:spTgt spid="307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075">
                                            <p:txEl>
                                              <p:pRg st="4" end="4"/>
                                            </p:txEl>
                                          </p:spTgt>
                                        </p:tgtEl>
                                        <p:attrNameLst>
                                          <p:attrName>style.visibility</p:attrName>
                                        </p:attrNameLst>
                                      </p:cBhvr>
                                      <p:to>
                                        <p:strVal val="visible"/>
                                      </p:to>
                                    </p:set>
                                    <p:animEffect transition="in" filter="wipe(up)">
                                      <p:cBhvr>
                                        <p:cTn id="21" dur="500"/>
                                        <p:tgtEl>
                                          <p:spTgt spid="3075">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075">
                                            <p:txEl>
                                              <p:pRg st="5" end="5"/>
                                            </p:txEl>
                                          </p:spTgt>
                                        </p:tgtEl>
                                        <p:attrNameLst>
                                          <p:attrName>style.visibility</p:attrName>
                                        </p:attrNameLst>
                                      </p:cBhvr>
                                      <p:to>
                                        <p:strVal val="visible"/>
                                      </p:to>
                                    </p:set>
                                    <p:animEffect transition="in" filter="wipe(up)">
                                      <p:cBhvr>
                                        <p:cTn id="24" dur="500"/>
                                        <p:tgtEl>
                                          <p:spTgt spid="3075">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3075">
                                            <p:txEl>
                                              <p:pRg st="6" end="6"/>
                                            </p:txEl>
                                          </p:spTgt>
                                        </p:tgtEl>
                                        <p:attrNameLst>
                                          <p:attrName>style.visibility</p:attrName>
                                        </p:attrNameLst>
                                      </p:cBhvr>
                                      <p:to>
                                        <p:strVal val="visible"/>
                                      </p:to>
                                    </p:set>
                                    <p:animEffect transition="in" filter="wipe(up)">
                                      <p:cBhvr>
                                        <p:cTn id="29" dur="500"/>
                                        <p:tgtEl>
                                          <p:spTgt spid="3075">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075">
                                            <p:txEl>
                                              <p:pRg st="7" end="7"/>
                                            </p:txEl>
                                          </p:spTgt>
                                        </p:tgtEl>
                                        <p:attrNameLst>
                                          <p:attrName>style.visibility</p:attrName>
                                        </p:attrNameLst>
                                      </p:cBhvr>
                                      <p:to>
                                        <p:strVal val="visible"/>
                                      </p:to>
                                    </p:set>
                                    <p:animEffect transition="in" filter="wipe(up)">
                                      <p:cBhvr>
                                        <p:cTn id="34" dur="500"/>
                                        <p:tgtEl>
                                          <p:spTgt spid="307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3075">
                                            <p:txEl>
                                              <p:pRg st="8" end="8"/>
                                            </p:txEl>
                                          </p:spTgt>
                                        </p:tgtEl>
                                        <p:attrNameLst>
                                          <p:attrName>style.visibility</p:attrName>
                                        </p:attrNameLst>
                                      </p:cBhvr>
                                      <p:to>
                                        <p:strVal val="visible"/>
                                      </p:to>
                                    </p:set>
                                    <p:animEffect transition="in" filter="wipe(up)">
                                      <p:cBhvr>
                                        <p:cTn id="39" dur="500"/>
                                        <p:tgtEl>
                                          <p:spTgt spid="3075">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3075">
                                            <p:txEl>
                                              <p:pRg st="9" end="9"/>
                                            </p:txEl>
                                          </p:spTgt>
                                        </p:tgtEl>
                                        <p:attrNameLst>
                                          <p:attrName>style.visibility</p:attrName>
                                        </p:attrNameLst>
                                      </p:cBhvr>
                                      <p:to>
                                        <p:strVal val="visible"/>
                                      </p:to>
                                    </p:set>
                                    <p:animEffect transition="in" filter="wipe(up)">
                                      <p:cBhvr>
                                        <p:cTn id="44" dur="500"/>
                                        <p:tgtEl>
                                          <p:spTgt spid="3075">
                                            <p:txEl>
                                              <p:pRg st="9" end="9"/>
                                            </p:txEl>
                                          </p:spTgt>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3075">
                                            <p:txEl>
                                              <p:pRg st="10" end="10"/>
                                            </p:txEl>
                                          </p:spTgt>
                                        </p:tgtEl>
                                        <p:attrNameLst>
                                          <p:attrName>style.visibility</p:attrName>
                                        </p:attrNameLst>
                                      </p:cBhvr>
                                      <p:to>
                                        <p:strVal val="visible"/>
                                      </p:to>
                                    </p:set>
                                    <p:animEffect transition="in" filter="wipe(up)">
                                      <p:cBhvr>
                                        <p:cTn id="47" dur="500"/>
                                        <p:tgtEl>
                                          <p:spTgt spid="307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524000" y="2667000"/>
            <a:ext cx="1358064" cy="584775"/>
          </a:xfrm>
          <a:prstGeom prst="rect">
            <a:avLst/>
          </a:prstGeom>
          <a:noFill/>
        </p:spPr>
        <p:txBody>
          <a:bodyPr wrap="none" rtlCol="0">
            <a:spAutoFit/>
          </a:bodyPr>
          <a:lstStyle/>
          <a:p>
            <a:pPr algn="ctr"/>
            <a:r>
              <a:rPr lang="en-US" sz="3200" smtClean="0">
                <a:solidFill>
                  <a:schemeClr val="accent2"/>
                </a:solidFill>
                <a:latin typeface="Times New Roman" charset="0"/>
                <a:ea typeface="ヒラギノ明朝 ProN W3" charset="0"/>
                <a:cs typeface="ヒラギノ明朝 ProN W3" charset="0"/>
                <a:sym typeface="Times New Roman" charset="0"/>
              </a:rPr>
              <a:t>Layer </a:t>
            </a:r>
            <a:r>
              <a:rPr lang="en-US" sz="3200" dirty="0" err="1">
                <a:solidFill>
                  <a:schemeClr val="accent2"/>
                </a:solidFill>
                <a:latin typeface="Times New Roman" charset="0"/>
                <a:ea typeface="ヒラギノ明朝 ProN W3" charset="0"/>
                <a:cs typeface="ヒラギノ明朝 ProN W3" charset="0"/>
                <a:sym typeface="Times New Roman" charset="0"/>
              </a:rPr>
              <a:t>i</a:t>
            </a:r>
            <a:endParaRPr lang="en-US" sz="3200" dirty="0">
              <a:solidFill>
                <a:schemeClr val="accent2"/>
              </a:solidFill>
              <a:latin typeface="Times New Roman" charset="0"/>
              <a:ea typeface="ヒラギノ明朝 ProN W3" charset="0"/>
              <a:cs typeface="ヒラギノ明朝 ProN W3" charset="0"/>
              <a:sym typeface="Times New Roman" charset="0"/>
            </a:endParaRPr>
          </a:p>
        </p:txBody>
      </p:sp>
      <p:sp>
        <p:nvSpPr>
          <p:cNvPr id="29" name="Rectangle 28"/>
          <p:cNvSpPr/>
          <p:nvPr/>
        </p:nvSpPr>
        <p:spPr bwMode="auto">
          <a:xfrm>
            <a:off x="3063635" y="2731774"/>
            <a:ext cx="2182771" cy="506417"/>
          </a:xfrm>
          <a:prstGeom prst="rect">
            <a:avLst/>
          </a:prstGeom>
          <a:solidFill>
            <a:srgbClr val="FF6600"/>
          </a:solidFill>
          <a:ln w="9525" cap="flat" cmpd="sng" algn="ctr">
            <a:solidFill>
              <a:schemeClr val="tx1"/>
            </a:solidFill>
            <a:prstDash val="solid"/>
            <a:round/>
            <a:headEnd type="none" w="med" len="med"/>
            <a:tailEnd type="none"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30" name="Rectangle 29"/>
          <p:cNvSpPr/>
          <p:nvPr/>
        </p:nvSpPr>
        <p:spPr>
          <a:xfrm>
            <a:off x="3405281" y="2750535"/>
            <a:ext cx="1562992"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i</a:t>
            </a:r>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i-1</a:t>
            </a:r>
            <a:r>
              <a:rPr lang="en-US" dirty="0">
                <a:solidFill>
                  <a:srgbClr val="000000"/>
                </a:solidFill>
                <a:latin typeface="Times New Roman" charset="0"/>
                <a:ea typeface="ヒラギノ明朝 ProN W3" charset="0"/>
                <a:cs typeface="ヒラギノ明朝 ProN W3" charset="0"/>
                <a:sym typeface="Times New Roman" charset="0"/>
              </a:rPr>
              <a:t>, </a:t>
            </a:r>
            <a:r>
              <a:rPr lang="en-US" dirty="0" err="1">
                <a:solidFill>
                  <a:srgbClr val="000000"/>
                </a:solidFill>
                <a:latin typeface="Times New Roman" charset="0"/>
                <a:ea typeface="ヒラギノ明朝 ProN W3" charset="0"/>
                <a:cs typeface="ヒラギノ明朝 ProN W3" charset="0"/>
                <a:sym typeface="Times New Roman" charset="0"/>
              </a:rPr>
              <a:t>W</a:t>
            </a:r>
            <a:r>
              <a:rPr lang="en-US" baseline="-25000" dirty="0" err="1">
                <a:solidFill>
                  <a:srgbClr val="000000"/>
                </a:solidFill>
                <a:latin typeface="Times New Roman" charset="0"/>
                <a:ea typeface="ヒラギノ明朝 ProN W3" charset="0"/>
                <a:cs typeface="ヒラギノ明朝 ProN W3" charset="0"/>
                <a:sym typeface="Times New Roman" charset="0"/>
              </a:rPr>
              <a:t>i</a:t>
            </a:r>
            <a:r>
              <a:rPr lang="en-US" dirty="0">
                <a:solidFill>
                  <a:srgbClr val="000000"/>
                </a:solidFill>
                <a:latin typeface="Times New Roman" charset="0"/>
                <a:ea typeface="ヒラギノ明朝 ProN W3" charset="0"/>
                <a:cs typeface="ヒラギノ明朝 ProN W3" charset="0"/>
                <a:sym typeface="Times New Roman" charset="0"/>
              </a:rPr>
              <a:t>) </a:t>
            </a:r>
          </a:p>
        </p:txBody>
      </p:sp>
      <p:sp>
        <p:nvSpPr>
          <p:cNvPr id="37" name="Rectangle 36"/>
          <p:cNvSpPr/>
          <p:nvPr/>
        </p:nvSpPr>
        <p:spPr bwMode="auto">
          <a:xfrm>
            <a:off x="3017612" y="1362746"/>
            <a:ext cx="2182771" cy="506417"/>
          </a:xfrm>
          <a:prstGeom prst="rect">
            <a:avLst/>
          </a:prstGeom>
          <a:noFill/>
          <a:ln w="9525" cap="flat" cmpd="sng" algn="ctr">
            <a:solidFill>
              <a:schemeClr val="tx1"/>
            </a:solidFill>
            <a:prstDash val="solid"/>
            <a:round/>
            <a:headEnd type="none" w="med" len="med"/>
            <a:tailEnd type="none"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39" name="Rectangle 38"/>
          <p:cNvSpPr/>
          <p:nvPr/>
        </p:nvSpPr>
        <p:spPr>
          <a:xfrm>
            <a:off x="3359258" y="1381507"/>
            <a:ext cx="708848"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i+1</a:t>
            </a:r>
            <a:r>
              <a:rPr lang="en-US" dirty="0">
                <a:solidFill>
                  <a:srgbClr val="000000"/>
                </a:solidFill>
                <a:latin typeface="Times New Roman" charset="0"/>
                <a:ea typeface="ヒラギノ明朝 ProN W3" charset="0"/>
                <a:cs typeface="ヒラギノ明朝 ProN W3" charset="0"/>
                <a:sym typeface="Times New Roman" charset="0"/>
              </a:rPr>
              <a:t> </a:t>
            </a:r>
          </a:p>
        </p:txBody>
      </p:sp>
      <p:sp>
        <p:nvSpPr>
          <p:cNvPr id="56" name="Rectangle 55"/>
          <p:cNvSpPr/>
          <p:nvPr/>
        </p:nvSpPr>
        <p:spPr bwMode="auto">
          <a:xfrm>
            <a:off x="3044068" y="4141006"/>
            <a:ext cx="2182771" cy="506417"/>
          </a:xfrm>
          <a:prstGeom prst="rect">
            <a:avLst/>
          </a:prstGeom>
          <a:noFill/>
          <a:ln w="9525" cap="flat" cmpd="sng" algn="ctr">
            <a:solidFill>
              <a:schemeClr val="tx1"/>
            </a:solidFill>
            <a:prstDash val="solid"/>
            <a:round/>
            <a:headEnd type="none" w="med" len="med"/>
            <a:tailEnd type="none"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57" name="Rectangle 56"/>
          <p:cNvSpPr/>
          <p:nvPr/>
        </p:nvSpPr>
        <p:spPr>
          <a:xfrm>
            <a:off x="3385715" y="4159767"/>
            <a:ext cx="662361"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i-1</a:t>
            </a:r>
            <a:r>
              <a:rPr lang="en-US" dirty="0">
                <a:solidFill>
                  <a:srgbClr val="000000"/>
                </a:solidFill>
                <a:latin typeface="Times New Roman" charset="0"/>
                <a:ea typeface="ヒラギノ明朝 ProN W3" charset="0"/>
                <a:cs typeface="ヒラギノ明朝 ProN W3" charset="0"/>
                <a:sym typeface="Times New Roman" charset="0"/>
              </a:rPr>
              <a:t> </a:t>
            </a:r>
          </a:p>
        </p:txBody>
      </p:sp>
      <p:grpSp>
        <p:nvGrpSpPr>
          <p:cNvPr id="2" name="Group 79"/>
          <p:cNvGrpSpPr/>
          <p:nvPr/>
        </p:nvGrpSpPr>
        <p:grpSpPr>
          <a:xfrm>
            <a:off x="5504352" y="1769910"/>
            <a:ext cx="4750018" cy="1277727"/>
            <a:chOff x="3891072" y="1044786"/>
            <a:chExt cx="4750018" cy="1277727"/>
          </a:xfrm>
        </p:grpSpPr>
        <p:graphicFrame>
          <p:nvGraphicFramePr>
            <p:cNvPr id="970756" name="Object 4"/>
            <p:cNvGraphicFramePr>
              <a:graphicFrameLocks noChangeAspect="1"/>
            </p:cNvGraphicFramePr>
            <p:nvPr/>
          </p:nvGraphicFramePr>
          <p:xfrm>
            <a:off x="4652963" y="1595438"/>
            <a:ext cx="1374775" cy="722312"/>
          </p:xfrm>
          <a:graphic>
            <a:graphicData uri="http://schemas.openxmlformats.org/presentationml/2006/ole">
              <mc:AlternateContent xmlns:mc="http://schemas.openxmlformats.org/markup-compatibility/2006">
                <mc:Choice xmlns:v="urn:schemas-microsoft-com:vml" Requires="v">
                  <p:oleObj spid="_x0000_s8311" name="Equation" r:id="rId4" imgW="749300" imgH="393700" progId="Equation.3">
                    <p:embed/>
                  </p:oleObj>
                </mc:Choice>
                <mc:Fallback>
                  <p:oleObj name="Equation" r:id="rId4" imgW="749300" imgH="393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2963" y="1595438"/>
                          <a:ext cx="1374775" cy="722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70757" name="Object 5"/>
            <p:cNvGraphicFramePr>
              <a:graphicFrameLocks noChangeAspect="1"/>
            </p:cNvGraphicFramePr>
            <p:nvPr/>
          </p:nvGraphicFramePr>
          <p:xfrm>
            <a:off x="6502400" y="1598613"/>
            <a:ext cx="1374775" cy="723900"/>
          </p:xfrm>
          <a:graphic>
            <a:graphicData uri="http://schemas.openxmlformats.org/presentationml/2006/ole">
              <mc:AlternateContent xmlns:mc="http://schemas.openxmlformats.org/markup-compatibility/2006">
                <mc:Choice xmlns:v="urn:schemas-microsoft-com:vml" Requires="v">
                  <p:oleObj spid="_x0000_s8312" name="Equation" r:id="rId6" imgW="749300" imgH="393700" progId="Equation.3">
                    <p:embed/>
                  </p:oleObj>
                </mc:Choice>
                <mc:Fallback>
                  <p:oleObj name="Equation" r:id="rId6" imgW="749300" imgH="393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2400" y="1598613"/>
                          <a:ext cx="1374775"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0" name="TextBox 69"/>
            <p:cNvSpPr txBox="1"/>
            <p:nvPr/>
          </p:nvSpPr>
          <p:spPr>
            <a:xfrm>
              <a:off x="3891072" y="1044786"/>
              <a:ext cx="4750018" cy="461665"/>
            </a:xfrm>
            <a:prstGeom prst="rect">
              <a:avLst/>
            </a:prstGeom>
            <a:noFill/>
          </p:spPr>
          <p:txBody>
            <a:bodyPr wrap="none" rtlCol="0">
              <a:spAutoFit/>
            </a:bodyPr>
            <a:lstStyle/>
            <a:p>
              <a:pPr>
                <a:buClr>
                  <a:srgbClr val="3366FF"/>
                </a:buClr>
                <a:buFont typeface="Arial"/>
                <a:buChar char="•"/>
              </a:pPr>
              <a:r>
                <a:rPr lang="en-US" dirty="0">
                  <a:solidFill>
                    <a:srgbClr val="000000"/>
                  </a:solidFill>
                  <a:latin typeface="Times New Roman" charset="0"/>
                  <a:ea typeface="ヒラギノ明朝 ProN W3" charset="0"/>
                  <a:cs typeface="ヒラギノ明朝 ProN W3" charset="0"/>
                  <a:sym typeface="Times New Roman" charset="0"/>
                </a:rPr>
                <a:t> For layer </a:t>
              </a:r>
              <a:r>
                <a:rPr lang="en-US" dirty="0" err="1">
                  <a:solidFill>
                    <a:srgbClr val="000000"/>
                  </a:solidFill>
                  <a:latin typeface="Times New Roman" charset="0"/>
                  <a:ea typeface="ヒラギノ明朝 ProN W3" charset="0"/>
                  <a:cs typeface="ヒラギノ明朝 ProN W3" charset="0"/>
                  <a:sym typeface="Times New Roman" charset="0"/>
                </a:rPr>
                <a:t>i</a:t>
              </a:r>
              <a:r>
                <a:rPr lang="en-US" dirty="0">
                  <a:solidFill>
                    <a:srgbClr val="000000"/>
                  </a:solidFill>
                  <a:latin typeface="Times New Roman" charset="0"/>
                  <a:ea typeface="ヒラギノ明朝 ProN W3" charset="0"/>
                  <a:cs typeface="ヒラギノ明朝 ProN W3" charset="0"/>
                  <a:sym typeface="Times New Roman" charset="0"/>
                </a:rPr>
                <a:t>, we need the derivatives:</a:t>
              </a:r>
            </a:p>
          </p:txBody>
        </p:sp>
      </p:grpSp>
      <p:sp>
        <p:nvSpPr>
          <p:cNvPr id="71" name="TextBox 70"/>
          <p:cNvSpPr txBox="1"/>
          <p:nvPr/>
        </p:nvSpPr>
        <p:spPr>
          <a:xfrm>
            <a:off x="5561848" y="2999968"/>
            <a:ext cx="3326552" cy="461665"/>
          </a:xfrm>
          <a:prstGeom prst="rect">
            <a:avLst/>
          </a:prstGeom>
          <a:noFill/>
        </p:spPr>
        <p:txBody>
          <a:bodyPr wrap="none" rtlCol="0">
            <a:spAutoFit/>
          </a:bodyPr>
          <a:lstStyle/>
          <a:p>
            <a:pPr>
              <a:buClr>
                <a:srgbClr val="3366FF"/>
              </a:buClr>
              <a:buFont typeface="Arial"/>
              <a:buChar char="•"/>
            </a:pPr>
            <a:r>
              <a:rPr lang="en-US" dirty="0">
                <a:solidFill>
                  <a:srgbClr val="000000"/>
                </a:solidFill>
                <a:latin typeface="Times New Roman" charset="0"/>
                <a:ea typeface="ヒラギノ明朝 ProN W3" charset="0"/>
                <a:cs typeface="ヒラギノ明朝 ProN W3" charset="0"/>
                <a:sym typeface="Times New Roman" charset="0"/>
              </a:rPr>
              <a:t> We compute the outputs</a:t>
            </a:r>
          </a:p>
        </p:txBody>
      </p:sp>
      <p:grpSp>
        <p:nvGrpSpPr>
          <p:cNvPr id="3" name="Group 89"/>
          <p:cNvGrpSpPr/>
          <p:nvPr/>
        </p:nvGrpSpPr>
        <p:grpSpPr>
          <a:xfrm>
            <a:off x="3550439" y="1866196"/>
            <a:ext cx="4704138" cy="1972469"/>
            <a:chOff x="2026439" y="1866195"/>
            <a:chExt cx="4704138" cy="1972469"/>
          </a:xfrm>
        </p:grpSpPr>
        <p:grpSp>
          <p:nvGrpSpPr>
            <p:cNvPr id="4" name="Group 80"/>
            <p:cNvGrpSpPr/>
            <p:nvPr/>
          </p:nvGrpSpPr>
          <p:grpSpPr>
            <a:xfrm>
              <a:off x="2026439" y="1866195"/>
              <a:ext cx="406815" cy="857338"/>
              <a:chOff x="2026439" y="1866195"/>
              <a:chExt cx="406815" cy="857338"/>
            </a:xfrm>
          </p:grpSpPr>
          <p:cxnSp>
            <p:nvCxnSpPr>
              <p:cNvPr id="59" name="Straight Arrow Connector 58"/>
              <p:cNvCxnSpPr/>
              <p:nvPr/>
            </p:nvCxnSpPr>
            <p:spPr bwMode="auto">
              <a:xfrm rot="5400000" flipH="1" flipV="1">
                <a:off x="1598564" y="2294070"/>
                <a:ext cx="857338" cy="1588"/>
              </a:xfrm>
              <a:prstGeom prst="straightConnector1">
                <a:avLst/>
              </a:prstGeom>
              <a:solidFill>
                <a:srgbClr val="BBE0E3"/>
              </a:solidFill>
              <a:ln w="31750" cap="flat" cmpd="sng" algn="ctr">
                <a:solidFill>
                  <a:srgbClr val="008000"/>
                </a:solidFill>
                <a:prstDash val="solid"/>
                <a:round/>
                <a:headEnd type="none" w="med" len="med"/>
                <a:tailEnd type="arrow"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sp>
            <p:nvSpPr>
              <p:cNvPr id="61" name="Rectangle 60"/>
              <p:cNvSpPr/>
              <p:nvPr/>
            </p:nvSpPr>
            <p:spPr>
              <a:xfrm>
                <a:off x="2037693" y="2248921"/>
                <a:ext cx="395561"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i</a:t>
                </a:r>
                <a:endParaRPr lang="en-US" dirty="0">
                  <a:solidFill>
                    <a:srgbClr val="000000"/>
                  </a:solidFill>
                  <a:latin typeface="Times New Roman" charset="0"/>
                  <a:ea typeface="ヒラギノ明朝 ProN W3" charset="0"/>
                  <a:cs typeface="ヒラギノ明朝 ProN W3" charset="0"/>
                  <a:sym typeface="Times New Roman" charset="0"/>
                </a:endParaRPr>
              </a:p>
            </p:txBody>
          </p:sp>
        </p:grpSp>
        <p:graphicFrame>
          <p:nvGraphicFramePr>
            <p:cNvPr id="970758" name="Object 6"/>
            <p:cNvGraphicFramePr>
              <a:graphicFrameLocks noChangeAspect="1"/>
            </p:cNvGraphicFramePr>
            <p:nvPr/>
          </p:nvGraphicFramePr>
          <p:xfrm>
            <a:off x="5006552" y="3511639"/>
            <a:ext cx="1724025" cy="327025"/>
          </p:xfrm>
          <a:graphic>
            <a:graphicData uri="http://schemas.openxmlformats.org/presentationml/2006/ole">
              <mc:AlternateContent xmlns:mc="http://schemas.openxmlformats.org/markup-compatibility/2006">
                <mc:Choice xmlns:v="urn:schemas-microsoft-com:vml" Requires="v">
                  <p:oleObj spid="_x0000_s8313" name="Equation" r:id="rId8" imgW="939800" imgH="177800" progId="Equation.3">
                    <p:embed/>
                  </p:oleObj>
                </mc:Choice>
                <mc:Fallback>
                  <p:oleObj name="Equation" r:id="rId8" imgW="939800" imgH="177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6552" y="3511639"/>
                          <a:ext cx="1724025" cy="327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 name="Group 90"/>
          <p:cNvGrpSpPr/>
          <p:nvPr/>
        </p:nvGrpSpPr>
        <p:grpSpPr>
          <a:xfrm>
            <a:off x="4720631" y="3248967"/>
            <a:ext cx="4406451" cy="1457116"/>
            <a:chOff x="3196630" y="3248967"/>
            <a:chExt cx="4406451" cy="1457116"/>
          </a:xfrm>
        </p:grpSpPr>
        <p:grpSp>
          <p:nvGrpSpPr>
            <p:cNvPr id="6" name="Group 81"/>
            <p:cNvGrpSpPr/>
            <p:nvPr/>
          </p:nvGrpSpPr>
          <p:grpSpPr>
            <a:xfrm>
              <a:off x="3196630" y="3248967"/>
              <a:ext cx="639279" cy="899627"/>
              <a:chOff x="3196630" y="3248967"/>
              <a:chExt cx="639279" cy="899627"/>
            </a:xfrm>
          </p:grpSpPr>
          <p:cxnSp>
            <p:nvCxnSpPr>
              <p:cNvPr id="68" name="Straight Arrow Connector 67"/>
              <p:cNvCxnSpPr/>
              <p:nvPr/>
            </p:nvCxnSpPr>
            <p:spPr bwMode="auto">
              <a:xfrm rot="5400000">
                <a:off x="2747610" y="3697987"/>
                <a:ext cx="899627" cy="1588"/>
              </a:xfrm>
              <a:prstGeom prst="straightConnector1">
                <a:avLst/>
              </a:prstGeom>
              <a:solidFill>
                <a:srgbClr val="C6E6E9"/>
              </a:solidFill>
              <a:ln w="31750" cap="flat" cmpd="sng" algn="ctr">
                <a:solidFill>
                  <a:srgbClr val="FF0000"/>
                </a:solidFill>
                <a:prstDash val="solid"/>
                <a:round/>
                <a:headEnd type="none" w="med" len="med"/>
                <a:tailEnd type="arrow" w="med" len="med"/>
              </a:ln>
              <a:effectLst/>
            </p:spPr>
          </p:cxnSp>
          <p:graphicFrame>
            <p:nvGraphicFramePr>
              <p:cNvPr id="69" name="Object 68"/>
              <p:cNvGraphicFramePr>
                <a:graphicFrameLocks noChangeAspect="1"/>
              </p:cNvGraphicFramePr>
              <p:nvPr/>
            </p:nvGraphicFramePr>
            <p:xfrm>
              <a:off x="3229484" y="3357564"/>
              <a:ext cx="606425" cy="723900"/>
            </p:xfrm>
            <a:graphic>
              <a:graphicData uri="http://schemas.openxmlformats.org/presentationml/2006/ole">
                <mc:AlternateContent xmlns:mc="http://schemas.openxmlformats.org/markup-compatibility/2006">
                  <mc:Choice xmlns:v="urn:schemas-microsoft-com:vml" Requires="v">
                    <p:oleObj spid="_x0000_s8314" name="Equation" r:id="rId10" imgW="330200" imgH="393700" progId="Equation.3">
                      <p:embed/>
                    </p:oleObj>
                  </mc:Choice>
                  <mc:Fallback>
                    <p:oleObj name="Equation" r:id="rId10" imgW="330200" imgH="3937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29484" y="3357564"/>
                            <a:ext cx="606425"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970760" name="Object 8"/>
            <p:cNvGraphicFramePr>
              <a:graphicFrameLocks noChangeAspect="1"/>
            </p:cNvGraphicFramePr>
            <p:nvPr/>
          </p:nvGraphicFramePr>
          <p:xfrm>
            <a:off x="4874168" y="3982183"/>
            <a:ext cx="2728913" cy="723900"/>
          </p:xfrm>
          <a:graphic>
            <a:graphicData uri="http://schemas.openxmlformats.org/presentationml/2006/ole">
              <mc:AlternateContent xmlns:mc="http://schemas.openxmlformats.org/markup-compatibility/2006">
                <mc:Choice xmlns:v="urn:schemas-microsoft-com:vml" Requires="v">
                  <p:oleObj spid="_x0000_s8315" name="Equation" r:id="rId12" imgW="1485900" imgH="393700" progId="Equation.3">
                    <p:embed/>
                  </p:oleObj>
                </mc:Choice>
                <mc:Fallback>
                  <p:oleObj name="Equation" r:id="rId12" imgW="1485900" imgH="3937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74168" y="3982183"/>
                          <a:ext cx="2728913"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7" name="Group 93"/>
          <p:cNvGrpSpPr/>
          <p:nvPr/>
        </p:nvGrpSpPr>
        <p:grpSpPr>
          <a:xfrm>
            <a:off x="5618662" y="4763964"/>
            <a:ext cx="4121641" cy="1252901"/>
            <a:chOff x="4094661" y="4763963"/>
            <a:chExt cx="4121641" cy="1252901"/>
          </a:xfrm>
        </p:grpSpPr>
        <p:sp>
          <p:nvSpPr>
            <p:cNvPr id="72" name="TextBox 71"/>
            <p:cNvSpPr txBox="1"/>
            <p:nvPr/>
          </p:nvSpPr>
          <p:spPr>
            <a:xfrm>
              <a:off x="4094661" y="4763963"/>
              <a:ext cx="4121641" cy="461665"/>
            </a:xfrm>
            <a:prstGeom prst="rect">
              <a:avLst/>
            </a:prstGeom>
            <a:noFill/>
          </p:spPr>
          <p:txBody>
            <a:bodyPr wrap="none" rtlCol="0">
              <a:spAutoFit/>
            </a:bodyPr>
            <a:lstStyle/>
            <a:p>
              <a:pPr>
                <a:buClr>
                  <a:srgbClr val="3366FF"/>
                </a:buClr>
                <a:buFont typeface="Arial"/>
                <a:buChar char="•"/>
              </a:pPr>
              <a:r>
                <a:rPr lang="en-US" dirty="0">
                  <a:solidFill>
                    <a:srgbClr val="000000"/>
                  </a:solidFill>
                  <a:latin typeface="Times New Roman" charset="0"/>
                  <a:ea typeface="ヒラギノ明朝 ProN W3" charset="0"/>
                  <a:cs typeface="ヒラギノ明朝 ProN W3" charset="0"/>
                  <a:sym typeface="Times New Roman" charset="0"/>
                </a:rPr>
                <a:t> The weight update equation is:</a:t>
              </a:r>
            </a:p>
          </p:txBody>
        </p:sp>
        <p:graphicFrame>
          <p:nvGraphicFramePr>
            <p:cNvPr id="970761" name="Object 9"/>
            <p:cNvGraphicFramePr>
              <a:graphicFrameLocks noChangeAspect="1"/>
            </p:cNvGraphicFramePr>
            <p:nvPr/>
          </p:nvGraphicFramePr>
          <p:xfrm>
            <a:off x="4799013" y="5292964"/>
            <a:ext cx="2635250" cy="723900"/>
          </p:xfrm>
          <a:graphic>
            <a:graphicData uri="http://schemas.openxmlformats.org/presentationml/2006/ole">
              <mc:AlternateContent xmlns:mc="http://schemas.openxmlformats.org/markup-compatibility/2006">
                <mc:Choice xmlns:v="urn:schemas-microsoft-com:vml" Requires="v">
                  <p:oleObj spid="_x0000_s8316" name="Equation" r:id="rId14" imgW="1435100" imgH="393700" progId="Equation.3">
                    <p:embed/>
                  </p:oleObj>
                </mc:Choice>
                <mc:Fallback>
                  <p:oleObj name="Equation" r:id="rId14" imgW="1435100" imgH="3937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99013" y="5292964"/>
                          <a:ext cx="263525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75" name="Title 74"/>
          <p:cNvSpPr>
            <a:spLocks noGrp="1"/>
          </p:cNvSpPr>
          <p:nvPr>
            <p:ph type="title"/>
          </p:nvPr>
        </p:nvSpPr>
        <p:spPr>
          <a:xfrm>
            <a:off x="381000" y="228600"/>
            <a:ext cx="4495800" cy="1143000"/>
          </a:xfrm>
        </p:spPr>
        <p:txBody>
          <a:bodyPr/>
          <a:lstStyle/>
          <a:p>
            <a:r>
              <a:rPr lang="en-US" dirty="0" err="1" smtClean="0"/>
              <a:t>Backpropagation</a:t>
            </a:r>
            <a:r>
              <a:rPr lang="en-US" smtClean="0"/>
              <a:t>: </a:t>
            </a:r>
            <a:br>
              <a:rPr lang="en-US" smtClean="0"/>
            </a:br>
            <a:r>
              <a:rPr lang="en-US" smtClean="0"/>
              <a:t>layer </a:t>
            </a:r>
            <a:r>
              <a:rPr lang="en-US" dirty="0" err="1" smtClean="0"/>
              <a:t>i</a:t>
            </a:r>
            <a:endParaRPr lang="en-US" dirty="0"/>
          </a:p>
        </p:txBody>
      </p:sp>
      <p:grpSp>
        <p:nvGrpSpPr>
          <p:cNvPr id="8" name="Group 92"/>
          <p:cNvGrpSpPr/>
          <p:nvPr/>
        </p:nvGrpSpPr>
        <p:grpSpPr>
          <a:xfrm>
            <a:off x="6353175" y="6056267"/>
            <a:ext cx="5457825" cy="723900"/>
            <a:chOff x="4829175" y="6056267"/>
            <a:chExt cx="5457825" cy="723900"/>
          </a:xfrm>
        </p:grpSpPr>
        <p:graphicFrame>
          <p:nvGraphicFramePr>
            <p:cNvPr id="970762" name="Object 10"/>
            <p:cNvGraphicFramePr>
              <a:graphicFrameLocks noChangeAspect="1"/>
            </p:cNvGraphicFramePr>
            <p:nvPr/>
          </p:nvGraphicFramePr>
          <p:xfrm>
            <a:off x="4829175" y="6056267"/>
            <a:ext cx="2166938" cy="723900"/>
          </p:xfrm>
          <a:graphic>
            <a:graphicData uri="http://schemas.openxmlformats.org/presentationml/2006/ole">
              <mc:AlternateContent xmlns:mc="http://schemas.openxmlformats.org/markup-compatibility/2006">
                <mc:Choice xmlns:v="urn:schemas-microsoft-com:vml" Requires="v">
                  <p:oleObj spid="_x0000_s8317" name="Equation" r:id="rId16" imgW="1181100" imgH="393700" progId="Equation.3">
                    <p:embed/>
                  </p:oleObj>
                </mc:Choice>
                <mc:Fallback>
                  <p:oleObj name="Equation" r:id="rId16" imgW="1181100" imgH="3937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29175" y="6056267"/>
                          <a:ext cx="2166938"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7" name="TextBox 76"/>
            <p:cNvSpPr txBox="1"/>
            <p:nvPr/>
          </p:nvSpPr>
          <p:spPr>
            <a:xfrm>
              <a:off x="7260532" y="6088725"/>
              <a:ext cx="3026468" cy="646331"/>
            </a:xfrm>
            <a:prstGeom prst="rect">
              <a:avLst/>
            </a:prstGeom>
            <a:noFill/>
          </p:spPr>
          <p:txBody>
            <a:bodyPr wrap="square" rtlCol="0">
              <a:spAutoFit/>
            </a:bodyPr>
            <a:lstStyle/>
            <a:p>
              <a:r>
                <a:rPr lang="en-US" sz="1800" dirty="0">
                  <a:solidFill>
                    <a:srgbClr val="000000"/>
                  </a:solidFill>
                  <a:latin typeface="Times New Roman" charset="0"/>
                  <a:ea typeface="ヒラギノ明朝 ProN W3" charset="0"/>
                  <a:cs typeface="ヒラギノ明朝 ProN W3" charset="0"/>
                  <a:sym typeface="Times New Roman" charset="0"/>
                </a:rPr>
                <a:t>(sum </a:t>
              </a:r>
              <a:r>
                <a:rPr lang="en-US" sz="1800">
                  <a:solidFill>
                    <a:srgbClr val="000000"/>
                  </a:solidFill>
                  <a:latin typeface="Times New Roman" charset="0"/>
                  <a:ea typeface="ヒラギノ明朝 ProN W3" charset="0"/>
                  <a:cs typeface="ヒラギノ明朝 ProN W3" charset="0"/>
                  <a:sym typeface="Times New Roman" charset="0"/>
                </a:rPr>
                <a:t>over </a:t>
              </a:r>
              <a:r>
                <a:rPr lang="en-US" sz="1800" smtClean="0">
                  <a:solidFill>
                    <a:srgbClr val="000000"/>
                  </a:solidFill>
                  <a:latin typeface="Times New Roman" charset="0"/>
                  <a:ea typeface="ヒラギノ明朝 ProN W3" charset="0"/>
                  <a:cs typeface="ヒラギノ明朝 ProN W3" charset="0"/>
                  <a:sym typeface="Times New Roman" charset="0"/>
                </a:rPr>
                <a:t>all</a:t>
              </a:r>
              <a:r>
                <a:rPr lang="en-US" sz="1800">
                  <a:solidFill>
                    <a:srgbClr val="000000"/>
                  </a:solidFill>
                  <a:latin typeface="Times New Roman" charset="0"/>
                  <a:ea typeface="ヒラギノ明朝 ProN W3" charset="0"/>
                  <a:cs typeface="ヒラギノ明朝 ProN W3" charset="0"/>
                  <a:sym typeface="Times New Roman" charset="0"/>
                </a:rPr>
                <a:t> </a:t>
              </a:r>
              <a:r>
                <a:rPr lang="en-US" sz="1800" smtClean="0">
                  <a:solidFill>
                    <a:srgbClr val="000000"/>
                  </a:solidFill>
                  <a:latin typeface="Times New Roman" charset="0"/>
                  <a:ea typeface="ヒラギノ明朝 ProN W3" charset="0"/>
                  <a:cs typeface="ヒラギノ明朝 ProN W3" charset="0"/>
                  <a:sym typeface="Times New Roman" charset="0"/>
                </a:rPr>
                <a:t>training examples to </a:t>
              </a:r>
              <a:r>
                <a:rPr lang="en-US" sz="1800" dirty="0">
                  <a:solidFill>
                    <a:srgbClr val="000000"/>
                  </a:solidFill>
                  <a:latin typeface="Times New Roman" charset="0"/>
                  <a:ea typeface="ヒラギノ明朝 ProN W3" charset="0"/>
                  <a:cs typeface="ヒラギノ明朝 ProN W3" charset="0"/>
                  <a:sym typeface="Times New Roman" charset="0"/>
                </a:rPr>
                <a:t>get E)</a:t>
              </a:r>
            </a:p>
          </p:txBody>
        </p:sp>
      </p:grpSp>
      <p:grpSp>
        <p:nvGrpSpPr>
          <p:cNvPr id="9" name="Group 91"/>
          <p:cNvGrpSpPr/>
          <p:nvPr/>
        </p:nvGrpSpPr>
        <p:grpSpPr>
          <a:xfrm>
            <a:off x="2859512" y="4682937"/>
            <a:ext cx="2673773" cy="835725"/>
            <a:chOff x="1335511" y="4682936"/>
            <a:chExt cx="2673773" cy="835725"/>
          </a:xfrm>
        </p:grpSpPr>
        <p:sp>
          <p:nvSpPr>
            <p:cNvPr id="78" name="TextBox 77"/>
            <p:cNvSpPr txBox="1"/>
            <p:nvPr/>
          </p:nvSpPr>
          <p:spPr>
            <a:xfrm>
              <a:off x="1335511" y="4687664"/>
              <a:ext cx="1227469" cy="830997"/>
            </a:xfrm>
            <a:prstGeom prst="rect">
              <a:avLst/>
            </a:prstGeom>
            <a:noFill/>
          </p:spPr>
          <p:txBody>
            <a:bodyPr wrap="none" rtlCol="0">
              <a:spAutoFit/>
            </a:bodyPr>
            <a:lstStyle/>
            <a:p>
              <a:pPr algn="ctr"/>
              <a:r>
                <a:rPr lang="en-US" dirty="0">
                  <a:solidFill>
                    <a:srgbClr val="008000"/>
                  </a:solidFill>
                  <a:latin typeface="Times New Roman" charset="0"/>
                  <a:ea typeface="ヒラギノ明朝 ProN W3" charset="0"/>
                  <a:cs typeface="ヒラギノ明朝 ProN W3" charset="0"/>
                  <a:sym typeface="Times New Roman" charset="0"/>
                </a:rPr>
                <a:t>Forward</a:t>
              </a:r>
              <a:br>
                <a:rPr lang="en-US" dirty="0">
                  <a:solidFill>
                    <a:srgbClr val="008000"/>
                  </a:solidFill>
                  <a:latin typeface="Times New Roman" charset="0"/>
                  <a:ea typeface="ヒラギノ明朝 ProN W3" charset="0"/>
                  <a:cs typeface="ヒラギノ明朝 ProN W3" charset="0"/>
                  <a:sym typeface="Times New Roman" charset="0"/>
                </a:rPr>
              </a:br>
              <a:r>
                <a:rPr lang="en-US" dirty="0">
                  <a:solidFill>
                    <a:srgbClr val="008000"/>
                  </a:solidFill>
                  <a:latin typeface="Times New Roman" charset="0"/>
                  <a:ea typeface="ヒラギノ明朝 ProN W3" charset="0"/>
                  <a:cs typeface="ヒラギノ明朝 ProN W3" charset="0"/>
                  <a:sym typeface="Times New Roman" charset="0"/>
                </a:rPr>
                <a:t>pass</a:t>
              </a:r>
            </a:p>
          </p:txBody>
        </p:sp>
        <p:sp>
          <p:nvSpPr>
            <p:cNvPr id="79" name="TextBox 78"/>
            <p:cNvSpPr txBox="1"/>
            <p:nvPr/>
          </p:nvSpPr>
          <p:spPr>
            <a:xfrm>
              <a:off x="2576981" y="4682936"/>
              <a:ext cx="1432303" cy="830997"/>
            </a:xfrm>
            <a:prstGeom prst="rect">
              <a:avLst/>
            </a:prstGeom>
            <a:noFill/>
          </p:spPr>
          <p:txBody>
            <a:bodyPr wrap="none" rtlCol="0">
              <a:spAutoFit/>
            </a:bodyPr>
            <a:lstStyle/>
            <a:p>
              <a:pPr algn="ctr"/>
              <a:r>
                <a:rPr lang="en-US" dirty="0">
                  <a:solidFill>
                    <a:srgbClr val="FF0000"/>
                  </a:solidFill>
                  <a:latin typeface="Times New Roman" charset="0"/>
                  <a:ea typeface="ヒラギノ明朝 ProN W3" charset="0"/>
                  <a:cs typeface="ヒラギノ明朝 ProN W3" charset="0"/>
                  <a:sym typeface="Times New Roman" charset="0"/>
                </a:rPr>
                <a:t>Backward</a:t>
              </a:r>
              <a:br>
                <a:rPr lang="en-US" dirty="0">
                  <a:solidFill>
                    <a:srgbClr val="FF0000"/>
                  </a:solidFill>
                  <a:latin typeface="Times New Roman" charset="0"/>
                  <a:ea typeface="ヒラギノ明朝 ProN W3" charset="0"/>
                  <a:cs typeface="ヒラギノ明朝 ProN W3" charset="0"/>
                  <a:sym typeface="Times New Roman" charset="0"/>
                </a:rPr>
              </a:br>
              <a:r>
                <a:rPr lang="en-US" dirty="0">
                  <a:solidFill>
                    <a:srgbClr val="FF0000"/>
                  </a:solidFill>
                  <a:latin typeface="Times New Roman" charset="0"/>
                  <a:ea typeface="ヒラギノ明朝 ProN W3" charset="0"/>
                  <a:cs typeface="ヒラギノ明朝 ProN W3" charset="0"/>
                  <a:sym typeface="Times New Roman" charset="0"/>
                </a:rPr>
                <a:t>pass</a:t>
              </a:r>
            </a:p>
          </p:txBody>
        </p:sp>
      </p:grpSp>
      <p:sp>
        <p:nvSpPr>
          <p:cNvPr id="85" name="TextBox 84"/>
          <p:cNvSpPr txBox="1"/>
          <p:nvPr/>
        </p:nvSpPr>
        <p:spPr>
          <a:xfrm>
            <a:off x="5471224" y="729973"/>
            <a:ext cx="5211683" cy="461665"/>
          </a:xfrm>
          <a:prstGeom prst="rect">
            <a:avLst/>
          </a:prstGeom>
          <a:noFill/>
        </p:spPr>
        <p:txBody>
          <a:bodyPr wrap="none" rtlCol="0">
            <a:spAutoFit/>
          </a:bodyPr>
          <a:lstStyle/>
          <a:p>
            <a:pPr>
              <a:buClr>
                <a:srgbClr val="3366FF"/>
              </a:buClr>
              <a:buFont typeface="Arial"/>
              <a:buChar char="•"/>
            </a:pPr>
            <a:r>
              <a:rPr lang="en-US" dirty="0">
                <a:solidFill>
                  <a:srgbClr val="000000"/>
                </a:solidFill>
                <a:latin typeface="Times New Roman" charset="0"/>
                <a:ea typeface="ヒラギノ明朝 ProN W3" charset="0"/>
                <a:cs typeface="ヒラギノ明朝 ProN W3" charset="0"/>
                <a:sym typeface="Times New Roman" charset="0"/>
              </a:rPr>
              <a:t> Layer </a:t>
            </a:r>
            <a:r>
              <a:rPr lang="en-US" dirty="0" err="1">
                <a:solidFill>
                  <a:srgbClr val="000000"/>
                </a:solidFill>
                <a:latin typeface="Times New Roman" charset="0"/>
                <a:ea typeface="ヒラギノ明朝 ProN W3" charset="0"/>
                <a:cs typeface="ヒラギノ明朝 ProN W3" charset="0"/>
                <a:sym typeface="Times New Roman" charset="0"/>
              </a:rPr>
              <a:t>i</a:t>
            </a:r>
            <a:r>
              <a:rPr lang="en-US" dirty="0">
                <a:solidFill>
                  <a:srgbClr val="000000"/>
                </a:solidFill>
                <a:latin typeface="Times New Roman" charset="0"/>
                <a:ea typeface="ヒラギノ明朝 ProN W3" charset="0"/>
                <a:cs typeface="ヒラギノ明朝 ProN W3" charset="0"/>
                <a:sym typeface="Times New Roman" charset="0"/>
              </a:rPr>
              <a:t> has two inputs (during training)</a:t>
            </a:r>
          </a:p>
        </p:txBody>
      </p:sp>
      <p:grpSp>
        <p:nvGrpSpPr>
          <p:cNvPr id="10" name="Group 88"/>
          <p:cNvGrpSpPr/>
          <p:nvPr/>
        </p:nvGrpSpPr>
        <p:grpSpPr>
          <a:xfrm>
            <a:off x="4740197" y="1171854"/>
            <a:ext cx="3292947" cy="1580739"/>
            <a:chOff x="3216196" y="1171853"/>
            <a:chExt cx="3292947" cy="1580739"/>
          </a:xfrm>
        </p:grpSpPr>
        <p:grpSp>
          <p:nvGrpSpPr>
            <p:cNvPr id="11" name="Group 82"/>
            <p:cNvGrpSpPr/>
            <p:nvPr/>
          </p:nvGrpSpPr>
          <p:grpSpPr>
            <a:xfrm>
              <a:off x="3216196" y="1852965"/>
              <a:ext cx="463780" cy="899627"/>
              <a:chOff x="3216196" y="1852965"/>
              <a:chExt cx="463780" cy="899627"/>
            </a:xfrm>
          </p:grpSpPr>
          <p:cxnSp>
            <p:nvCxnSpPr>
              <p:cNvPr id="66" name="Straight Arrow Connector 65"/>
              <p:cNvCxnSpPr/>
              <p:nvPr/>
            </p:nvCxnSpPr>
            <p:spPr bwMode="auto">
              <a:xfrm rot="5400000">
                <a:off x="2767176" y="2301985"/>
                <a:ext cx="899627" cy="1588"/>
              </a:xfrm>
              <a:prstGeom prst="straightConnector1">
                <a:avLst/>
              </a:prstGeom>
              <a:solidFill>
                <a:srgbClr val="C6E6E9"/>
              </a:solidFill>
              <a:ln w="31750" cap="flat" cmpd="sng" algn="ctr">
                <a:solidFill>
                  <a:srgbClr val="FF0000"/>
                </a:solidFill>
                <a:prstDash val="solid"/>
                <a:round/>
                <a:headEnd type="none" w="med" len="med"/>
                <a:tailEnd type="arrow" w="med" len="med"/>
              </a:ln>
              <a:effectLst/>
            </p:spPr>
          </p:cxnSp>
          <p:graphicFrame>
            <p:nvGraphicFramePr>
              <p:cNvPr id="67" name="Object 66"/>
              <p:cNvGraphicFramePr>
                <a:graphicFrameLocks noChangeAspect="1"/>
              </p:cNvGraphicFramePr>
              <p:nvPr/>
            </p:nvGraphicFramePr>
            <p:xfrm>
              <a:off x="3236888" y="1975317"/>
              <a:ext cx="443088" cy="722933"/>
            </p:xfrm>
            <a:graphic>
              <a:graphicData uri="http://schemas.openxmlformats.org/presentationml/2006/ole">
                <mc:AlternateContent xmlns:mc="http://schemas.openxmlformats.org/markup-compatibility/2006">
                  <mc:Choice xmlns:v="urn:schemas-microsoft-com:vml" Requires="v">
                    <p:oleObj spid="_x0000_s8318" name="Equation" r:id="rId18" imgW="241300" imgH="393700" progId="Equation.3">
                      <p:embed/>
                    </p:oleObj>
                  </mc:Choice>
                  <mc:Fallback>
                    <p:oleObj name="Equation" r:id="rId18" imgW="241300" imgH="39370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236888" y="1975317"/>
                            <a:ext cx="443088" cy="7229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86" name="Object 85"/>
            <p:cNvGraphicFramePr>
              <a:graphicFrameLocks noChangeAspect="1"/>
            </p:cNvGraphicFramePr>
            <p:nvPr/>
          </p:nvGraphicFramePr>
          <p:xfrm>
            <a:off x="6066055" y="1171853"/>
            <a:ext cx="443088" cy="722933"/>
          </p:xfrm>
          <a:graphic>
            <a:graphicData uri="http://schemas.openxmlformats.org/presentationml/2006/ole">
              <mc:AlternateContent xmlns:mc="http://schemas.openxmlformats.org/markup-compatibility/2006">
                <mc:Choice xmlns:v="urn:schemas-microsoft-com:vml" Requires="v">
                  <p:oleObj spid="_x0000_s8319" name="Equation" r:id="rId20" imgW="241300" imgH="393700" progId="Equation.3">
                    <p:embed/>
                  </p:oleObj>
                </mc:Choice>
                <mc:Fallback>
                  <p:oleObj name="Equation" r:id="rId20" imgW="241300" imgH="39370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66055" y="1171853"/>
                          <a:ext cx="443088" cy="7229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2" name="Group 87"/>
          <p:cNvGrpSpPr/>
          <p:nvPr/>
        </p:nvGrpSpPr>
        <p:grpSpPr>
          <a:xfrm>
            <a:off x="3564478" y="1148761"/>
            <a:ext cx="3638787" cy="2979731"/>
            <a:chOff x="2040477" y="1148760"/>
            <a:chExt cx="3638787" cy="2979731"/>
          </a:xfrm>
        </p:grpSpPr>
        <p:grpSp>
          <p:nvGrpSpPr>
            <p:cNvPr id="13" name="Group 83"/>
            <p:cNvGrpSpPr/>
            <p:nvPr/>
          </p:nvGrpSpPr>
          <p:grpSpPr>
            <a:xfrm>
              <a:off x="2040477" y="3117593"/>
              <a:ext cx="573942" cy="1010898"/>
              <a:chOff x="2040477" y="3117593"/>
              <a:chExt cx="573942" cy="1010898"/>
            </a:xfrm>
          </p:grpSpPr>
          <p:cxnSp>
            <p:nvCxnSpPr>
              <p:cNvPr id="58" name="Straight Arrow Connector 57"/>
              <p:cNvCxnSpPr/>
              <p:nvPr/>
            </p:nvCxnSpPr>
            <p:spPr bwMode="auto">
              <a:xfrm rot="5400000" flipH="1" flipV="1">
                <a:off x="1596914" y="3683340"/>
                <a:ext cx="888714" cy="1588"/>
              </a:xfrm>
              <a:prstGeom prst="straightConnector1">
                <a:avLst/>
              </a:prstGeom>
              <a:solidFill>
                <a:srgbClr val="BBE0E3"/>
              </a:solidFill>
              <a:ln w="31750" cap="flat" cmpd="sng" algn="ctr">
                <a:solidFill>
                  <a:srgbClr val="008000"/>
                </a:solidFill>
                <a:prstDash val="solid"/>
                <a:round/>
                <a:headEnd type="none" w="med" len="med"/>
                <a:tailEnd type="arrow"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sp>
            <p:nvSpPr>
              <p:cNvPr id="60" name="Rectangle 59"/>
              <p:cNvSpPr/>
              <p:nvPr/>
            </p:nvSpPr>
            <p:spPr>
              <a:xfrm>
                <a:off x="2047938" y="3117593"/>
                <a:ext cx="566481"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i-1</a:t>
                </a:r>
                <a:endParaRPr lang="en-US" dirty="0">
                  <a:solidFill>
                    <a:srgbClr val="000000"/>
                  </a:solidFill>
                  <a:latin typeface="Times New Roman" charset="0"/>
                  <a:ea typeface="ヒラギノ明朝 ProN W3" charset="0"/>
                  <a:cs typeface="ヒラギノ明朝 ProN W3" charset="0"/>
                  <a:sym typeface="Times New Roman" charset="0"/>
                </a:endParaRPr>
              </a:p>
            </p:txBody>
          </p:sp>
        </p:grpSp>
        <p:sp>
          <p:nvSpPr>
            <p:cNvPr id="87" name="Rectangle 86"/>
            <p:cNvSpPr/>
            <p:nvPr/>
          </p:nvSpPr>
          <p:spPr>
            <a:xfrm>
              <a:off x="5112783" y="1148760"/>
              <a:ext cx="566481"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i-1</a:t>
              </a:r>
              <a:endParaRPr lang="en-US" dirty="0">
                <a:solidFill>
                  <a:srgbClr val="000000"/>
                </a:solidFill>
                <a:latin typeface="Times New Roman" charset="0"/>
                <a:ea typeface="ヒラギノ明朝 ProN W3" charset="0"/>
                <a:cs typeface="ヒラギノ明朝 ProN W3" charset="0"/>
                <a:sym typeface="Times New Roman" charset="0"/>
              </a:endParaRPr>
            </a:p>
          </p:txBody>
        </p:sp>
      </p:grpSp>
    </p:spTree>
    <p:extLst>
      <p:ext uri="{BB962C8B-B14F-4D97-AF65-F5344CB8AC3E}">
        <p14:creationId xmlns:p14="http://schemas.microsoft.com/office/powerpoint/2010/main" val="283949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8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68"/>
          <p:cNvSpPr>
            <a:spLocks noGrp="1"/>
          </p:cNvSpPr>
          <p:nvPr>
            <p:ph type="title"/>
          </p:nvPr>
        </p:nvSpPr>
        <p:spPr>
          <a:xfrm>
            <a:off x="457201" y="1"/>
            <a:ext cx="8444138" cy="720172"/>
          </a:xfrm>
        </p:spPr>
        <p:txBody>
          <a:bodyPr/>
          <a:lstStyle/>
          <a:p>
            <a:r>
              <a:rPr lang="en-US" dirty="0" err="1" smtClean="0"/>
              <a:t>Backpropagation</a:t>
            </a:r>
            <a:r>
              <a:rPr lang="en-US" dirty="0" smtClean="0"/>
              <a:t>: summary</a:t>
            </a:r>
            <a:endParaRPr lang="en-US" dirty="0"/>
          </a:p>
        </p:txBody>
      </p:sp>
      <p:sp>
        <p:nvSpPr>
          <p:cNvPr id="70" name="Content Placeholder 69"/>
          <p:cNvSpPr>
            <a:spLocks noGrp="1"/>
          </p:cNvSpPr>
          <p:nvPr>
            <p:ph idx="1"/>
          </p:nvPr>
        </p:nvSpPr>
        <p:spPr>
          <a:xfrm>
            <a:off x="457200" y="824924"/>
            <a:ext cx="5562600" cy="6033076"/>
          </a:xfrm>
        </p:spPr>
        <p:txBody>
          <a:bodyPr/>
          <a:lstStyle/>
          <a:p>
            <a:r>
              <a:rPr lang="en-US" sz="2400" dirty="0"/>
              <a:t>Forward pass: for each training example. Compute the outputs for all layers</a:t>
            </a:r>
          </a:p>
          <a:p>
            <a:endParaRPr lang="en-US" sz="2400" dirty="0"/>
          </a:p>
          <a:p>
            <a:endParaRPr lang="en-US" sz="2400" smtClean="0"/>
          </a:p>
          <a:p>
            <a:r>
              <a:rPr lang="en-US" sz="2400" smtClean="0"/>
              <a:t>Backwards </a:t>
            </a:r>
            <a:r>
              <a:rPr lang="en-US" sz="2400" dirty="0"/>
              <a:t>pass: compute cost derivatives iteratively from top to bottom:</a:t>
            </a:r>
          </a:p>
          <a:p>
            <a:endParaRPr lang="en-US" sz="2400" dirty="0"/>
          </a:p>
          <a:p>
            <a:endParaRPr lang="en-US" sz="2400" dirty="0"/>
          </a:p>
          <a:p>
            <a:endParaRPr lang="en-US" sz="2400" dirty="0"/>
          </a:p>
          <a:p>
            <a:r>
              <a:rPr lang="en-US" sz="2400" dirty="0"/>
              <a:t>Compute gradients and </a:t>
            </a:r>
            <a:r>
              <a:rPr lang="en-US" sz="2400"/>
              <a:t>update </a:t>
            </a:r>
            <a:r>
              <a:rPr lang="en-US" sz="2400" smtClean="0"/>
              <a:t>weights</a:t>
            </a:r>
            <a:endParaRPr lang="en-US" sz="2400" dirty="0"/>
          </a:p>
        </p:txBody>
      </p:sp>
      <p:graphicFrame>
        <p:nvGraphicFramePr>
          <p:cNvPr id="71" name="Object 6"/>
          <p:cNvGraphicFramePr>
            <a:graphicFrameLocks noChangeAspect="1"/>
          </p:cNvGraphicFramePr>
          <p:nvPr>
            <p:extLst>
              <p:ext uri="{D42A27DB-BD31-4B8C-83A1-F6EECF244321}">
                <p14:modId xmlns:p14="http://schemas.microsoft.com/office/powerpoint/2010/main" val="761088124"/>
              </p:ext>
            </p:extLst>
          </p:nvPr>
        </p:nvGraphicFramePr>
        <p:xfrm>
          <a:off x="2038034" y="1905000"/>
          <a:ext cx="3359663" cy="545697"/>
        </p:xfrm>
        <a:graphic>
          <a:graphicData uri="http://schemas.openxmlformats.org/presentationml/2006/ole">
            <mc:AlternateContent xmlns:mc="http://schemas.openxmlformats.org/markup-compatibility/2006">
              <mc:Choice xmlns:v="urn:schemas-microsoft-com:vml" Requires="v">
                <p:oleObj spid="_x0000_s9316" name="Equation" r:id="rId3" imgW="939800" imgH="177800" progId="Equation.3">
                  <p:embed/>
                </p:oleObj>
              </mc:Choice>
              <mc:Fallback>
                <p:oleObj name="Equation" r:id="rId3" imgW="939800" imgH="177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8034" y="1905000"/>
                        <a:ext cx="3359663" cy="545697"/>
                      </a:xfrm>
                      <a:prstGeom prst="rect">
                        <a:avLst/>
                      </a:prstGeom>
                      <a:noFill/>
                      <a:ln w="38100">
                        <a:solidFill>
                          <a:schemeClr val="accent2"/>
                        </a:solidFill>
                      </a:ln>
                      <a:extLst/>
                    </p:spPr>
                  </p:pic>
                </p:oleObj>
              </mc:Fallback>
            </mc:AlternateContent>
          </a:graphicData>
        </a:graphic>
      </p:graphicFrame>
      <p:graphicFrame>
        <p:nvGraphicFramePr>
          <p:cNvPr id="72" name="Object 8"/>
          <p:cNvGraphicFramePr>
            <a:graphicFrameLocks noChangeAspect="1"/>
          </p:cNvGraphicFramePr>
          <p:nvPr>
            <p:extLst>
              <p:ext uri="{D42A27DB-BD31-4B8C-83A1-F6EECF244321}">
                <p14:modId xmlns:p14="http://schemas.microsoft.com/office/powerpoint/2010/main" val="827725317"/>
              </p:ext>
            </p:extLst>
          </p:nvPr>
        </p:nvGraphicFramePr>
        <p:xfrm>
          <a:off x="1475132" y="3810000"/>
          <a:ext cx="3944944" cy="896083"/>
        </p:xfrm>
        <a:graphic>
          <a:graphicData uri="http://schemas.openxmlformats.org/presentationml/2006/ole">
            <mc:AlternateContent xmlns:mc="http://schemas.openxmlformats.org/markup-compatibility/2006">
              <mc:Choice xmlns:v="urn:schemas-microsoft-com:vml" Requires="v">
                <p:oleObj spid="_x0000_s9317" name="Equation" r:id="rId5" imgW="1485900" imgH="393700" progId="Equation.3">
                  <p:embed/>
                </p:oleObj>
              </mc:Choice>
              <mc:Fallback>
                <p:oleObj name="Equation" r:id="rId5" imgW="1485900" imgH="3937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5132" y="3810000"/>
                        <a:ext cx="3944944" cy="896083"/>
                      </a:xfrm>
                      <a:prstGeom prst="rect">
                        <a:avLst/>
                      </a:prstGeom>
                      <a:noFill/>
                      <a:ln w="38100">
                        <a:solidFill>
                          <a:schemeClr val="accent2"/>
                        </a:solidFill>
                      </a:ln>
                      <a:extLst/>
                    </p:spPr>
                  </p:pic>
                </p:oleObj>
              </mc:Fallback>
            </mc:AlternateContent>
          </a:graphicData>
        </a:graphic>
      </p:graphicFrame>
      <p:grpSp>
        <p:nvGrpSpPr>
          <p:cNvPr id="2" name="Group 1"/>
          <p:cNvGrpSpPr/>
          <p:nvPr/>
        </p:nvGrpSpPr>
        <p:grpSpPr>
          <a:xfrm>
            <a:off x="7239000" y="228600"/>
            <a:ext cx="4267223" cy="6578767"/>
            <a:chOff x="5796131" y="239854"/>
            <a:chExt cx="4267223" cy="6578767"/>
          </a:xfrm>
        </p:grpSpPr>
        <p:sp>
          <p:nvSpPr>
            <p:cNvPr id="7" name="Rectangle 6"/>
            <p:cNvSpPr/>
            <p:nvPr/>
          </p:nvSpPr>
          <p:spPr bwMode="auto">
            <a:xfrm>
              <a:off x="6485100" y="5503904"/>
              <a:ext cx="2182771" cy="506417"/>
            </a:xfrm>
            <a:prstGeom prst="rect">
              <a:avLst/>
            </a:prstGeom>
            <a:solidFill>
              <a:srgbClr val="FF6600"/>
            </a:solidFill>
            <a:ln w="9525" cap="flat" cmpd="sng" algn="ctr">
              <a:solidFill>
                <a:schemeClr val="tx1"/>
              </a:solidFill>
              <a:prstDash val="solid"/>
              <a:round/>
              <a:headEnd type="none" w="med" len="med"/>
              <a:tailEnd type="none"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26" name="Rectangle 25"/>
            <p:cNvSpPr/>
            <p:nvPr/>
          </p:nvSpPr>
          <p:spPr>
            <a:xfrm>
              <a:off x="6826746" y="5522665"/>
              <a:ext cx="1538434"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1</a:t>
              </a:r>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0</a:t>
              </a:r>
              <a:r>
                <a:rPr lang="en-US" dirty="0">
                  <a:solidFill>
                    <a:srgbClr val="000000"/>
                  </a:solidFill>
                  <a:latin typeface="Times New Roman" charset="0"/>
                  <a:ea typeface="ヒラギノ明朝 ProN W3" charset="0"/>
                  <a:cs typeface="ヒラギノ明朝 ProN W3" charset="0"/>
                  <a:sym typeface="Times New Roman" charset="0"/>
                </a:rPr>
                <a:t>, W</a:t>
              </a:r>
              <a:r>
                <a:rPr lang="en-US" baseline="-25000" dirty="0">
                  <a:solidFill>
                    <a:srgbClr val="000000"/>
                  </a:solidFill>
                  <a:latin typeface="Times New Roman" charset="0"/>
                  <a:ea typeface="ヒラギノ明朝 ProN W3" charset="0"/>
                  <a:cs typeface="ヒラギノ明朝 ProN W3" charset="0"/>
                  <a:sym typeface="Times New Roman" charset="0"/>
                </a:rPr>
                <a:t>1</a:t>
              </a:r>
              <a:r>
                <a:rPr lang="en-US" dirty="0">
                  <a:solidFill>
                    <a:srgbClr val="000000"/>
                  </a:solidFill>
                  <a:latin typeface="Times New Roman" charset="0"/>
                  <a:ea typeface="ヒラギノ明朝 ProN W3" charset="0"/>
                  <a:cs typeface="ヒラギノ明朝 ProN W3" charset="0"/>
                  <a:sym typeface="Times New Roman" charset="0"/>
                </a:rPr>
                <a:t>) </a:t>
              </a:r>
            </a:p>
          </p:txBody>
        </p:sp>
        <p:sp>
          <p:nvSpPr>
            <p:cNvPr id="27" name="Rectangle 26"/>
            <p:cNvSpPr/>
            <p:nvPr/>
          </p:nvSpPr>
          <p:spPr bwMode="auto">
            <a:xfrm>
              <a:off x="6488082" y="4535614"/>
              <a:ext cx="2182771" cy="506417"/>
            </a:xfrm>
            <a:prstGeom prst="rect">
              <a:avLst/>
            </a:prstGeom>
            <a:solidFill>
              <a:srgbClr val="FF6600"/>
            </a:solidFill>
            <a:ln w="9525" cap="flat" cmpd="sng" algn="ctr">
              <a:solidFill>
                <a:schemeClr val="tx1"/>
              </a:solidFill>
              <a:prstDash val="solid"/>
              <a:round/>
              <a:headEnd type="none" w="med" len="med"/>
              <a:tailEnd type="none"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28" name="Rectangle 27"/>
            <p:cNvSpPr/>
            <p:nvPr/>
          </p:nvSpPr>
          <p:spPr>
            <a:xfrm>
              <a:off x="6829728" y="4554375"/>
              <a:ext cx="1538434"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2</a:t>
              </a:r>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1</a:t>
              </a:r>
              <a:r>
                <a:rPr lang="en-US" dirty="0">
                  <a:solidFill>
                    <a:srgbClr val="000000"/>
                  </a:solidFill>
                  <a:latin typeface="Times New Roman" charset="0"/>
                  <a:ea typeface="ヒラギノ明朝 ProN W3" charset="0"/>
                  <a:cs typeface="ヒラギノ明朝 ProN W3" charset="0"/>
                  <a:sym typeface="Times New Roman" charset="0"/>
                </a:rPr>
                <a:t>, W</a:t>
              </a:r>
              <a:r>
                <a:rPr lang="en-US" baseline="-25000" dirty="0">
                  <a:solidFill>
                    <a:srgbClr val="000000"/>
                  </a:solidFill>
                  <a:latin typeface="Times New Roman" charset="0"/>
                  <a:ea typeface="ヒラギノ明朝 ProN W3" charset="0"/>
                  <a:cs typeface="ヒラギノ明朝 ProN W3" charset="0"/>
                  <a:sym typeface="Times New Roman" charset="0"/>
                </a:rPr>
                <a:t>2</a:t>
              </a:r>
              <a:r>
                <a:rPr lang="en-US" dirty="0">
                  <a:solidFill>
                    <a:srgbClr val="000000"/>
                  </a:solidFill>
                  <a:latin typeface="Times New Roman" charset="0"/>
                  <a:ea typeface="ヒラギノ明朝 ProN W3" charset="0"/>
                  <a:cs typeface="ヒラギノ明朝 ProN W3" charset="0"/>
                  <a:sym typeface="Times New Roman" charset="0"/>
                </a:rPr>
                <a:t>) </a:t>
              </a:r>
            </a:p>
          </p:txBody>
        </p:sp>
        <p:sp>
          <p:nvSpPr>
            <p:cNvPr id="29" name="Rectangle 28"/>
            <p:cNvSpPr/>
            <p:nvPr/>
          </p:nvSpPr>
          <p:spPr bwMode="auto">
            <a:xfrm>
              <a:off x="6475630" y="3215691"/>
              <a:ext cx="2182771" cy="506417"/>
            </a:xfrm>
            <a:prstGeom prst="rect">
              <a:avLst/>
            </a:prstGeom>
            <a:solidFill>
              <a:srgbClr val="FF6600"/>
            </a:solidFill>
            <a:ln w="9525" cap="flat" cmpd="sng" algn="ctr">
              <a:solidFill>
                <a:schemeClr val="tx1"/>
              </a:solidFill>
              <a:prstDash val="solid"/>
              <a:round/>
              <a:headEnd type="none" w="med" len="med"/>
              <a:tailEnd type="none"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30" name="Rectangle 29"/>
            <p:cNvSpPr/>
            <p:nvPr/>
          </p:nvSpPr>
          <p:spPr>
            <a:xfrm>
              <a:off x="6817276" y="3234452"/>
              <a:ext cx="1562992"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i</a:t>
              </a:r>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i-1</a:t>
              </a:r>
              <a:r>
                <a:rPr lang="en-US" dirty="0">
                  <a:solidFill>
                    <a:srgbClr val="000000"/>
                  </a:solidFill>
                  <a:latin typeface="Times New Roman" charset="0"/>
                  <a:ea typeface="ヒラギノ明朝 ProN W3" charset="0"/>
                  <a:cs typeface="ヒラギノ明朝 ProN W3" charset="0"/>
                  <a:sym typeface="Times New Roman" charset="0"/>
                </a:rPr>
                <a:t>, </a:t>
              </a:r>
              <a:r>
                <a:rPr lang="en-US" dirty="0" err="1">
                  <a:solidFill>
                    <a:srgbClr val="000000"/>
                  </a:solidFill>
                  <a:latin typeface="Times New Roman" charset="0"/>
                  <a:ea typeface="ヒラギノ明朝 ProN W3" charset="0"/>
                  <a:cs typeface="ヒラギノ明朝 ProN W3" charset="0"/>
                  <a:sym typeface="Times New Roman" charset="0"/>
                </a:rPr>
                <a:t>W</a:t>
              </a:r>
              <a:r>
                <a:rPr lang="en-US" baseline="-25000" dirty="0" err="1">
                  <a:solidFill>
                    <a:srgbClr val="000000"/>
                  </a:solidFill>
                  <a:latin typeface="Times New Roman" charset="0"/>
                  <a:ea typeface="ヒラギノ明朝 ProN W3" charset="0"/>
                  <a:cs typeface="ヒラギノ明朝 ProN W3" charset="0"/>
                  <a:sym typeface="Times New Roman" charset="0"/>
                </a:rPr>
                <a:t>i</a:t>
              </a:r>
              <a:r>
                <a:rPr lang="en-US" dirty="0">
                  <a:solidFill>
                    <a:srgbClr val="000000"/>
                  </a:solidFill>
                  <a:latin typeface="Times New Roman" charset="0"/>
                  <a:ea typeface="ヒラギノ明朝 ProN W3" charset="0"/>
                  <a:cs typeface="ヒラギノ明朝 ProN W3" charset="0"/>
                  <a:sym typeface="Times New Roman" charset="0"/>
                </a:rPr>
                <a:t>) </a:t>
              </a:r>
            </a:p>
          </p:txBody>
        </p:sp>
        <p:sp>
          <p:nvSpPr>
            <p:cNvPr id="31" name="Rectangle 30"/>
            <p:cNvSpPr/>
            <p:nvPr/>
          </p:nvSpPr>
          <p:spPr bwMode="auto">
            <a:xfrm>
              <a:off x="6463178" y="1883315"/>
              <a:ext cx="2182771" cy="506417"/>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32" name="Rectangle 31"/>
            <p:cNvSpPr/>
            <p:nvPr/>
          </p:nvSpPr>
          <p:spPr>
            <a:xfrm>
              <a:off x="6804825" y="1902076"/>
              <a:ext cx="1709955"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n</a:t>
              </a:r>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n-1</a:t>
              </a:r>
              <a:r>
                <a:rPr lang="en-US" dirty="0">
                  <a:solidFill>
                    <a:srgbClr val="000000"/>
                  </a:solidFill>
                  <a:latin typeface="Times New Roman" charset="0"/>
                  <a:ea typeface="ヒラギノ明朝 ProN W3" charset="0"/>
                  <a:cs typeface="ヒラギノ明朝 ProN W3" charset="0"/>
                  <a:sym typeface="Times New Roman" charset="0"/>
                </a:rPr>
                <a:t>, </a:t>
              </a:r>
              <a:r>
                <a:rPr lang="en-US" dirty="0" err="1">
                  <a:solidFill>
                    <a:srgbClr val="000000"/>
                  </a:solidFill>
                  <a:latin typeface="Times New Roman" charset="0"/>
                  <a:ea typeface="ヒラギノ明朝 ProN W3" charset="0"/>
                  <a:cs typeface="ヒラギノ明朝 ProN W3" charset="0"/>
                  <a:sym typeface="Times New Roman" charset="0"/>
                </a:rPr>
                <a:t>W</a:t>
              </a:r>
              <a:r>
                <a:rPr lang="en-US" baseline="-25000" dirty="0" err="1">
                  <a:solidFill>
                    <a:srgbClr val="000000"/>
                  </a:solidFill>
                  <a:latin typeface="Times New Roman" charset="0"/>
                  <a:ea typeface="ヒラギノ明朝 ProN W3" charset="0"/>
                  <a:cs typeface="ヒラギノ明朝 ProN W3" charset="0"/>
                  <a:sym typeface="Times New Roman" charset="0"/>
                </a:rPr>
                <a:t>n</a:t>
              </a:r>
              <a:r>
                <a:rPr lang="en-US" dirty="0">
                  <a:solidFill>
                    <a:srgbClr val="000000"/>
                  </a:solidFill>
                  <a:latin typeface="Times New Roman" charset="0"/>
                  <a:ea typeface="ヒラギノ明朝 ProN W3" charset="0"/>
                  <a:cs typeface="ヒラギノ明朝 ProN W3" charset="0"/>
                  <a:sym typeface="Times New Roman" charset="0"/>
                </a:rPr>
                <a:t>) </a:t>
              </a:r>
            </a:p>
          </p:txBody>
        </p:sp>
        <p:cxnSp>
          <p:nvCxnSpPr>
            <p:cNvPr id="34" name="Straight Arrow Connector 33"/>
            <p:cNvCxnSpPr/>
            <p:nvPr/>
          </p:nvCxnSpPr>
          <p:spPr bwMode="auto">
            <a:xfrm rot="5400000" flipH="1" flipV="1">
              <a:off x="6597403" y="6240684"/>
              <a:ext cx="485633" cy="1588"/>
            </a:xfrm>
            <a:prstGeom prst="straightConnector1">
              <a:avLst/>
            </a:prstGeom>
            <a:solidFill>
              <a:srgbClr val="BBE0E3"/>
            </a:solidFill>
            <a:ln w="25400" cap="flat" cmpd="sng" algn="ctr">
              <a:solidFill>
                <a:srgbClr val="008000"/>
              </a:solidFill>
              <a:prstDash val="solid"/>
              <a:round/>
              <a:headEnd type="none" w="med" len="med"/>
              <a:tailEnd type="arrow"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sp>
          <p:nvSpPr>
            <p:cNvPr id="35" name="Rectangle 34"/>
            <p:cNvSpPr/>
            <p:nvPr/>
          </p:nvSpPr>
          <p:spPr>
            <a:xfrm>
              <a:off x="6659338" y="6356956"/>
              <a:ext cx="441146"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0</a:t>
              </a:r>
              <a:endParaRPr lang="en-US" dirty="0">
                <a:solidFill>
                  <a:srgbClr val="000000"/>
                </a:solidFill>
                <a:latin typeface="Times New Roman" charset="0"/>
                <a:ea typeface="ヒラギノ明朝 ProN W3" charset="0"/>
                <a:cs typeface="ヒラギノ明朝 ProN W3" charset="0"/>
                <a:sym typeface="Times New Roman" charset="0"/>
              </a:endParaRPr>
            </a:p>
          </p:txBody>
        </p:sp>
        <p:cxnSp>
          <p:nvCxnSpPr>
            <p:cNvPr id="36" name="Straight Arrow Connector 35"/>
            <p:cNvCxnSpPr/>
            <p:nvPr/>
          </p:nvCxnSpPr>
          <p:spPr bwMode="auto">
            <a:xfrm rot="5400000" flipH="1" flipV="1">
              <a:off x="6587934" y="5272394"/>
              <a:ext cx="485633" cy="1588"/>
            </a:xfrm>
            <a:prstGeom prst="straightConnector1">
              <a:avLst/>
            </a:prstGeom>
            <a:solidFill>
              <a:srgbClr val="BBE0E3"/>
            </a:solidFill>
            <a:ln w="25400" cap="flat" cmpd="sng" algn="ctr">
              <a:solidFill>
                <a:srgbClr val="008000"/>
              </a:solidFill>
              <a:prstDash val="solid"/>
              <a:round/>
              <a:headEnd type="none" w="med" len="med"/>
              <a:tailEnd type="arrow"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cxnSp>
          <p:nvCxnSpPr>
            <p:cNvPr id="38" name="Straight Arrow Connector 37"/>
            <p:cNvCxnSpPr/>
            <p:nvPr/>
          </p:nvCxnSpPr>
          <p:spPr bwMode="auto">
            <a:xfrm rot="5400000" flipH="1" flipV="1">
              <a:off x="6661468" y="4388692"/>
              <a:ext cx="268239" cy="1588"/>
            </a:xfrm>
            <a:prstGeom prst="straightConnector1">
              <a:avLst/>
            </a:prstGeom>
            <a:solidFill>
              <a:srgbClr val="BBE0E3"/>
            </a:solidFill>
            <a:ln w="25400" cap="flat" cmpd="sng" algn="ctr">
              <a:solidFill>
                <a:srgbClr val="008000"/>
              </a:solidFill>
              <a:prstDash val="solid"/>
              <a:round/>
              <a:headEnd type="none" w="med" len="med"/>
              <a:tailEnd type="arrow"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cxnSp>
          <p:nvCxnSpPr>
            <p:cNvPr id="40" name="Straight Arrow Connector 39"/>
            <p:cNvCxnSpPr/>
            <p:nvPr/>
          </p:nvCxnSpPr>
          <p:spPr bwMode="auto">
            <a:xfrm rot="5400000" flipH="1" flipV="1">
              <a:off x="6664451" y="3856225"/>
              <a:ext cx="268239" cy="1588"/>
            </a:xfrm>
            <a:prstGeom prst="straightConnector1">
              <a:avLst/>
            </a:prstGeom>
            <a:solidFill>
              <a:srgbClr val="BBE0E3"/>
            </a:solidFill>
            <a:ln w="25400" cap="flat" cmpd="sng" algn="ctr">
              <a:solidFill>
                <a:srgbClr val="008000"/>
              </a:solidFill>
              <a:prstDash val="solid"/>
              <a:round/>
              <a:headEnd type="none" w="med" len="med"/>
              <a:tailEnd type="arrow"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cxnSp>
          <p:nvCxnSpPr>
            <p:cNvPr id="41" name="Straight Arrow Connector 40"/>
            <p:cNvCxnSpPr/>
            <p:nvPr/>
          </p:nvCxnSpPr>
          <p:spPr bwMode="auto">
            <a:xfrm rot="5400000" flipH="1" flipV="1">
              <a:off x="6652001" y="3071742"/>
              <a:ext cx="268239" cy="1588"/>
            </a:xfrm>
            <a:prstGeom prst="straightConnector1">
              <a:avLst/>
            </a:prstGeom>
            <a:solidFill>
              <a:srgbClr val="BBE0E3"/>
            </a:solidFill>
            <a:ln w="25400" cap="flat" cmpd="sng" algn="ctr">
              <a:solidFill>
                <a:srgbClr val="008000"/>
              </a:solidFill>
              <a:prstDash val="solid"/>
              <a:round/>
              <a:headEnd type="none" w="med" len="med"/>
              <a:tailEnd type="arrow"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cxnSp>
          <p:nvCxnSpPr>
            <p:cNvPr id="42" name="Straight Arrow Connector 41"/>
            <p:cNvCxnSpPr/>
            <p:nvPr/>
          </p:nvCxnSpPr>
          <p:spPr bwMode="auto">
            <a:xfrm rot="5400000" flipH="1" flipV="1">
              <a:off x="6642533" y="2526823"/>
              <a:ext cx="268239" cy="1588"/>
            </a:xfrm>
            <a:prstGeom prst="straightConnector1">
              <a:avLst/>
            </a:prstGeom>
            <a:solidFill>
              <a:srgbClr val="BBE0E3"/>
            </a:solidFill>
            <a:ln w="25400" cap="flat" cmpd="sng" algn="ctr">
              <a:solidFill>
                <a:srgbClr val="008000"/>
              </a:solidFill>
              <a:prstDash val="solid"/>
              <a:round/>
              <a:headEnd type="none" w="med" len="med"/>
              <a:tailEnd type="arrow"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sp>
          <p:nvSpPr>
            <p:cNvPr id="43" name="Rectangle 42"/>
            <p:cNvSpPr/>
            <p:nvPr/>
          </p:nvSpPr>
          <p:spPr>
            <a:xfrm>
              <a:off x="6840885" y="4990199"/>
              <a:ext cx="441146"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1</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44" name="Rectangle 43"/>
            <p:cNvSpPr/>
            <p:nvPr/>
          </p:nvSpPr>
          <p:spPr>
            <a:xfrm>
              <a:off x="6802271" y="4071717"/>
              <a:ext cx="441146"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2</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45" name="Rectangle 44"/>
            <p:cNvSpPr/>
            <p:nvPr/>
          </p:nvSpPr>
          <p:spPr>
            <a:xfrm>
              <a:off x="6833340" y="3601511"/>
              <a:ext cx="566481"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i-1</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46" name="Rectangle 45"/>
            <p:cNvSpPr/>
            <p:nvPr/>
          </p:nvSpPr>
          <p:spPr>
            <a:xfrm>
              <a:off x="6795787" y="2732839"/>
              <a:ext cx="395561"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i</a:t>
              </a:r>
              <a:endParaRPr lang="en-US" dirty="0">
                <a:solidFill>
                  <a:srgbClr val="000000"/>
                </a:solidFill>
                <a:latin typeface="Times New Roman" charset="0"/>
                <a:ea typeface="ヒラギノ明朝 ProN W3" charset="0"/>
                <a:cs typeface="ヒラギノ明朝 ProN W3" charset="0"/>
                <a:sym typeface="Times New Roman" charset="0"/>
              </a:endParaRPr>
            </a:p>
          </p:txBody>
        </p:sp>
        <p:cxnSp>
          <p:nvCxnSpPr>
            <p:cNvPr id="47" name="Straight Arrow Connector 46"/>
            <p:cNvCxnSpPr/>
            <p:nvPr/>
          </p:nvCxnSpPr>
          <p:spPr bwMode="auto">
            <a:xfrm rot="5400000" flipH="1" flipV="1">
              <a:off x="6478358" y="1592196"/>
              <a:ext cx="576066" cy="1588"/>
            </a:xfrm>
            <a:prstGeom prst="straightConnector1">
              <a:avLst/>
            </a:prstGeom>
            <a:solidFill>
              <a:srgbClr val="BBE0E3"/>
            </a:solidFill>
            <a:ln w="25400" cap="flat" cmpd="sng" algn="ctr">
              <a:solidFill>
                <a:srgbClr val="008000"/>
              </a:solidFill>
              <a:prstDash val="solid"/>
              <a:round/>
              <a:headEnd type="none" w="med" len="med"/>
              <a:tailEnd type="arrow"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sp>
          <p:nvSpPr>
            <p:cNvPr id="48" name="Rectangle 47"/>
            <p:cNvSpPr/>
            <p:nvPr/>
          </p:nvSpPr>
          <p:spPr>
            <a:xfrm>
              <a:off x="6786320" y="2250182"/>
              <a:ext cx="612067"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n-1</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49" name="TextBox 48"/>
            <p:cNvSpPr txBox="1"/>
            <p:nvPr/>
          </p:nvSpPr>
          <p:spPr>
            <a:xfrm rot="5400000">
              <a:off x="6654196" y="2591862"/>
              <a:ext cx="441146"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a:t>
              </a:r>
            </a:p>
          </p:txBody>
        </p:sp>
        <p:sp>
          <p:nvSpPr>
            <p:cNvPr id="50" name="TextBox 49"/>
            <p:cNvSpPr txBox="1"/>
            <p:nvPr/>
          </p:nvSpPr>
          <p:spPr>
            <a:xfrm rot="5400000">
              <a:off x="6669628" y="3927212"/>
              <a:ext cx="441146"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a:t>
              </a:r>
            </a:p>
          </p:txBody>
        </p:sp>
        <p:sp>
          <p:nvSpPr>
            <p:cNvPr id="51" name="Rectangle 50"/>
            <p:cNvSpPr/>
            <p:nvPr/>
          </p:nvSpPr>
          <p:spPr>
            <a:xfrm>
              <a:off x="6789302" y="1376058"/>
              <a:ext cx="441146" cy="461665"/>
            </a:xfrm>
            <a:prstGeom prst="rect">
              <a:avLst/>
            </a:prstGeom>
          </p:spPr>
          <p:txBody>
            <a:bodyPr wrap="none">
              <a:spAutoFit/>
            </a:bodyPr>
            <a:lstStyle/>
            <a:p>
              <a:r>
                <a:rPr lang="en-US" dirty="0" err="1">
                  <a:solidFill>
                    <a:srgbClr val="000000"/>
                  </a:solidFill>
                  <a:latin typeface="Times New Roman" charset="0"/>
                  <a:ea typeface="ヒラギノ明朝 ProN W3" charset="0"/>
                  <a:cs typeface="ヒラギノ明朝 ProN W3" charset="0"/>
                  <a:sym typeface="Times New Roman" charset="0"/>
                </a:rPr>
                <a:t>x</a:t>
              </a:r>
              <a:r>
                <a:rPr lang="en-US" baseline="-25000" dirty="0" err="1">
                  <a:solidFill>
                    <a:srgbClr val="000000"/>
                  </a:solidFill>
                  <a:latin typeface="Times New Roman" charset="0"/>
                  <a:ea typeface="ヒラギノ明朝 ProN W3" charset="0"/>
                  <a:cs typeface="ヒラギノ明朝 ProN W3" charset="0"/>
                  <a:sym typeface="Times New Roman" charset="0"/>
                </a:rPr>
                <a:t>n</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56" name="TextBox 55"/>
            <p:cNvSpPr txBox="1"/>
            <p:nvPr/>
          </p:nvSpPr>
          <p:spPr>
            <a:xfrm>
              <a:off x="5802470" y="1370313"/>
              <a:ext cx="1010964"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(output)</a:t>
              </a:r>
            </a:p>
          </p:txBody>
        </p:sp>
        <p:sp>
          <p:nvSpPr>
            <p:cNvPr id="57" name="TextBox 56"/>
            <p:cNvSpPr txBox="1"/>
            <p:nvPr/>
          </p:nvSpPr>
          <p:spPr>
            <a:xfrm>
              <a:off x="5796131" y="6391280"/>
              <a:ext cx="882724"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(input)</a:t>
              </a:r>
            </a:p>
          </p:txBody>
        </p:sp>
        <p:sp>
          <p:nvSpPr>
            <p:cNvPr id="59" name="Rectangle 58"/>
            <p:cNvSpPr/>
            <p:nvPr/>
          </p:nvSpPr>
          <p:spPr bwMode="auto">
            <a:xfrm>
              <a:off x="6533439" y="896535"/>
              <a:ext cx="3529915" cy="423355"/>
            </a:xfrm>
            <a:prstGeom prst="rect">
              <a:avLst/>
            </a:prstGeom>
            <a:solidFill>
              <a:srgbClr val="70C56E"/>
            </a:solidFill>
            <a:ln w="9525" cap="flat" cmpd="sng" algn="ctr">
              <a:solidFill>
                <a:srgbClr val="000000"/>
              </a:solidFill>
              <a:prstDash val="solid"/>
              <a:round/>
              <a:headEnd type="none" w="med" len="med"/>
              <a:tailEnd type="none"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cxnSp>
          <p:nvCxnSpPr>
            <p:cNvPr id="60" name="Straight Arrow Connector 59"/>
            <p:cNvCxnSpPr/>
            <p:nvPr/>
          </p:nvCxnSpPr>
          <p:spPr bwMode="auto">
            <a:xfrm rot="5400000" flipH="1" flipV="1">
              <a:off x="8539221" y="755524"/>
              <a:ext cx="252164"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sp>
          <p:nvSpPr>
            <p:cNvPr id="63" name="TextBox 62"/>
            <p:cNvSpPr txBox="1"/>
            <p:nvPr/>
          </p:nvSpPr>
          <p:spPr>
            <a:xfrm>
              <a:off x="8470462" y="239854"/>
              <a:ext cx="372668" cy="461665"/>
            </a:xfrm>
            <a:prstGeom prst="rect">
              <a:avLst/>
            </a:prstGeom>
            <a:noFill/>
          </p:spPr>
          <p:txBody>
            <a:bodyPr wrap="none" rtlCol="0">
              <a:spAutoFit/>
            </a:bodyPr>
            <a:lstStyle/>
            <a:p>
              <a:r>
                <a:rPr lang="en-US" dirty="0">
                  <a:solidFill>
                    <a:srgbClr val="000000"/>
                  </a:solidFill>
                  <a:latin typeface="Times New Roman" charset="0"/>
                  <a:ea typeface="ヒラギノ明朝 ProN W3" charset="0"/>
                  <a:cs typeface="ヒラギノ明朝 ProN W3" charset="0"/>
                  <a:sym typeface="Times New Roman" charset="0"/>
                </a:rPr>
                <a:t>E</a:t>
              </a:r>
            </a:p>
          </p:txBody>
        </p:sp>
        <p:sp>
          <p:nvSpPr>
            <p:cNvPr id="64" name="TextBox 63"/>
            <p:cNvSpPr txBox="1"/>
            <p:nvPr/>
          </p:nvSpPr>
          <p:spPr>
            <a:xfrm>
              <a:off x="8047160" y="854349"/>
              <a:ext cx="1219004" cy="461665"/>
            </a:xfrm>
            <a:prstGeom prst="rect">
              <a:avLst/>
            </a:prstGeom>
            <a:noFill/>
          </p:spPr>
          <p:txBody>
            <a:bodyPr wrap="none" rtlCol="0">
              <a:spAutoFit/>
            </a:bodyPr>
            <a:lstStyle/>
            <a:p>
              <a:r>
                <a:rPr lang="en-US" dirty="0" err="1">
                  <a:solidFill>
                    <a:srgbClr val="000000"/>
                  </a:solidFill>
                  <a:latin typeface="Times New Roman" charset="0"/>
                  <a:ea typeface="ヒラギノ明朝 ProN W3" charset="0"/>
                  <a:cs typeface="ヒラギノ明朝 ProN W3" charset="0"/>
                  <a:sym typeface="Times New Roman" charset="0"/>
                </a:rPr>
                <a:t>C(X</a:t>
              </a:r>
              <a:r>
                <a:rPr lang="en-US" baseline="-25000" dirty="0" err="1">
                  <a:solidFill>
                    <a:srgbClr val="000000"/>
                  </a:solidFill>
                  <a:latin typeface="Times New Roman" charset="0"/>
                  <a:ea typeface="ヒラギノ明朝 ProN W3" charset="0"/>
                  <a:cs typeface="ヒラギノ明朝 ProN W3" charset="0"/>
                  <a:sym typeface="Times New Roman" charset="0"/>
                </a:rPr>
                <a:t>n</a:t>
              </a:r>
              <a:r>
                <a:rPr lang="en-US" dirty="0" err="1">
                  <a:solidFill>
                    <a:srgbClr val="000000"/>
                  </a:solidFill>
                  <a:latin typeface="Times New Roman" charset="0"/>
                  <a:ea typeface="ヒラギノ明朝 ProN W3" charset="0"/>
                  <a:cs typeface="ヒラギノ明朝 ProN W3" charset="0"/>
                  <a:sym typeface="Times New Roman" charset="0"/>
                </a:rPr>
                <a:t>,Y</a:t>
              </a:r>
              <a:r>
                <a:rPr lang="en-US" dirty="0">
                  <a:solidFill>
                    <a:srgbClr val="000000"/>
                  </a:solidFill>
                  <a:latin typeface="Times New Roman" charset="0"/>
                  <a:ea typeface="ヒラギノ明朝 ProN W3" charset="0"/>
                  <a:cs typeface="ヒラギノ明朝 ProN W3" charset="0"/>
                  <a:sym typeface="Times New Roman" charset="0"/>
                </a:rPr>
                <a:t>)</a:t>
              </a:r>
            </a:p>
          </p:txBody>
        </p:sp>
        <p:cxnSp>
          <p:nvCxnSpPr>
            <p:cNvPr id="65" name="Straight Arrow Connector 64"/>
            <p:cNvCxnSpPr/>
            <p:nvPr/>
          </p:nvCxnSpPr>
          <p:spPr bwMode="auto">
            <a:xfrm rot="5400000" flipH="1" flipV="1">
              <a:off x="7270893" y="3871486"/>
              <a:ext cx="5125019" cy="18422"/>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sp>
          <p:nvSpPr>
            <p:cNvPr id="67" name="Rectangle 66"/>
            <p:cNvSpPr/>
            <p:nvPr/>
          </p:nvSpPr>
          <p:spPr>
            <a:xfrm>
              <a:off x="9648501" y="6337367"/>
              <a:ext cx="351378" cy="461665"/>
            </a:xfrm>
            <a:prstGeom prst="rect">
              <a:avLst/>
            </a:prstGeom>
          </p:spPr>
          <p:txBody>
            <a:bodyPr wrap="none">
              <a:spAutoFit/>
            </a:bodyPr>
            <a:lstStyle/>
            <a:p>
              <a:r>
                <a:rPr lang="en-US" dirty="0" err="1">
                  <a:solidFill>
                    <a:srgbClr val="000000"/>
                  </a:solidFill>
                  <a:latin typeface="Times New Roman" charset="0"/>
                  <a:ea typeface="ヒラギノ明朝 ProN W3" charset="0"/>
                  <a:cs typeface="ヒラギノ明朝 ProN W3" charset="0"/>
                  <a:sym typeface="Times New Roman" charset="0"/>
                </a:rPr>
                <a:t>y</a:t>
              </a:r>
              <a:endParaRPr lang="en-US" dirty="0">
                <a:solidFill>
                  <a:srgbClr val="000000"/>
                </a:solidFill>
                <a:latin typeface="Times New Roman" charset="0"/>
                <a:ea typeface="ヒラギノ明朝 ProN W3" charset="0"/>
                <a:cs typeface="ヒラギノ明朝 ProN W3" charset="0"/>
                <a:sym typeface="Times New Roman" charset="0"/>
              </a:endParaRPr>
            </a:p>
          </p:txBody>
        </p:sp>
        <p:cxnSp>
          <p:nvCxnSpPr>
            <p:cNvPr id="74" name="Straight Arrow Connector 73"/>
            <p:cNvCxnSpPr/>
            <p:nvPr/>
          </p:nvCxnSpPr>
          <p:spPr bwMode="auto">
            <a:xfrm rot="5400000">
              <a:off x="7813704" y="1600931"/>
              <a:ext cx="580929" cy="1588"/>
            </a:xfrm>
            <a:prstGeom prst="straightConnector1">
              <a:avLst/>
            </a:prstGeom>
            <a:solidFill>
              <a:srgbClr val="BBE0E3"/>
            </a:solidFill>
            <a:ln w="28575" cap="flat" cmpd="sng" algn="ctr">
              <a:solidFill>
                <a:srgbClr val="FF0000"/>
              </a:solidFill>
              <a:prstDash val="solid"/>
              <a:round/>
              <a:headEnd type="none" w="med" len="med"/>
              <a:tailEnd type="arrow"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cxnSp>
          <p:nvCxnSpPr>
            <p:cNvPr id="75" name="Straight Arrow Connector 74"/>
            <p:cNvCxnSpPr/>
            <p:nvPr/>
          </p:nvCxnSpPr>
          <p:spPr bwMode="auto">
            <a:xfrm rot="5400000">
              <a:off x="7928585" y="2564996"/>
              <a:ext cx="343319" cy="1588"/>
            </a:xfrm>
            <a:prstGeom prst="straightConnector1">
              <a:avLst/>
            </a:prstGeom>
            <a:solidFill>
              <a:srgbClr val="BBE0E3"/>
            </a:solidFill>
            <a:ln w="28575" cap="flat" cmpd="sng" algn="ctr">
              <a:solidFill>
                <a:srgbClr val="FF0000"/>
              </a:solidFill>
              <a:prstDash val="solid"/>
              <a:round/>
              <a:headEnd type="none" w="med" len="med"/>
              <a:tailEnd type="arrow"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cxnSp>
          <p:nvCxnSpPr>
            <p:cNvPr id="77" name="Straight Arrow Connector 76"/>
            <p:cNvCxnSpPr/>
            <p:nvPr/>
          </p:nvCxnSpPr>
          <p:spPr bwMode="auto">
            <a:xfrm rot="5400000">
              <a:off x="7923866" y="3084030"/>
              <a:ext cx="343319" cy="1588"/>
            </a:xfrm>
            <a:prstGeom prst="straightConnector1">
              <a:avLst/>
            </a:prstGeom>
            <a:solidFill>
              <a:srgbClr val="BBE0E3"/>
            </a:solidFill>
            <a:ln w="28575" cap="flat" cmpd="sng" algn="ctr">
              <a:solidFill>
                <a:srgbClr val="FF0000"/>
              </a:solidFill>
              <a:prstDash val="solid"/>
              <a:round/>
              <a:headEnd type="none" w="med" len="med"/>
              <a:tailEnd type="arrow"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cxnSp>
          <p:nvCxnSpPr>
            <p:cNvPr id="78" name="Straight Arrow Connector 77"/>
            <p:cNvCxnSpPr/>
            <p:nvPr/>
          </p:nvCxnSpPr>
          <p:spPr bwMode="auto">
            <a:xfrm rot="5400000">
              <a:off x="7910773" y="3895860"/>
              <a:ext cx="343319" cy="1588"/>
            </a:xfrm>
            <a:prstGeom prst="straightConnector1">
              <a:avLst/>
            </a:prstGeom>
            <a:solidFill>
              <a:srgbClr val="BBE0E3"/>
            </a:solidFill>
            <a:ln w="28575" cap="flat" cmpd="sng" algn="ctr">
              <a:solidFill>
                <a:srgbClr val="FF0000"/>
              </a:solidFill>
              <a:prstDash val="solid"/>
              <a:round/>
              <a:headEnd type="none" w="med" len="med"/>
              <a:tailEnd type="arrow"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cxnSp>
          <p:nvCxnSpPr>
            <p:cNvPr id="79" name="Straight Arrow Connector 78"/>
            <p:cNvCxnSpPr/>
            <p:nvPr/>
          </p:nvCxnSpPr>
          <p:spPr bwMode="auto">
            <a:xfrm rot="5400000">
              <a:off x="7897680" y="4406527"/>
              <a:ext cx="343319" cy="1588"/>
            </a:xfrm>
            <a:prstGeom prst="straightConnector1">
              <a:avLst/>
            </a:prstGeom>
            <a:solidFill>
              <a:srgbClr val="BBE0E3"/>
            </a:solidFill>
            <a:ln w="28575" cap="flat" cmpd="sng" algn="ctr">
              <a:solidFill>
                <a:srgbClr val="FF0000"/>
              </a:solidFill>
              <a:prstDash val="solid"/>
              <a:round/>
              <a:headEnd type="none" w="med" len="med"/>
              <a:tailEnd type="arrow"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cxnSp>
          <p:nvCxnSpPr>
            <p:cNvPr id="80" name="Straight Arrow Connector 79"/>
            <p:cNvCxnSpPr/>
            <p:nvPr/>
          </p:nvCxnSpPr>
          <p:spPr bwMode="auto">
            <a:xfrm rot="5400000">
              <a:off x="7788992" y="5281478"/>
              <a:ext cx="532921" cy="1588"/>
            </a:xfrm>
            <a:prstGeom prst="straightConnector1">
              <a:avLst/>
            </a:prstGeom>
            <a:solidFill>
              <a:srgbClr val="BBE0E3"/>
            </a:solidFill>
            <a:ln w="28575" cap="flat" cmpd="sng" algn="ctr">
              <a:solidFill>
                <a:srgbClr val="FF0000"/>
              </a:solidFill>
              <a:prstDash val="solid"/>
              <a:round/>
              <a:headEnd type="none" w="med" len="med"/>
              <a:tailEnd type="arrow"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graphicFrame>
          <p:nvGraphicFramePr>
            <p:cNvPr id="83" name="Object 82"/>
            <p:cNvGraphicFramePr>
              <a:graphicFrameLocks noChangeAspect="1"/>
            </p:cNvGraphicFramePr>
            <p:nvPr>
              <p:extLst>
                <p:ext uri="{D42A27DB-BD31-4B8C-83A1-F6EECF244321}">
                  <p14:modId xmlns:p14="http://schemas.microsoft.com/office/powerpoint/2010/main" val="2415176418"/>
                </p:ext>
              </p:extLst>
            </p:nvPr>
          </p:nvGraphicFramePr>
          <p:xfrm>
            <a:off x="8138947" y="2773228"/>
            <a:ext cx="259010" cy="422595"/>
          </p:xfrm>
          <a:graphic>
            <a:graphicData uri="http://schemas.openxmlformats.org/presentationml/2006/ole">
              <mc:AlternateContent xmlns:mc="http://schemas.openxmlformats.org/markup-compatibility/2006">
                <mc:Choice xmlns:v="urn:schemas-microsoft-com:vml" Requires="v">
                  <p:oleObj spid="_x0000_s9318" name="Equation" r:id="rId7" imgW="241300" imgH="393700" progId="Equation.3">
                    <p:embed/>
                  </p:oleObj>
                </mc:Choice>
                <mc:Fallback>
                  <p:oleObj name="Equation" r:id="rId7" imgW="241300" imgH="3937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38947" y="2773228"/>
                          <a:ext cx="259010" cy="4225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65637" name="Object 5"/>
            <p:cNvGraphicFramePr>
              <a:graphicFrameLocks noChangeAspect="1"/>
            </p:cNvGraphicFramePr>
            <p:nvPr>
              <p:extLst>
                <p:ext uri="{D42A27DB-BD31-4B8C-83A1-F6EECF244321}">
                  <p14:modId xmlns:p14="http://schemas.microsoft.com/office/powerpoint/2010/main" val="1650573146"/>
                </p:ext>
              </p:extLst>
            </p:nvPr>
          </p:nvGraphicFramePr>
          <p:xfrm>
            <a:off x="8143876" y="1372466"/>
            <a:ext cx="319549" cy="469845"/>
          </p:xfrm>
          <a:graphic>
            <a:graphicData uri="http://schemas.openxmlformats.org/presentationml/2006/ole">
              <mc:AlternateContent xmlns:mc="http://schemas.openxmlformats.org/markup-compatibility/2006">
                <mc:Choice xmlns:v="urn:schemas-microsoft-com:vml" Requires="v">
                  <p:oleObj spid="_x0000_s9319" name="Equation" r:id="rId9" imgW="266700" imgH="393700" progId="Equation.3">
                    <p:embed/>
                  </p:oleObj>
                </mc:Choice>
                <mc:Fallback>
                  <p:oleObj name="Equation" r:id="rId9" imgW="266700" imgH="3937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43876" y="1372466"/>
                          <a:ext cx="319549" cy="4698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65638" name="Object 6"/>
            <p:cNvGraphicFramePr>
              <a:graphicFrameLocks noChangeAspect="1"/>
            </p:cNvGraphicFramePr>
            <p:nvPr>
              <p:extLst>
                <p:ext uri="{D42A27DB-BD31-4B8C-83A1-F6EECF244321}">
                  <p14:modId xmlns:p14="http://schemas.microsoft.com/office/powerpoint/2010/main" val="2115812713"/>
                </p:ext>
              </p:extLst>
            </p:nvPr>
          </p:nvGraphicFramePr>
          <p:xfrm>
            <a:off x="8128000" y="4116783"/>
            <a:ext cx="273050" cy="422275"/>
          </p:xfrm>
          <a:graphic>
            <a:graphicData uri="http://schemas.openxmlformats.org/presentationml/2006/ole">
              <mc:AlternateContent xmlns:mc="http://schemas.openxmlformats.org/markup-compatibility/2006">
                <mc:Choice xmlns:v="urn:schemas-microsoft-com:vml" Requires="v">
                  <p:oleObj spid="_x0000_s9320" name="Equation" r:id="rId11" imgW="254000" imgH="393700" progId="Equation.3">
                    <p:embed/>
                  </p:oleObj>
                </mc:Choice>
                <mc:Fallback>
                  <p:oleObj name="Equation" r:id="rId11" imgW="254000" imgH="3937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28000" y="4116783"/>
                          <a:ext cx="273050" cy="42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65639" name="Object 7"/>
            <p:cNvGraphicFramePr>
              <a:graphicFrameLocks noChangeAspect="1"/>
            </p:cNvGraphicFramePr>
            <p:nvPr>
              <p:extLst>
                <p:ext uri="{D42A27DB-BD31-4B8C-83A1-F6EECF244321}">
                  <p14:modId xmlns:p14="http://schemas.microsoft.com/office/powerpoint/2010/main" val="2504964740"/>
                </p:ext>
              </p:extLst>
            </p:nvPr>
          </p:nvGraphicFramePr>
          <p:xfrm>
            <a:off x="8104188" y="5067301"/>
            <a:ext cx="258762" cy="422275"/>
          </p:xfrm>
          <a:graphic>
            <a:graphicData uri="http://schemas.openxmlformats.org/presentationml/2006/ole">
              <mc:AlternateContent xmlns:mc="http://schemas.openxmlformats.org/markup-compatibility/2006">
                <mc:Choice xmlns:v="urn:schemas-microsoft-com:vml" Requires="v">
                  <p:oleObj spid="_x0000_s9321" name="Equation" r:id="rId13" imgW="241300" imgH="393700" progId="Equation.3">
                    <p:embed/>
                  </p:oleObj>
                </mc:Choice>
                <mc:Fallback>
                  <p:oleObj name="Equation" r:id="rId13" imgW="241300" imgH="3937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04188" y="5067301"/>
                          <a:ext cx="258762" cy="42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65640" name="Object 8"/>
            <p:cNvGraphicFramePr>
              <a:graphicFrameLocks noChangeAspect="1"/>
            </p:cNvGraphicFramePr>
            <p:nvPr>
              <p:extLst>
                <p:ext uri="{D42A27DB-BD31-4B8C-83A1-F6EECF244321}">
                  <p14:modId xmlns:p14="http://schemas.microsoft.com/office/powerpoint/2010/main" val="2357812260"/>
                </p:ext>
              </p:extLst>
            </p:nvPr>
          </p:nvGraphicFramePr>
          <p:xfrm>
            <a:off x="8108950" y="3692526"/>
            <a:ext cx="355600" cy="422275"/>
          </p:xfrm>
          <a:graphic>
            <a:graphicData uri="http://schemas.openxmlformats.org/presentationml/2006/ole">
              <mc:AlternateContent xmlns:mc="http://schemas.openxmlformats.org/markup-compatibility/2006">
                <mc:Choice xmlns:v="urn:schemas-microsoft-com:vml" Requires="v">
                  <p:oleObj spid="_x0000_s9322" name="Equation" r:id="rId15" imgW="330200" imgH="393700" progId="Equation.3">
                    <p:embed/>
                  </p:oleObj>
                </mc:Choice>
                <mc:Fallback>
                  <p:oleObj name="Equation" r:id="rId15" imgW="330200" imgH="3937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08950" y="3692526"/>
                          <a:ext cx="355600" cy="42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5687153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Recap topics</a:t>
            </a:r>
            <a:endParaRPr lang="en-US"/>
          </a:p>
        </p:txBody>
      </p:sp>
      <p:sp>
        <p:nvSpPr>
          <p:cNvPr id="5" name="Content Placeholder 4"/>
          <p:cNvSpPr>
            <a:spLocks noGrp="1"/>
          </p:cNvSpPr>
          <p:nvPr>
            <p:ph idx="1"/>
          </p:nvPr>
        </p:nvSpPr>
        <p:spPr/>
        <p:txBody>
          <a:bodyPr/>
          <a:lstStyle/>
          <a:p>
            <a:r>
              <a:rPr lang="en-US" smtClean="0"/>
              <a:t>What is learning?</a:t>
            </a:r>
          </a:p>
          <a:p>
            <a:r>
              <a:rPr lang="en-US" smtClean="0"/>
              <a:t>What is a DNN, and in particular a CNN?</a:t>
            </a:r>
          </a:p>
          <a:p>
            <a:r>
              <a:rPr lang="en-US" smtClean="0"/>
              <a:t>DNN Learning principles</a:t>
            </a:r>
          </a:p>
          <a:p>
            <a:r>
              <a:rPr lang="en-US" b="1" smtClean="0">
                <a:solidFill>
                  <a:schemeClr val="accent2"/>
                </a:solidFill>
              </a:rPr>
              <a:t>Optimization 1: DNN pruning</a:t>
            </a:r>
          </a:p>
          <a:p>
            <a:r>
              <a:rPr lang="en-US" smtClean="0"/>
              <a:t>Optimization 2</a:t>
            </a:r>
          </a:p>
          <a:p>
            <a:r>
              <a:rPr lang="en-US" smtClean="0"/>
              <a:t>Optimization 3</a:t>
            </a:r>
          </a:p>
          <a:p>
            <a:r>
              <a:rPr lang="en-US" smtClean="0"/>
              <a:t>DNN Hardware support</a:t>
            </a:r>
          </a:p>
          <a:p>
            <a:r>
              <a:rPr lang="en-US" smtClean="0"/>
              <a:t>Beyond DNNs</a:t>
            </a:r>
          </a:p>
          <a:p>
            <a:pPr lvl="1"/>
            <a:r>
              <a:rPr lang="en-US" smtClean="0"/>
              <a:t>Neuromorphic and Bayesian networks</a:t>
            </a:r>
          </a:p>
          <a:p>
            <a:endParaRPr lang="en-US"/>
          </a:p>
        </p:txBody>
      </p:sp>
      <p:sp>
        <p:nvSpPr>
          <p:cNvPr id="3" name="Date Placeholder 2"/>
          <p:cNvSpPr>
            <a:spLocks noGrp="1"/>
          </p:cNvSpPr>
          <p:nvPr>
            <p:ph type="dt" sz="half" idx="10"/>
          </p:nvPr>
        </p:nvSpPr>
        <p:spPr/>
        <p:txBody>
          <a:bodyPr/>
          <a:lstStyle/>
          <a:p>
            <a:pPr>
              <a:defRPr/>
            </a:pPr>
            <a:r>
              <a:rPr lang="en-US" smtClean="0"/>
              <a:t>IA 5LIL0</a:t>
            </a:r>
            <a:endParaRPr lang="en-US"/>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62</a:t>
            </a:fld>
            <a:endParaRPr lang="en-US"/>
          </a:p>
        </p:txBody>
      </p:sp>
      <p:pic>
        <p:nvPicPr>
          <p:cNvPr id="7" name="Picture 6"/>
          <p:cNvPicPr>
            <a:picLocks noChangeAspect="1"/>
          </p:cNvPicPr>
          <p:nvPr/>
        </p:nvPicPr>
        <p:blipFill>
          <a:blip r:embed="rId2"/>
          <a:stretch>
            <a:fillRect/>
          </a:stretch>
        </p:blipFill>
        <p:spPr>
          <a:xfrm>
            <a:off x="9515475" y="0"/>
            <a:ext cx="2676525" cy="2676525"/>
          </a:xfrm>
          <a:prstGeom prst="rect">
            <a:avLst/>
          </a:prstGeom>
        </p:spPr>
      </p:pic>
    </p:spTree>
    <p:extLst>
      <p:ext uri="{BB962C8B-B14F-4D97-AF65-F5344CB8AC3E}">
        <p14:creationId xmlns:p14="http://schemas.microsoft.com/office/powerpoint/2010/main" val="35705338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999478" y="304799"/>
            <a:ext cx="4992497" cy="2667001"/>
          </a:xfrm>
          <a:prstGeom prst="rect">
            <a:avLst/>
          </a:prstGeom>
        </p:spPr>
      </p:pic>
      <p:sp>
        <p:nvSpPr>
          <p:cNvPr id="2" name="Title 1"/>
          <p:cNvSpPr>
            <a:spLocks noGrp="1"/>
          </p:cNvSpPr>
          <p:nvPr>
            <p:ph type="title"/>
          </p:nvPr>
        </p:nvSpPr>
        <p:spPr/>
        <p:txBody>
          <a:bodyPr/>
          <a:lstStyle/>
          <a:p>
            <a:r>
              <a:rPr lang="en-US" smtClean="0"/>
              <a:t>Pruning</a:t>
            </a:r>
            <a:endParaRPr lang="en-US"/>
          </a:p>
        </p:txBody>
      </p:sp>
      <p:sp>
        <p:nvSpPr>
          <p:cNvPr id="3" name="Content Placeholder 2"/>
          <p:cNvSpPr>
            <a:spLocks noGrp="1"/>
          </p:cNvSpPr>
          <p:nvPr>
            <p:ph idx="1"/>
          </p:nvPr>
        </p:nvSpPr>
        <p:spPr/>
        <p:txBody>
          <a:bodyPr/>
          <a:lstStyle/>
          <a:p>
            <a:r>
              <a:rPr lang="en-US" smtClean="0"/>
              <a:t>Reduce the Network</a:t>
            </a:r>
          </a:p>
          <a:p>
            <a:r>
              <a:rPr lang="en-US" smtClean="0"/>
              <a:t>Fine grain pruning</a:t>
            </a:r>
          </a:p>
          <a:p>
            <a:pPr lvl="1"/>
            <a:r>
              <a:rPr lang="en-US" smtClean="0"/>
              <a:t>removing connections with small weigths</a:t>
            </a:r>
          </a:p>
          <a:p>
            <a:pPr lvl="1"/>
            <a:r>
              <a:rPr lang="en-US" smtClean="0"/>
              <a:t>remove </a:t>
            </a:r>
          </a:p>
          <a:p>
            <a:r>
              <a:rPr lang="en-US" smtClean="0"/>
              <a:t>Structured pruning: </a:t>
            </a:r>
          </a:p>
          <a:p>
            <a:pPr lvl="1"/>
            <a:r>
              <a:rPr lang="en-US" smtClean="0"/>
              <a:t>try to keep e.g. SIMD regularity (vector computing)</a:t>
            </a:r>
          </a:p>
          <a:p>
            <a:r>
              <a:rPr lang="en-US" smtClean="0"/>
              <a:t>Coarse grain pruning</a:t>
            </a:r>
          </a:p>
          <a:p>
            <a:pPr lvl="1"/>
            <a:r>
              <a:rPr lang="en-US" smtClean="0"/>
              <a:t>remove kernel (2D): i.e., skip input feature map for a certain filter</a:t>
            </a:r>
          </a:p>
          <a:p>
            <a:pPr lvl="1"/>
            <a:r>
              <a:rPr lang="en-US" smtClean="0"/>
              <a:t>removing complete filter (3D), i.e. reduce nr. of output feature maps</a:t>
            </a:r>
          </a:p>
          <a:p>
            <a:pPr lvl="1"/>
            <a:endParaRPr lang="en-US"/>
          </a:p>
        </p:txBody>
      </p:sp>
      <p:sp>
        <p:nvSpPr>
          <p:cNvPr id="4" name="Date Placeholder 3"/>
          <p:cNvSpPr>
            <a:spLocks noGrp="1"/>
          </p:cNvSpPr>
          <p:nvPr>
            <p:ph type="dt" sz="half" idx="10"/>
          </p:nvPr>
        </p:nvSpPr>
        <p:spPr/>
        <p:txBody>
          <a:bodyPr/>
          <a:lstStyle/>
          <a:p>
            <a:pPr>
              <a:defRPr/>
            </a:pPr>
            <a:r>
              <a:rPr lang="en-US" smtClean="0"/>
              <a:t>IA 5LIL0</a:t>
            </a:r>
            <a:endParaRPr lang="en-US"/>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63</a:t>
            </a:fld>
            <a:endParaRPr lang="en-US"/>
          </a:p>
        </p:txBody>
      </p:sp>
    </p:spTree>
    <p:extLst>
      <p:ext uri="{BB962C8B-B14F-4D97-AF65-F5344CB8AC3E}">
        <p14:creationId xmlns:p14="http://schemas.microsoft.com/office/powerpoint/2010/main" val="744342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Reducing filter sizes: filter decomposition</a:t>
            </a:r>
            <a:endParaRPr lang="en-US"/>
          </a:p>
        </p:txBody>
      </p:sp>
      <p:sp>
        <p:nvSpPr>
          <p:cNvPr id="4" name="Date Placeholder 3"/>
          <p:cNvSpPr>
            <a:spLocks noGrp="1"/>
          </p:cNvSpPr>
          <p:nvPr>
            <p:ph type="dt" sz="half" idx="10"/>
          </p:nvPr>
        </p:nvSpPr>
        <p:spPr/>
        <p:txBody>
          <a:bodyPr/>
          <a:lstStyle/>
          <a:p>
            <a:pPr>
              <a:defRPr/>
            </a:pPr>
            <a:r>
              <a:rPr lang="en-US" smtClean="0"/>
              <a:t>IA 5LIL0</a:t>
            </a:r>
            <a:endParaRPr lang="en-US"/>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64</a:t>
            </a:fld>
            <a:endParaRPr lang="en-US"/>
          </a:p>
        </p:txBody>
      </p:sp>
      <p:pic>
        <p:nvPicPr>
          <p:cNvPr id="6" name="Picture 5"/>
          <p:cNvPicPr>
            <a:picLocks noChangeAspect="1"/>
          </p:cNvPicPr>
          <p:nvPr/>
        </p:nvPicPr>
        <p:blipFill>
          <a:blip r:embed="rId2"/>
          <a:stretch>
            <a:fillRect/>
          </a:stretch>
        </p:blipFill>
        <p:spPr>
          <a:xfrm>
            <a:off x="771525" y="1140461"/>
            <a:ext cx="9210675" cy="5717539"/>
          </a:xfrm>
          <a:prstGeom prst="rect">
            <a:avLst/>
          </a:prstGeom>
        </p:spPr>
      </p:pic>
    </p:spTree>
    <p:extLst>
      <p:ext uri="{BB962C8B-B14F-4D97-AF65-F5344CB8AC3E}">
        <p14:creationId xmlns:p14="http://schemas.microsoft.com/office/powerpoint/2010/main" val="373310152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Reducing filter sizes: decouple correlations </a:t>
            </a:r>
            <a:endParaRPr lang="en-US"/>
          </a:p>
        </p:txBody>
      </p:sp>
      <p:sp>
        <p:nvSpPr>
          <p:cNvPr id="3" name="Date Placeholder 2"/>
          <p:cNvSpPr>
            <a:spLocks noGrp="1"/>
          </p:cNvSpPr>
          <p:nvPr>
            <p:ph type="dt" sz="half" idx="10"/>
          </p:nvPr>
        </p:nvSpPr>
        <p:spPr/>
        <p:txBody>
          <a:bodyPr/>
          <a:lstStyle/>
          <a:p>
            <a:pPr>
              <a:defRPr/>
            </a:pPr>
            <a:r>
              <a:rPr lang="en-US" smtClean="0"/>
              <a:t>IA 5LIL0</a:t>
            </a:r>
            <a:endParaRPr lang="en-US"/>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65</a:t>
            </a:fld>
            <a:endParaRPr lang="en-US"/>
          </a:p>
        </p:txBody>
      </p:sp>
      <p:pic>
        <p:nvPicPr>
          <p:cNvPr id="5" name="Picture 4"/>
          <p:cNvPicPr>
            <a:picLocks noChangeAspect="1"/>
          </p:cNvPicPr>
          <p:nvPr/>
        </p:nvPicPr>
        <p:blipFill>
          <a:blip r:embed="rId2"/>
          <a:stretch>
            <a:fillRect/>
          </a:stretch>
        </p:blipFill>
        <p:spPr>
          <a:xfrm>
            <a:off x="762000" y="2686050"/>
            <a:ext cx="10753725" cy="3790950"/>
          </a:xfrm>
          <a:prstGeom prst="rect">
            <a:avLst/>
          </a:prstGeom>
        </p:spPr>
      </p:pic>
      <p:sp>
        <p:nvSpPr>
          <p:cNvPr id="6" name="TextBox 5"/>
          <p:cNvSpPr txBox="1"/>
          <p:nvPr/>
        </p:nvSpPr>
        <p:spPr>
          <a:xfrm>
            <a:off x="9601200" y="4191000"/>
            <a:ext cx="447558" cy="646331"/>
          </a:xfrm>
          <a:prstGeom prst="rect">
            <a:avLst/>
          </a:prstGeom>
          <a:noFill/>
        </p:spPr>
        <p:txBody>
          <a:bodyPr wrap="none" rtlCol="0">
            <a:spAutoFit/>
          </a:bodyPr>
          <a:lstStyle/>
          <a:p>
            <a:r>
              <a:rPr lang="en-US" sz="3600" b="1" smtClean="0"/>
              <a:t>+</a:t>
            </a:r>
            <a:endParaRPr lang="en-US" sz="3600" b="1"/>
          </a:p>
        </p:txBody>
      </p:sp>
      <p:sp>
        <p:nvSpPr>
          <p:cNvPr id="7" name="TextBox 6"/>
          <p:cNvSpPr txBox="1"/>
          <p:nvPr/>
        </p:nvSpPr>
        <p:spPr>
          <a:xfrm>
            <a:off x="381000" y="1371601"/>
            <a:ext cx="11353800" cy="954107"/>
          </a:xfrm>
          <a:prstGeom prst="rect">
            <a:avLst/>
          </a:prstGeom>
          <a:noFill/>
        </p:spPr>
        <p:txBody>
          <a:bodyPr wrap="square" rtlCol="0">
            <a:spAutoFit/>
          </a:bodyPr>
          <a:lstStyle/>
          <a:p>
            <a:r>
              <a:rPr lang="en-US" sz="2800"/>
              <a:t>Decouple the </a:t>
            </a:r>
            <a:r>
              <a:rPr lang="en-US" sz="2800" b="1"/>
              <a:t>cross-channels correlations </a:t>
            </a:r>
            <a:r>
              <a:rPr lang="en-US" sz="2800"/>
              <a:t>and </a:t>
            </a:r>
            <a:r>
              <a:rPr lang="en-US" sz="2800" b="1" smtClean="0"/>
              <a:t>spatial correlations </a:t>
            </a:r>
            <a:r>
              <a:rPr lang="en-US" sz="2800"/>
              <a:t>in the feature maps of the </a:t>
            </a:r>
            <a:r>
              <a:rPr lang="en-US" sz="2800" smtClean="0"/>
              <a:t>DNN:</a:t>
            </a:r>
            <a:endParaRPr lang="en-US" sz="2800"/>
          </a:p>
        </p:txBody>
      </p:sp>
    </p:spTree>
    <p:extLst>
      <p:ext uri="{BB962C8B-B14F-4D97-AF65-F5344CB8AC3E}">
        <p14:creationId xmlns:p14="http://schemas.microsoft.com/office/powerpoint/2010/main" val="21265888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Pruning </a:t>
            </a:r>
            <a:endParaRPr lang="en-US"/>
          </a:p>
        </p:txBody>
      </p:sp>
      <p:sp>
        <p:nvSpPr>
          <p:cNvPr id="5" name="Content Placeholder 4"/>
          <p:cNvSpPr>
            <a:spLocks noGrp="1"/>
          </p:cNvSpPr>
          <p:nvPr>
            <p:ph idx="1"/>
          </p:nvPr>
        </p:nvSpPr>
        <p:spPr/>
        <p:txBody>
          <a:bodyPr/>
          <a:lstStyle/>
          <a:p>
            <a:r>
              <a:rPr lang="en-US"/>
              <a:t>Retrain after pruning improves accuracy</a:t>
            </a:r>
          </a:p>
          <a:p>
            <a:endParaRPr lang="en-US" smtClean="0"/>
          </a:p>
          <a:p>
            <a:r>
              <a:rPr lang="en-US" smtClean="0"/>
              <a:t>Smaller NW does not necessarily mean</a:t>
            </a:r>
          </a:p>
          <a:p>
            <a:pPr lvl="1"/>
            <a:r>
              <a:rPr lang="en-US" smtClean="0"/>
              <a:t>less MAC operations, or</a:t>
            </a:r>
          </a:p>
          <a:p>
            <a:pPr lvl="1"/>
            <a:r>
              <a:rPr lang="en-US" smtClean="0"/>
              <a:t>lower energy</a:t>
            </a:r>
          </a:p>
          <a:p>
            <a:pPr lvl="1"/>
            <a:endParaRPr lang="en-US"/>
          </a:p>
          <a:p>
            <a:r>
              <a:rPr lang="en-US" smtClean="0"/>
              <a:t>Energy aware pruning </a:t>
            </a:r>
            <a:r>
              <a:rPr lang="en-US" i="1" smtClean="0"/>
              <a:t>[TJ Yang, CVPR2017]</a:t>
            </a:r>
            <a:endParaRPr lang="en-US" i="1"/>
          </a:p>
        </p:txBody>
      </p:sp>
      <p:sp>
        <p:nvSpPr>
          <p:cNvPr id="3" name="Date Placeholder 2"/>
          <p:cNvSpPr>
            <a:spLocks noGrp="1"/>
          </p:cNvSpPr>
          <p:nvPr>
            <p:ph type="dt" sz="half" idx="10"/>
          </p:nvPr>
        </p:nvSpPr>
        <p:spPr/>
        <p:txBody>
          <a:bodyPr/>
          <a:lstStyle/>
          <a:p>
            <a:pPr>
              <a:defRPr/>
            </a:pPr>
            <a:r>
              <a:rPr lang="en-US" smtClean="0"/>
              <a:t>IA 5LIL0</a:t>
            </a:r>
            <a:endParaRPr lang="en-US"/>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66</a:t>
            </a:fld>
            <a:endParaRPr lang="en-US"/>
          </a:p>
        </p:txBody>
      </p:sp>
    </p:spTree>
    <p:extLst>
      <p:ext uri="{BB962C8B-B14F-4D97-AF65-F5344CB8AC3E}">
        <p14:creationId xmlns:p14="http://schemas.microsoft.com/office/powerpoint/2010/main" val="28784423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Recap topics</a:t>
            </a:r>
            <a:endParaRPr lang="en-US"/>
          </a:p>
        </p:txBody>
      </p:sp>
      <p:sp>
        <p:nvSpPr>
          <p:cNvPr id="5" name="Content Placeholder 4"/>
          <p:cNvSpPr>
            <a:spLocks noGrp="1"/>
          </p:cNvSpPr>
          <p:nvPr>
            <p:ph idx="1"/>
          </p:nvPr>
        </p:nvSpPr>
        <p:spPr/>
        <p:txBody>
          <a:bodyPr/>
          <a:lstStyle/>
          <a:p>
            <a:r>
              <a:rPr lang="en-US" smtClean="0"/>
              <a:t>What is learning?</a:t>
            </a:r>
          </a:p>
          <a:p>
            <a:r>
              <a:rPr lang="en-US" smtClean="0"/>
              <a:t>What is a DNN, and in particular a CNN?</a:t>
            </a:r>
          </a:p>
          <a:p>
            <a:r>
              <a:rPr lang="en-US" smtClean="0"/>
              <a:t>DNN Learning principles</a:t>
            </a:r>
          </a:p>
          <a:p>
            <a:r>
              <a:rPr lang="en-US" smtClean="0"/>
              <a:t>Optimization 1</a:t>
            </a:r>
          </a:p>
          <a:p>
            <a:r>
              <a:rPr lang="en-US" b="1" smtClean="0">
                <a:solidFill>
                  <a:schemeClr val="accent2"/>
                </a:solidFill>
              </a:rPr>
              <a:t>Optimization 2: Quantization</a:t>
            </a:r>
          </a:p>
          <a:p>
            <a:r>
              <a:rPr lang="en-US" smtClean="0"/>
              <a:t>Optimization 3</a:t>
            </a:r>
          </a:p>
          <a:p>
            <a:r>
              <a:rPr lang="en-US" smtClean="0"/>
              <a:t>DNN Hardware support</a:t>
            </a:r>
          </a:p>
          <a:p>
            <a:r>
              <a:rPr lang="en-US" smtClean="0"/>
              <a:t>Beyond DNNs</a:t>
            </a:r>
          </a:p>
          <a:p>
            <a:pPr lvl="1"/>
            <a:r>
              <a:rPr lang="en-US" smtClean="0"/>
              <a:t>Neuromorphic and Bayesian networks</a:t>
            </a:r>
          </a:p>
          <a:p>
            <a:endParaRPr lang="en-US"/>
          </a:p>
        </p:txBody>
      </p:sp>
      <p:sp>
        <p:nvSpPr>
          <p:cNvPr id="3" name="Date Placeholder 2"/>
          <p:cNvSpPr>
            <a:spLocks noGrp="1"/>
          </p:cNvSpPr>
          <p:nvPr>
            <p:ph type="dt" sz="half" idx="10"/>
          </p:nvPr>
        </p:nvSpPr>
        <p:spPr/>
        <p:txBody>
          <a:bodyPr/>
          <a:lstStyle/>
          <a:p>
            <a:pPr>
              <a:defRPr/>
            </a:pPr>
            <a:r>
              <a:rPr lang="en-US" smtClean="0"/>
              <a:t>IA 5LIL0</a:t>
            </a:r>
            <a:endParaRPr lang="en-US"/>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67</a:t>
            </a:fld>
            <a:endParaRPr lang="en-US"/>
          </a:p>
        </p:txBody>
      </p:sp>
      <p:pic>
        <p:nvPicPr>
          <p:cNvPr id="7" name="Picture 6"/>
          <p:cNvPicPr>
            <a:picLocks noChangeAspect="1"/>
          </p:cNvPicPr>
          <p:nvPr/>
        </p:nvPicPr>
        <p:blipFill>
          <a:blip r:embed="rId2"/>
          <a:stretch>
            <a:fillRect/>
          </a:stretch>
        </p:blipFill>
        <p:spPr>
          <a:xfrm>
            <a:off x="9515475" y="0"/>
            <a:ext cx="2676525" cy="2676525"/>
          </a:xfrm>
          <a:prstGeom prst="rect">
            <a:avLst/>
          </a:prstGeom>
        </p:spPr>
      </p:pic>
    </p:spTree>
    <p:extLst>
      <p:ext uri="{BB962C8B-B14F-4D97-AF65-F5344CB8AC3E}">
        <p14:creationId xmlns:p14="http://schemas.microsoft.com/office/powerpoint/2010/main" val="35208420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Quantization: why?</a:t>
            </a:r>
            <a:endParaRPr lang="en-US"/>
          </a:p>
        </p:txBody>
      </p:sp>
      <p:sp>
        <p:nvSpPr>
          <p:cNvPr id="4" name="Date Placeholder 3"/>
          <p:cNvSpPr>
            <a:spLocks noGrp="1"/>
          </p:cNvSpPr>
          <p:nvPr>
            <p:ph type="dt" sz="half" idx="10"/>
          </p:nvPr>
        </p:nvSpPr>
        <p:spPr/>
        <p:txBody>
          <a:bodyPr/>
          <a:lstStyle/>
          <a:p>
            <a:pPr>
              <a:defRPr/>
            </a:pPr>
            <a:r>
              <a:rPr lang="en-US" smtClean="0"/>
              <a:t>IA 5LIL0</a:t>
            </a:r>
            <a:endParaRPr lang="en-US"/>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68</a:t>
            </a:fld>
            <a:endParaRPr lang="en-US"/>
          </a:p>
        </p:txBody>
      </p:sp>
      <p:pic>
        <p:nvPicPr>
          <p:cNvPr id="6" name="Picture 5"/>
          <p:cNvPicPr>
            <a:picLocks noChangeAspect="1"/>
          </p:cNvPicPr>
          <p:nvPr/>
        </p:nvPicPr>
        <p:blipFill>
          <a:blip r:embed="rId2"/>
          <a:stretch>
            <a:fillRect/>
          </a:stretch>
        </p:blipFill>
        <p:spPr>
          <a:xfrm>
            <a:off x="2362200" y="989888"/>
            <a:ext cx="9548812" cy="5877907"/>
          </a:xfrm>
          <a:prstGeom prst="rect">
            <a:avLst/>
          </a:prstGeom>
        </p:spPr>
      </p:pic>
    </p:spTree>
    <p:extLst>
      <p:ext uri="{BB962C8B-B14F-4D97-AF65-F5344CB8AC3E}">
        <p14:creationId xmlns:p14="http://schemas.microsoft.com/office/powerpoint/2010/main" val="147484690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Number representations</a:t>
            </a:r>
            <a:endParaRPr lang="en-US"/>
          </a:p>
        </p:txBody>
      </p:sp>
      <p:sp>
        <p:nvSpPr>
          <p:cNvPr id="4" name="Date Placeholder 3"/>
          <p:cNvSpPr>
            <a:spLocks noGrp="1"/>
          </p:cNvSpPr>
          <p:nvPr>
            <p:ph type="dt" sz="half" idx="10"/>
          </p:nvPr>
        </p:nvSpPr>
        <p:spPr/>
        <p:txBody>
          <a:bodyPr/>
          <a:lstStyle/>
          <a:p>
            <a:pPr>
              <a:defRPr/>
            </a:pPr>
            <a:r>
              <a:rPr lang="en-US" smtClean="0"/>
              <a:t>IA 5LIL0</a:t>
            </a:r>
            <a:endParaRPr lang="en-US"/>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69</a:t>
            </a:fld>
            <a:endParaRPr lang="en-US"/>
          </a:p>
        </p:txBody>
      </p:sp>
      <p:pic>
        <p:nvPicPr>
          <p:cNvPr id="6" name="Picture 5"/>
          <p:cNvPicPr>
            <a:picLocks noChangeAspect="1"/>
          </p:cNvPicPr>
          <p:nvPr/>
        </p:nvPicPr>
        <p:blipFill>
          <a:blip r:embed="rId2"/>
          <a:stretch>
            <a:fillRect/>
          </a:stretch>
        </p:blipFill>
        <p:spPr>
          <a:xfrm>
            <a:off x="1795463" y="1156489"/>
            <a:ext cx="9939337" cy="5549111"/>
          </a:xfrm>
          <a:prstGeom prst="rect">
            <a:avLst/>
          </a:prstGeom>
        </p:spPr>
      </p:pic>
    </p:spTree>
    <p:extLst>
      <p:ext uri="{BB962C8B-B14F-4D97-AF65-F5344CB8AC3E}">
        <p14:creationId xmlns:p14="http://schemas.microsoft.com/office/powerpoint/2010/main" val="3981038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Schedule</a:t>
            </a:r>
            <a:r>
              <a:rPr lang="en-US" noProof="0" smtClean="0"/>
              <a:t/>
            </a:r>
            <a:br>
              <a:rPr lang="en-US" noProof="0" smtClean="0"/>
            </a:br>
            <a:r>
              <a:rPr lang="en-US" sz="2800" noProof="0" smtClean="0">
                <a:solidFill>
                  <a:schemeClr val="tx1"/>
                </a:solidFill>
              </a:rPr>
              <a:t>September '19</a:t>
            </a:r>
            <a:endParaRPr lang="en-US" sz="2800" noProof="0" dirty="0">
              <a:solidFill>
                <a:schemeClr val="tx1"/>
              </a:solidFill>
            </a:endParaRPr>
          </a:p>
        </p:txBody>
      </p:sp>
      <p:sp>
        <p:nvSpPr>
          <p:cNvPr id="4" name="Date Placeholder 3"/>
          <p:cNvSpPr>
            <a:spLocks noGrp="1"/>
          </p:cNvSpPr>
          <p:nvPr>
            <p:ph type="dt" sz="half" idx="10"/>
          </p:nvPr>
        </p:nvSpPr>
        <p:spPr/>
        <p:txBody>
          <a:bodyPr/>
          <a:lstStyle/>
          <a:p>
            <a:pPr>
              <a:defRPr/>
            </a:pPr>
            <a:r>
              <a:rPr lang="en-US" smtClean="0"/>
              <a:t>IA 5LIL0</a:t>
            </a:r>
            <a:endParaRPr lang="en-US"/>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7</a:t>
            </a:fld>
            <a:endParaRPr lang="en-US"/>
          </a:p>
        </p:txBody>
      </p:sp>
      <p:pic>
        <p:nvPicPr>
          <p:cNvPr id="6" name="Picture 5"/>
          <p:cNvPicPr>
            <a:picLocks noChangeAspect="1"/>
          </p:cNvPicPr>
          <p:nvPr/>
        </p:nvPicPr>
        <p:blipFill>
          <a:blip r:embed="rId2"/>
          <a:stretch>
            <a:fillRect/>
          </a:stretch>
        </p:blipFill>
        <p:spPr>
          <a:xfrm>
            <a:off x="2819400" y="118092"/>
            <a:ext cx="9296400" cy="6568458"/>
          </a:xfrm>
          <a:prstGeom prst="rect">
            <a:avLst/>
          </a:prstGeom>
        </p:spPr>
      </p:pic>
    </p:spTree>
    <p:extLst>
      <p:ext uri="{BB962C8B-B14F-4D97-AF65-F5344CB8AC3E}">
        <p14:creationId xmlns:p14="http://schemas.microsoft.com/office/powerpoint/2010/main" val="211090632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Float vs Fixpoint</a:t>
            </a:r>
            <a:endParaRPr lang="en-US"/>
          </a:p>
        </p:txBody>
      </p:sp>
      <p:sp>
        <p:nvSpPr>
          <p:cNvPr id="3" name="Date Placeholder 2"/>
          <p:cNvSpPr>
            <a:spLocks noGrp="1"/>
          </p:cNvSpPr>
          <p:nvPr>
            <p:ph type="dt" sz="half" idx="10"/>
          </p:nvPr>
        </p:nvSpPr>
        <p:spPr/>
        <p:txBody>
          <a:bodyPr/>
          <a:lstStyle/>
          <a:p>
            <a:pPr>
              <a:defRPr/>
            </a:pPr>
            <a:r>
              <a:rPr lang="en-US" smtClean="0"/>
              <a:t>IA 5LIL0</a:t>
            </a:r>
            <a:endParaRPr lang="en-US"/>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70</a:t>
            </a:fld>
            <a:endParaRPr lang="en-US"/>
          </a:p>
        </p:txBody>
      </p:sp>
      <p:pic>
        <p:nvPicPr>
          <p:cNvPr id="5" name="Picture 4"/>
          <p:cNvPicPr>
            <a:picLocks noChangeAspect="1"/>
          </p:cNvPicPr>
          <p:nvPr/>
        </p:nvPicPr>
        <p:blipFill>
          <a:blip r:embed="rId2"/>
          <a:stretch>
            <a:fillRect/>
          </a:stretch>
        </p:blipFill>
        <p:spPr>
          <a:xfrm>
            <a:off x="1905000" y="1136374"/>
            <a:ext cx="10215562" cy="5588276"/>
          </a:xfrm>
          <a:prstGeom prst="rect">
            <a:avLst/>
          </a:prstGeom>
        </p:spPr>
      </p:pic>
    </p:spTree>
    <p:extLst>
      <p:ext uri="{BB962C8B-B14F-4D97-AF65-F5344CB8AC3E}">
        <p14:creationId xmlns:p14="http://schemas.microsoft.com/office/powerpoint/2010/main" val="25725146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How many bits can your MAC unit handle?</a:t>
            </a:r>
            <a:endParaRPr lang="en-US"/>
          </a:p>
        </p:txBody>
      </p:sp>
      <p:sp>
        <p:nvSpPr>
          <p:cNvPr id="4" name="Date Placeholder 3"/>
          <p:cNvSpPr>
            <a:spLocks noGrp="1"/>
          </p:cNvSpPr>
          <p:nvPr>
            <p:ph type="dt" sz="half" idx="10"/>
          </p:nvPr>
        </p:nvSpPr>
        <p:spPr/>
        <p:txBody>
          <a:bodyPr/>
          <a:lstStyle/>
          <a:p>
            <a:pPr>
              <a:defRPr/>
            </a:pPr>
            <a:r>
              <a:rPr lang="en-US" smtClean="0"/>
              <a:t>IA 5LIL0</a:t>
            </a:r>
            <a:endParaRPr lang="en-US"/>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71</a:t>
            </a:fld>
            <a:endParaRPr lang="en-US"/>
          </a:p>
        </p:txBody>
      </p:sp>
      <p:pic>
        <p:nvPicPr>
          <p:cNvPr id="6" name="Picture 5"/>
          <p:cNvPicPr>
            <a:picLocks noChangeAspect="1"/>
          </p:cNvPicPr>
          <p:nvPr/>
        </p:nvPicPr>
        <p:blipFill>
          <a:blip r:embed="rId2"/>
          <a:stretch>
            <a:fillRect/>
          </a:stretch>
        </p:blipFill>
        <p:spPr>
          <a:xfrm>
            <a:off x="152400" y="2959357"/>
            <a:ext cx="11766186" cy="2984243"/>
          </a:xfrm>
          <a:prstGeom prst="rect">
            <a:avLst/>
          </a:prstGeom>
        </p:spPr>
      </p:pic>
      <p:sp>
        <p:nvSpPr>
          <p:cNvPr id="7" name="Rounded Rectangular Callout 6"/>
          <p:cNvSpPr/>
          <p:nvPr/>
        </p:nvSpPr>
        <p:spPr>
          <a:xfrm>
            <a:off x="3810000" y="1587757"/>
            <a:ext cx="7543800" cy="1066800"/>
          </a:xfrm>
          <a:prstGeom prst="wedgeRoundRectCallout">
            <a:avLst>
              <a:gd name="adj1" fmla="val 3521"/>
              <a:gd name="adj2" fmla="val 83223"/>
              <a:gd name="adj3" fmla="val 1666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For no loss in precision, </a:t>
            </a:r>
            <a:r>
              <a:rPr lang="en-US" b="1">
                <a:solidFill>
                  <a:schemeClr val="tx1"/>
                </a:solidFill>
              </a:rPr>
              <a:t>M </a:t>
            </a:r>
            <a:r>
              <a:rPr lang="en-US">
                <a:solidFill>
                  <a:schemeClr val="tx1"/>
                </a:solidFill>
              </a:rPr>
              <a:t>is determined based on largest</a:t>
            </a:r>
          </a:p>
          <a:p>
            <a:r>
              <a:rPr lang="en-US">
                <a:solidFill>
                  <a:schemeClr val="tx1"/>
                </a:solidFill>
              </a:rPr>
              <a:t>filter size (in the range of 10 to 16 bits for popular DNNs)</a:t>
            </a:r>
          </a:p>
        </p:txBody>
      </p:sp>
    </p:spTree>
    <p:extLst>
      <p:ext uri="{BB962C8B-B14F-4D97-AF65-F5344CB8AC3E}">
        <p14:creationId xmlns:p14="http://schemas.microsoft.com/office/powerpoint/2010/main" val="248422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Quatization method</a:t>
            </a:r>
            <a:endParaRPr lang="en-US"/>
          </a:p>
        </p:txBody>
      </p:sp>
      <p:sp>
        <p:nvSpPr>
          <p:cNvPr id="3" name="Content Placeholder 2"/>
          <p:cNvSpPr>
            <a:spLocks noGrp="1"/>
          </p:cNvSpPr>
          <p:nvPr>
            <p:ph idx="1"/>
          </p:nvPr>
        </p:nvSpPr>
        <p:spPr>
          <a:xfrm>
            <a:off x="381000" y="1295400"/>
            <a:ext cx="11404600" cy="1219200"/>
          </a:xfrm>
        </p:spPr>
        <p:txBody>
          <a:bodyPr/>
          <a:lstStyle/>
          <a:p>
            <a:r>
              <a:rPr lang="en-US" smtClean="0"/>
              <a:t>Reducing the number of levels (bit width) for weights and/or activations</a:t>
            </a:r>
          </a:p>
          <a:p>
            <a:r>
              <a:rPr lang="en-US" smtClean="0"/>
              <a:t>E.g., Caffe-Restretto tool (2016):</a:t>
            </a:r>
            <a:endParaRPr lang="en-US"/>
          </a:p>
        </p:txBody>
      </p:sp>
      <p:sp>
        <p:nvSpPr>
          <p:cNvPr id="4" name="Date Placeholder 3"/>
          <p:cNvSpPr>
            <a:spLocks noGrp="1"/>
          </p:cNvSpPr>
          <p:nvPr>
            <p:ph type="dt" sz="half" idx="10"/>
          </p:nvPr>
        </p:nvSpPr>
        <p:spPr/>
        <p:txBody>
          <a:bodyPr/>
          <a:lstStyle/>
          <a:p>
            <a:pPr>
              <a:defRPr/>
            </a:pPr>
            <a:r>
              <a:rPr lang="en-US" smtClean="0"/>
              <a:t>IA 5LIL0</a:t>
            </a:r>
            <a:endParaRPr lang="en-US"/>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72</a:t>
            </a:fld>
            <a:endParaRPr lang="en-US"/>
          </a:p>
        </p:txBody>
      </p:sp>
      <p:pic>
        <p:nvPicPr>
          <p:cNvPr id="6" name="Picture 2" descr="Afbeeldingsresultaat voor quantized training deep learning shadow weigh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3657600"/>
            <a:ext cx="11277600" cy="2631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76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Recap topics</a:t>
            </a:r>
            <a:endParaRPr lang="en-US"/>
          </a:p>
        </p:txBody>
      </p:sp>
      <p:sp>
        <p:nvSpPr>
          <p:cNvPr id="5" name="Content Placeholder 4"/>
          <p:cNvSpPr>
            <a:spLocks noGrp="1"/>
          </p:cNvSpPr>
          <p:nvPr>
            <p:ph idx="1"/>
          </p:nvPr>
        </p:nvSpPr>
        <p:spPr/>
        <p:txBody>
          <a:bodyPr/>
          <a:lstStyle/>
          <a:p>
            <a:r>
              <a:rPr lang="en-US" smtClean="0"/>
              <a:t>What is learning?</a:t>
            </a:r>
          </a:p>
          <a:p>
            <a:r>
              <a:rPr lang="en-US" smtClean="0"/>
              <a:t>What is a DNN, and in particular a CNN?</a:t>
            </a:r>
          </a:p>
          <a:p>
            <a:r>
              <a:rPr lang="en-US" smtClean="0"/>
              <a:t>DNN Learning principles</a:t>
            </a:r>
          </a:p>
          <a:p>
            <a:r>
              <a:rPr lang="en-US" smtClean="0"/>
              <a:t>Optimization 1</a:t>
            </a:r>
          </a:p>
          <a:p>
            <a:r>
              <a:rPr lang="en-US" smtClean="0"/>
              <a:t>Optimization 2</a:t>
            </a:r>
          </a:p>
          <a:p>
            <a:r>
              <a:rPr lang="en-US" b="1" smtClean="0">
                <a:solidFill>
                  <a:schemeClr val="accent2"/>
                </a:solidFill>
              </a:rPr>
              <a:t>Optimization 3: Exploiting Data Reuse</a:t>
            </a:r>
          </a:p>
          <a:p>
            <a:r>
              <a:rPr lang="en-US" smtClean="0"/>
              <a:t>DNN Hardware support</a:t>
            </a:r>
          </a:p>
          <a:p>
            <a:r>
              <a:rPr lang="en-US" smtClean="0"/>
              <a:t>Beyond DNNs</a:t>
            </a:r>
          </a:p>
          <a:p>
            <a:pPr lvl="1"/>
            <a:r>
              <a:rPr lang="en-US" smtClean="0"/>
              <a:t>Neuromorphic and Bayesian networks</a:t>
            </a:r>
          </a:p>
          <a:p>
            <a:endParaRPr lang="en-US"/>
          </a:p>
        </p:txBody>
      </p:sp>
      <p:sp>
        <p:nvSpPr>
          <p:cNvPr id="3" name="Date Placeholder 2"/>
          <p:cNvSpPr>
            <a:spLocks noGrp="1"/>
          </p:cNvSpPr>
          <p:nvPr>
            <p:ph type="dt" sz="half" idx="10"/>
          </p:nvPr>
        </p:nvSpPr>
        <p:spPr/>
        <p:txBody>
          <a:bodyPr/>
          <a:lstStyle/>
          <a:p>
            <a:pPr>
              <a:defRPr/>
            </a:pPr>
            <a:r>
              <a:rPr lang="en-US" smtClean="0"/>
              <a:t>IA 5LIL0</a:t>
            </a:r>
            <a:endParaRPr lang="en-US"/>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73</a:t>
            </a:fld>
            <a:endParaRPr lang="en-US"/>
          </a:p>
        </p:txBody>
      </p:sp>
      <p:pic>
        <p:nvPicPr>
          <p:cNvPr id="7" name="Picture 6"/>
          <p:cNvPicPr>
            <a:picLocks noChangeAspect="1"/>
          </p:cNvPicPr>
          <p:nvPr/>
        </p:nvPicPr>
        <p:blipFill>
          <a:blip r:embed="rId2"/>
          <a:stretch>
            <a:fillRect/>
          </a:stretch>
        </p:blipFill>
        <p:spPr>
          <a:xfrm>
            <a:off x="9515475" y="0"/>
            <a:ext cx="2676525" cy="2676525"/>
          </a:xfrm>
          <a:prstGeom prst="rect">
            <a:avLst/>
          </a:prstGeom>
        </p:spPr>
      </p:pic>
    </p:spTree>
    <p:extLst>
      <p:ext uri="{BB962C8B-B14F-4D97-AF65-F5344CB8AC3E}">
        <p14:creationId xmlns:p14="http://schemas.microsoft.com/office/powerpoint/2010/main" val="161699155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Reducing external memory accesses</a:t>
            </a:r>
            <a:endParaRPr lang="en-US"/>
          </a:p>
        </p:txBody>
      </p:sp>
      <p:sp>
        <p:nvSpPr>
          <p:cNvPr id="5" name="Date Placeholder 4"/>
          <p:cNvSpPr>
            <a:spLocks noGrp="1"/>
          </p:cNvSpPr>
          <p:nvPr>
            <p:ph type="dt" sz="half" idx="10"/>
          </p:nvPr>
        </p:nvSpPr>
        <p:spPr/>
        <p:txBody>
          <a:bodyPr/>
          <a:lstStyle/>
          <a:p>
            <a:fld id="{ECCB9AB8-8E36-497B-BD70-15529BBAAF8B}" type="datetime1">
              <a:rPr lang="nl-NL" smtClean="0"/>
              <a:t>27-10-2019</a:t>
            </a:fld>
            <a:endParaRPr lang="nl-NL"/>
          </a:p>
        </p:txBody>
      </p:sp>
      <p:sp>
        <p:nvSpPr>
          <p:cNvPr id="4" name="Slide Number Placeholder 3"/>
          <p:cNvSpPr>
            <a:spLocks noGrp="1"/>
          </p:cNvSpPr>
          <p:nvPr>
            <p:ph type="sldNum" sz="quarter" idx="12"/>
          </p:nvPr>
        </p:nvSpPr>
        <p:spPr/>
        <p:txBody>
          <a:bodyPr/>
          <a:lstStyle/>
          <a:p>
            <a:fld id="{03FE4E8B-F727-4A99-A206-F72B9CE77F04}" type="slidenum">
              <a:rPr lang="nl-NL" smtClean="0"/>
              <a:pPr/>
              <a:t>74</a:t>
            </a:fld>
            <a:endParaRPr lang="nl-NL" dirty="0"/>
          </a:p>
        </p:txBody>
      </p:sp>
      <p:pic>
        <p:nvPicPr>
          <p:cNvPr id="6" name="Google Shape;1073;p46"/>
          <p:cNvPicPr preferRelativeResize="0"/>
          <p:nvPr/>
        </p:nvPicPr>
        <p:blipFill>
          <a:blip r:embed="rId2">
            <a:alphaModFix/>
          </a:blip>
          <a:stretch>
            <a:fillRect/>
          </a:stretch>
        </p:blipFill>
        <p:spPr>
          <a:xfrm>
            <a:off x="2362199" y="2209801"/>
            <a:ext cx="5570155" cy="3643542"/>
          </a:xfrm>
          <a:prstGeom prst="rect">
            <a:avLst/>
          </a:prstGeom>
          <a:noFill/>
          <a:ln>
            <a:noFill/>
          </a:ln>
        </p:spPr>
      </p:pic>
      <p:grpSp>
        <p:nvGrpSpPr>
          <p:cNvPr id="7" name="Group 6"/>
          <p:cNvGrpSpPr/>
          <p:nvPr/>
        </p:nvGrpSpPr>
        <p:grpSpPr>
          <a:xfrm>
            <a:off x="8686800" y="2286000"/>
            <a:ext cx="2437404" cy="640034"/>
            <a:chOff x="9144000" y="2133600"/>
            <a:chExt cx="2857445" cy="750332"/>
          </a:xfrm>
        </p:grpSpPr>
        <p:cxnSp>
          <p:nvCxnSpPr>
            <p:cNvPr id="8" name="Straight Connector 7"/>
            <p:cNvCxnSpPr/>
            <p:nvPr/>
          </p:nvCxnSpPr>
          <p:spPr bwMode="auto">
            <a:xfrm>
              <a:off x="9144000" y="2362200"/>
              <a:ext cx="609600" cy="0"/>
            </a:xfrm>
            <a:prstGeom prst="line">
              <a:avLst/>
            </a:prstGeom>
            <a:noFill/>
            <a:ln w="38100" cap="flat" cmpd="sng" algn="ctr">
              <a:solidFill>
                <a:srgbClr val="0099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a:off x="9144000" y="2743200"/>
              <a:ext cx="609600" cy="0"/>
            </a:xfrm>
            <a:prstGeom prst="line">
              <a:avLst/>
            </a:prstGeom>
            <a:noFill/>
            <a:ln w="38100" cap="flat" cmpd="sng" algn="ctr">
              <a:solidFill>
                <a:srgbClr val="CC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9906000" y="2133600"/>
              <a:ext cx="1544012" cy="369332"/>
            </a:xfrm>
            <a:prstGeom prst="rect">
              <a:avLst/>
            </a:prstGeom>
            <a:noFill/>
          </p:spPr>
          <p:txBody>
            <a:bodyPr wrap="none" rtlCol="0">
              <a:spAutoFit/>
            </a:bodyPr>
            <a:lstStyle/>
            <a:p>
              <a:r>
                <a:rPr lang="en-US" smtClean="0"/>
                <a:t>Original code</a:t>
              </a:r>
              <a:endParaRPr lang="en-US"/>
            </a:p>
          </p:txBody>
        </p:sp>
        <p:sp>
          <p:nvSpPr>
            <p:cNvPr id="11" name="TextBox 10"/>
            <p:cNvSpPr txBox="1"/>
            <p:nvPr/>
          </p:nvSpPr>
          <p:spPr>
            <a:xfrm>
              <a:off x="9906000" y="2514600"/>
              <a:ext cx="2095445" cy="369332"/>
            </a:xfrm>
            <a:prstGeom prst="rect">
              <a:avLst/>
            </a:prstGeom>
            <a:noFill/>
          </p:spPr>
          <p:txBody>
            <a:bodyPr wrap="none" rtlCol="0">
              <a:spAutoFit/>
            </a:bodyPr>
            <a:lstStyle/>
            <a:p>
              <a:r>
                <a:rPr lang="en-US" smtClean="0"/>
                <a:t>Rescheduled code</a:t>
              </a:r>
              <a:endParaRPr lang="en-US"/>
            </a:p>
          </p:txBody>
        </p:sp>
      </p:grpSp>
      <p:sp>
        <p:nvSpPr>
          <p:cNvPr id="3" name="TextBox 2"/>
          <p:cNvSpPr txBox="1"/>
          <p:nvPr/>
        </p:nvSpPr>
        <p:spPr>
          <a:xfrm>
            <a:off x="609600" y="1219200"/>
            <a:ext cx="2460930" cy="461665"/>
          </a:xfrm>
          <a:prstGeom prst="rect">
            <a:avLst/>
          </a:prstGeom>
          <a:noFill/>
        </p:spPr>
        <p:txBody>
          <a:bodyPr wrap="none" rtlCol="0">
            <a:spAutoFit/>
          </a:bodyPr>
          <a:lstStyle/>
          <a:p>
            <a:r>
              <a:rPr lang="en-US" sz="2400">
                <a:solidFill>
                  <a:srgbClr val="0000FF"/>
                </a:solidFill>
              </a:rPr>
              <a:t>VGG16 example</a:t>
            </a:r>
          </a:p>
        </p:txBody>
      </p:sp>
      <p:sp>
        <p:nvSpPr>
          <p:cNvPr id="13" name="TextBox 12"/>
          <p:cNvSpPr txBox="1"/>
          <p:nvPr/>
        </p:nvSpPr>
        <p:spPr>
          <a:xfrm>
            <a:off x="533400" y="6096000"/>
            <a:ext cx="10564302" cy="707886"/>
          </a:xfrm>
          <a:prstGeom prst="rect">
            <a:avLst/>
          </a:prstGeom>
          <a:noFill/>
        </p:spPr>
        <p:txBody>
          <a:bodyPr wrap="none" rtlCol="0">
            <a:spAutoFit/>
          </a:bodyPr>
          <a:lstStyle/>
          <a:p>
            <a:r>
              <a:rPr lang="en-US" sz="2000" smtClean="0">
                <a:solidFill>
                  <a:srgbClr val="0000FF"/>
                </a:solidFill>
              </a:rPr>
              <a:t>Conclusion</a:t>
            </a:r>
            <a:r>
              <a:rPr lang="en-US" sz="2000" smtClean="0"/>
              <a:t>: we need advanced loop transformation to exploit data locality (in local buffers), </a:t>
            </a:r>
          </a:p>
          <a:p>
            <a:r>
              <a:rPr lang="en-US" sz="2000"/>
              <a:t> </a:t>
            </a:r>
            <a:r>
              <a:rPr lang="en-US" sz="2000" smtClean="0"/>
              <a:t>                   reducing external accesses</a:t>
            </a:r>
            <a:endParaRPr lang="en-US" sz="2000"/>
          </a:p>
        </p:txBody>
      </p:sp>
    </p:spTree>
    <p:extLst>
      <p:ext uri="{BB962C8B-B14F-4D97-AF65-F5344CB8AC3E}">
        <p14:creationId xmlns:p14="http://schemas.microsoft.com/office/powerpoint/2010/main" val="55222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can we reuse in a CNN layer?</a:t>
            </a:r>
            <a:endParaRPr lang="en-US"/>
          </a:p>
        </p:txBody>
      </p:sp>
      <p:sp>
        <p:nvSpPr>
          <p:cNvPr id="4" name="Date Placeholder 3"/>
          <p:cNvSpPr>
            <a:spLocks noGrp="1"/>
          </p:cNvSpPr>
          <p:nvPr>
            <p:ph type="dt" sz="half" idx="10"/>
          </p:nvPr>
        </p:nvSpPr>
        <p:spPr/>
        <p:txBody>
          <a:bodyPr/>
          <a:lstStyle/>
          <a:p>
            <a:pPr>
              <a:defRPr/>
            </a:pPr>
            <a:r>
              <a:rPr lang="en-US" smtClean="0"/>
              <a:t>IA 5LIL0</a:t>
            </a:r>
            <a:endParaRPr lang="en-US"/>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75</a:t>
            </a:fld>
            <a:endParaRPr lang="en-US"/>
          </a:p>
        </p:txBody>
      </p:sp>
      <p:pic>
        <p:nvPicPr>
          <p:cNvPr id="6" name="Picture 5"/>
          <p:cNvPicPr>
            <a:picLocks noChangeAspect="1"/>
          </p:cNvPicPr>
          <p:nvPr/>
        </p:nvPicPr>
        <p:blipFill>
          <a:blip r:embed="rId2"/>
          <a:stretch>
            <a:fillRect/>
          </a:stretch>
        </p:blipFill>
        <p:spPr>
          <a:xfrm>
            <a:off x="228600" y="1600200"/>
            <a:ext cx="11877675" cy="4903753"/>
          </a:xfrm>
          <a:prstGeom prst="rect">
            <a:avLst/>
          </a:prstGeom>
        </p:spPr>
      </p:pic>
    </p:spTree>
    <p:extLst>
      <p:ext uri="{BB962C8B-B14F-4D97-AF65-F5344CB8AC3E}">
        <p14:creationId xmlns:p14="http://schemas.microsoft.com/office/powerpoint/2010/main" val="100765075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Types of reuse</a:t>
            </a:r>
            <a:endParaRPr lang="en-US"/>
          </a:p>
        </p:txBody>
      </p:sp>
      <p:sp>
        <p:nvSpPr>
          <p:cNvPr id="3" name="Date Placeholder 2"/>
          <p:cNvSpPr>
            <a:spLocks noGrp="1"/>
          </p:cNvSpPr>
          <p:nvPr>
            <p:ph type="dt" sz="half" idx="10"/>
          </p:nvPr>
        </p:nvSpPr>
        <p:spPr/>
        <p:txBody>
          <a:bodyPr/>
          <a:lstStyle/>
          <a:p>
            <a:pPr>
              <a:defRPr/>
            </a:pPr>
            <a:r>
              <a:rPr lang="en-US" smtClean="0"/>
              <a:t>IA 5LIL0</a:t>
            </a:r>
            <a:endParaRPr lang="en-US"/>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76</a:t>
            </a:fld>
            <a:endParaRPr lang="en-US"/>
          </a:p>
        </p:txBody>
      </p:sp>
      <p:pic>
        <p:nvPicPr>
          <p:cNvPr id="5" name="Picture 4"/>
          <p:cNvPicPr>
            <a:picLocks noChangeAspect="1"/>
          </p:cNvPicPr>
          <p:nvPr/>
        </p:nvPicPr>
        <p:blipFill>
          <a:blip r:embed="rId2"/>
          <a:stretch>
            <a:fillRect/>
          </a:stretch>
        </p:blipFill>
        <p:spPr>
          <a:xfrm>
            <a:off x="819150" y="1295400"/>
            <a:ext cx="10458450" cy="5408829"/>
          </a:xfrm>
          <a:prstGeom prst="rect">
            <a:avLst/>
          </a:prstGeom>
        </p:spPr>
      </p:pic>
    </p:spTree>
    <p:extLst>
      <p:ext uri="{BB962C8B-B14F-4D97-AF65-F5344CB8AC3E}">
        <p14:creationId xmlns:p14="http://schemas.microsoft.com/office/powerpoint/2010/main" val="347967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Exploiting reuse</a:t>
            </a:r>
            <a:endParaRPr lang="en-US"/>
          </a:p>
        </p:txBody>
      </p:sp>
      <p:sp>
        <p:nvSpPr>
          <p:cNvPr id="3" name="Content Placeholder 2"/>
          <p:cNvSpPr>
            <a:spLocks noGrp="1"/>
          </p:cNvSpPr>
          <p:nvPr>
            <p:ph idx="1"/>
          </p:nvPr>
        </p:nvSpPr>
        <p:spPr>
          <a:xfrm>
            <a:off x="381000" y="1066800"/>
            <a:ext cx="11404600" cy="5638800"/>
          </a:xfrm>
        </p:spPr>
        <p:txBody>
          <a:bodyPr/>
          <a:lstStyle/>
          <a:p>
            <a:r>
              <a:rPr lang="en-US" smtClean="0"/>
              <a:t>Iteration Scheduling (Mapping) Options</a:t>
            </a:r>
          </a:p>
          <a:p>
            <a:pPr lvl="1"/>
            <a:r>
              <a:rPr lang="en-US" smtClean="0"/>
              <a:t>output stationary</a:t>
            </a:r>
          </a:p>
          <a:p>
            <a:pPr lvl="1"/>
            <a:r>
              <a:rPr lang="en-US" smtClean="0"/>
              <a:t>input stationary</a:t>
            </a:r>
          </a:p>
          <a:p>
            <a:pPr lvl="1"/>
            <a:r>
              <a:rPr lang="en-US" smtClean="0"/>
              <a:t>weight stationary</a:t>
            </a:r>
          </a:p>
          <a:p>
            <a:pPr lvl="1"/>
            <a:r>
              <a:rPr lang="en-US" smtClean="0"/>
              <a:t>row stationary (Eyeriss)</a:t>
            </a:r>
          </a:p>
          <a:p>
            <a:r>
              <a:rPr lang="en-US" smtClean="0"/>
              <a:t>Advanced loop transformations needed, in particular</a:t>
            </a:r>
          </a:p>
          <a:p>
            <a:pPr lvl="1"/>
            <a:r>
              <a:rPr lang="en-US" smtClean="0"/>
              <a:t>Tiling: making sure data/weights fit into local memory/cache</a:t>
            </a:r>
          </a:p>
          <a:p>
            <a:pPr lvl="1"/>
            <a:r>
              <a:rPr lang="en-US" smtClean="0"/>
              <a:t>Loop interchange (permutation)</a:t>
            </a:r>
          </a:p>
          <a:p>
            <a:pPr lvl="1"/>
            <a:r>
              <a:rPr lang="en-US" smtClean="0"/>
              <a:t>Fusion of loops</a:t>
            </a:r>
          </a:p>
          <a:p>
            <a:pPr lvl="2"/>
            <a:r>
              <a:rPr lang="en-US" smtClean="0"/>
              <a:t>bringing production and consumption close together</a:t>
            </a:r>
          </a:p>
          <a:p>
            <a:r>
              <a:rPr lang="en-US" smtClean="0"/>
              <a:t>If you don't like these transformations ... </a:t>
            </a:r>
            <a:r>
              <a:rPr lang="en-US" b="1" smtClean="0">
                <a:solidFill>
                  <a:schemeClr val="accent2">
                    <a:lumMod val="75000"/>
                  </a:schemeClr>
                </a:solidFill>
              </a:rPr>
              <a:t>use Halide</a:t>
            </a:r>
          </a:p>
        </p:txBody>
      </p:sp>
      <p:sp>
        <p:nvSpPr>
          <p:cNvPr id="4" name="Date Placeholder 3"/>
          <p:cNvSpPr>
            <a:spLocks noGrp="1"/>
          </p:cNvSpPr>
          <p:nvPr>
            <p:ph type="dt" sz="half" idx="10"/>
          </p:nvPr>
        </p:nvSpPr>
        <p:spPr/>
        <p:txBody>
          <a:bodyPr/>
          <a:lstStyle/>
          <a:p>
            <a:pPr>
              <a:defRPr/>
            </a:pPr>
            <a:r>
              <a:rPr lang="en-US" smtClean="0"/>
              <a:t>IA 5LIL0</a:t>
            </a:r>
            <a:endParaRPr lang="en-US"/>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77</a:t>
            </a:fld>
            <a:endParaRPr lang="en-US"/>
          </a:p>
        </p:txBody>
      </p:sp>
    </p:spTree>
    <p:extLst>
      <p:ext uri="{BB962C8B-B14F-4D97-AF65-F5344CB8AC3E}">
        <p14:creationId xmlns:p14="http://schemas.microsoft.com/office/powerpoint/2010/main" val="283284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down)">
                                      <p:cBhvr>
                                        <p:cTn id="30" dur="500"/>
                                        <p:tgtEl>
                                          <p:spTgt spid="3">
                                            <p:txEl>
                                              <p:pRg st="7" end="7"/>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down)">
                                      <p:cBhvr>
                                        <p:cTn id="33" dur="500"/>
                                        <p:tgtEl>
                                          <p:spTgt spid="3">
                                            <p:txEl>
                                              <p:pRg st="8" end="8"/>
                                            </p:tx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wipe(down)">
                                      <p:cBhvr>
                                        <p:cTn id="36" dur="500"/>
                                        <p:tgtEl>
                                          <p:spTgt spid="3">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wipe(left)">
                                      <p:cBhvr>
                                        <p:cTn id="41" dur="3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5"/>
          <p:cNvSpPr>
            <a:spLocks noGrp="1"/>
          </p:cNvSpPr>
          <p:nvPr>
            <p:ph type="sldNum" sz="quarter" idx="12"/>
          </p:nvPr>
        </p:nvSpPr>
        <p:spPr/>
        <p:txBody>
          <a:bodyPr/>
          <a:lstStyle/>
          <a:p>
            <a:fld id="{92B32389-E31B-4466-AD08-91B14A2E88CD}" type="slidenum">
              <a:rPr lang="en-US" altLang="en-US"/>
              <a:pPr/>
              <a:t>78</a:t>
            </a:fld>
            <a:endParaRPr lang="en-US" altLang="en-US"/>
          </a:p>
        </p:txBody>
      </p:sp>
      <p:sp>
        <p:nvSpPr>
          <p:cNvPr id="287746" name="Rectangle 2"/>
          <p:cNvSpPr>
            <a:spLocks noGrp="1" noChangeArrowheads="1"/>
          </p:cNvSpPr>
          <p:nvPr>
            <p:ph type="title"/>
          </p:nvPr>
        </p:nvSpPr>
        <p:spPr/>
        <p:txBody>
          <a:bodyPr/>
          <a:lstStyle/>
          <a:p>
            <a:r>
              <a:rPr lang="en-US" altLang="en-US"/>
              <a:t>Loop </a:t>
            </a:r>
            <a:r>
              <a:rPr lang="en-US" altLang="en-US" smtClean="0"/>
              <a:t>Fusion (Merging):</a:t>
            </a:r>
            <a:endParaRPr lang="en-US" altLang="en-US" sz="4000">
              <a:solidFill>
                <a:schemeClr val="tx1"/>
              </a:solidFill>
            </a:endParaRPr>
          </a:p>
        </p:txBody>
      </p:sp>
      <p:sp>
        <p:nvSpPr>
          <p:cNvPr id="287747" name="Rectangle 3"/>
          <p:cNvSpPr>
            <a:spLocks noGrp="1" noChangeArrowheads="1"/>
          </p:cNvSpPr>
          <p:nvPr>
            <p:ph type="body" idx="1"/>
          </p:nvPr>
        </p:nvSpPr>
        <p:spPr>
          <a:xfrm>
            <a:off x="228600" y="5486400"/>
            <a:ext cx="8382000" cy="927100"/>
          </a:xfrm>
        </p:spPr>
        <p:txBody>
          <a:bodyPr/>
          <a:lstStyle/>
          <a:p>
            <a:pPr>
              <a:lnSpc>
                <a:spcPct val="90000"/>
              </a:lnSpc>
              <a:buFontTx/>
              <a:buNone/>
            </a:pPr>
            <a:r>
              <a:rPr lang="en-US" altLang="en-US" sz="2400"/>
              <a:t>Consumptions of second loop closer to </a:t>
            </a:r>
            <a:br>
              <a:rPr lang="en-US" altLang="en-US" sz="2400"/>
            </a:br>
            <a:r>
              <a:rPr lang="en-US" altLang="en-US" sz="2400"/>
              <a:t>productions and consumptions of first </a:t>
            </a:r>
            <a:r>
              <a:rPr lang="en-US" altLang="en-US" sz="2400" smtClean="0"/>
              <a:t>loop</a:t>
            </a:r>
            <a:endParaRPr lang="en-US" altLang="en-US" sz="2400"/>
          </a:p>
        </p:txBody>
      </p:sp>
      <p:sp>
        <p:nvSpPr>
          <p:cNvPr id="287748" name="Text Box 4"/>
          <p:cNvSpPr txBox="1">
            <a:spLocks noChangeArrowheads="1"/>
          </p:cNvSpPr>
          <p:nvPr/>
        </p:nvSpPr>
        <p:spPr bwMode="auto">
          <a:xfrm>
            <a:off x="473075" y="3656014"/>
            <a:ext cx="4424609" cy="1200329"/>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algn="l">
              <a:lnSpc>
                <a:spcPct val="100000"/>
              </a:lnSpc>
              <a:spcBef>
                <a:spcPct val="0"/>
              </a:spcBef>
            </a:pPr>
            <a:r>
              <a:rPr lang="en-US" altLang="en-US" b="1">
                <a:latin typeface="Courier New" panose="02070309020205020404" pitchFamily="49" charset="0"/>
              </a:rPr>
              <a:t>for (i=0; i&lt;N; i++)</a:t>
            </a:r>
          </a:p>
          <a:p>
            <a:pPr algn="l">
              <a:lnSpc>
                <a:spcPct val="100000"/>
              </a:lnSpc>
              <a:spcBef>
                <a:spcPct val="0"/>
              </a:spcBef>
            </a:pPr>
            <a:r>
              <a:rPr lang="en-US" altLang="en-US" b="1">
                <a:latin typeface="Courier New" panose="02070309020205020404" pitchFamily="49" charset="0"/>
              </a:rPr>
              <a:t>   B</a:t>
            </a:r>
            <a:r>
              <a:rPr lang="en-US" altLang="en-US" b="1">
                <a:solidFill>
                  <a:schemeClr val="accent1"/>
                </a:solidFill>
                <a:latin typeface="Courier New" panose="02070309020205020404" pitchFamily="49" charset="0"/>
              </a:rPr>
              <a:t>[i]</a:t>
            </a:r>
            <a:r>
              <a:rPr lang="en-US" altLang="en-US" b="1">
                <a:latin typeface="Courier New" panose="02070309020205020404" pitchFamily="49" charset="0"/>
              </a:rPr>
              <a:t> = f(</a:t>
            </a:r>
            <a:r>
              <a:rPr lang="en-US" altLang="en-US" b="1">
                <a:solidFill>
                  <a:schemeClr val="accent2"/>
                </a:solidFill>
                <a:latin typeface="Courier New" panose="02070309020205020404" pitchFamily="49" charset="0"/>
              </a:rPr>
              <a:t>A[i]</a:t>
            </a:r>
            <a:r>
              <a:rPr lang="en-US" altLang="en-US" b="1">
                <a:latin typeface="Courier New" panose="02070309020205020404" pitchFamily="49" charset="0"/>
              </a:rPr>
              <a:t>);</a:t>
            </a:r>
          </a:p>
          <a:p>
            <a:pPr algn="l">
              <a:lnSpc>
                <a:spcPct val="100000"/>
              </a:lnSpc>
              <a:spcBef>
                <a:spcPct val="0"/>
              </a:spcBef>
            </a:pPr>
            <a:r>
              <a:rPr lang="en-US" altLang="en-US" b="1">
                <a:latin typeface="Courier New" panose="02070309020205020404" pitchFamily="49" charset="0"/>
              </a:rPr>
              <a:t>   C[i] = f(B</a:t>
            </a:r>
            <a:r>
              <a:rPr lang="en-US" altLang="en-US" b="1">
                <a:solidFill>
                  <a:schemeClr val="accent1"/>
                </a:solidFill>
                <a:latin typeface="Courier New" panose="02070309020205020404" pitchFamily="49" charset="0"/>
              </a:rPr>
              <a:t>[i]</a:t>
            </a:r>
            <a:r>
              <a:rPr lang="en-US" altLang="en-US" b="1">
                <a:latin typeface="Courier New" panose="02070309020205020404" pitchFamily="49" charset="0"/>
              </a:rPr>
              <a:t>,</a:t>
            </a:r>
            <a:r>
              <a:rPr lang="en-US" altLang="en-US" b="1">
                <a:solidFill>
                  <a:schemeClr val="accent2"/>
                </a:solidFill>
                <a:latin typeface="Courier New" panose="02070309020205020404" pitchFamily="49" charset="0"/>
              </a:rPr>
              <a:t>A[i]</a:t>
            </a:r>
            <a:r>
              <a:rPr lang="en-US" altLang="en-US" b="1">
                <a:latin typeface="Courier New" panose="02070309020205020404" pitchFamily="49" charset="0"/>
              </a:rPr>
              <a:t>);</a:t>
            </a:r>
          </a:p>
        </p:txBody>
      </p:sp>
      <p:sp>
        <p:nvSpPr>
          <p:cNvPr id="287749" name="Text Box 5"/>
          <p:cNvSpPr txBox="1">
            <a:spLocks noChangeArrowheads="1"/>
          </p:cNvSpPr>
          <p:nvPr/>
        </p:nvSpPr>
        <p:spPr bwMode="auto">
          <a:xfrm>
            <a:off x="457200" y="1676400"/>
            <a:ext cx="4418013" cy="1569660"/>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spAutoFit/>
          </a:bodyPr>
          <a:lstStyle/>
          <a:p>
            <a:pPr algn="l">
              <a:lnSpc>
                <a:spcPct val="100000"/>
              </a:lnSpc>
              <a:spcBef>
                <a:spcPct val="0"/>
              </a:spcBef>
            </a:pPr>
            <a:r>
              <a:rPr lang="en-US" altLang="en-US" b="1">
                <a:latin typeface="Courier New" panose="02070309020205020404" pitchFamily="49" charset="0"/>
              </a:rPr>
              <a:t>for (i=0; i&lt;N; i++)</a:t>
            </a:r>
          </a:p>
          <a:p>
            <a:pPr algn="l">
              <a:lnSpc>
                <a:spcPct val="100000"/>
              </a:lnSpc>
              <a:spcBef>
                <a:spcPct val="0"/>
              </a:spcBef>
            </a:pPr>
            <a:r>
              <a:rPr lang="en-US" altLang="en-US" b="1">
                <a:latin typeface="Courier New" panose="02070309020205020404" pitchFamily="49" charset="0"/>
              </a:rPr>
              <a:t>   B[i] = f(A[i]);</a:t>
            </a:r>
          </a:p>
          <a:p>
            <a:pPr algn="l">
              <a:lnSpc>
                <a:spcPct val="100000"/>
              </a:lnSpc>
              <a:spcBef>
                <a:spcPct val="0"/>
              </a:spcBef>
            </a:pPr>
            <a:r>
              <a:rPr lang="en-US" altLang="en-US" b="1">
                <a:latin typeface="Courier New" panose="02070309020205020404" pitchFamily="49" charset="0"/>
              </a:rPr>
              <a:t>for (j=0; j&lt;N; j++)</a:t>
            </a:r>
          </a:p>
          <a:p>
            <a:pPr algn="l">
              <a:lnSpc>
                <a:spcPct val="100000"/>
              </a:lnSpc>
              <a:spcBef>
                <a:spcPct val="0"/>
              </a:spcBef>
            </a:pPr>
            <a:r>
              <a:rPr lang="en-US" altLang="en-US" b="1">
                <a:latin typeface="Courier New" panose="02070309020205020404" pitchFamily="49" charset="0"/>
              </a:rPr>
              <a:t>   C[j] = f(B[j],A[j]);</a:t>
            </a:r>
          </a:p>
        </p:txBody>
      </p:sp>
      <p:grpSp>
        <p:nvGrpSpPr>
          <p:cNvPr id="287750" name="Group 6"/>
          <p:cNvGrpSpPr>
            <a:grpSpLocks/>
          </p:cNvGrpSpPr>
          <p:nvPr/>
        </p:nvGrpSpPr>
        <p:grpSpPr bwMode="auto">
          <a:xfrm>
            <a:off x="6172200" y="1025300"/>
            <a:ext cx="4540846" cy="2599704"/>
            <a:chOff x="2933" y="1069"/>
            <a:chExt cx="2839" cy="1626"/>
          </a:xfrm>
        </p:grpSpPr>
        <p:sp>
          <p:nvSpPr>
            <p:cNvPr id="287751" name="Text Box 7"/>
            <p:cNvSpPr txBox="1">
              <a:spLocks noChangeArrowheads="1"/>
            </p:cNvSpPr>
            <p:nvPr/>
          </p:nvSpPr>
          <p:spPr bwMode="auto">
            <a:xfrm>
              <a:off x="2933" y="1069"/>
              <a:ext cx="839" cy="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algn="l">
                <a:lnSpc>
                  <a:spcPct val="100000"/>
                </a:lnSpc>
                <a:spcBef>
                  <a:spcPct val="0"/>
                </a:spcBef>
              </a:pPr>
              <a:r>
                <a:rPr lang="en-US" altLang="en-US" sz="2000"/>
                <a:t>Location</a:t>
              </a:r>
            </a:p>
          </p:txBody>
        </p:sp>
        <p:sp>
          <p:nvSpPr>
            <p:cNvPr id="287752" name="Line 8"/>
            <p:cNvSpPr>
              <a:spLocks noChangeShapeType="1"/>
            </p:cNvSpPr>
            <p:nvPr/>
          </p:nvSpPr>
          <p:spPr bwMode="auto">
            <a:xfrm>
              <a:off x="3183" y="2352"/>
              <a:ext cx="1776" cy="0"/>
            </a:xfrm>
            <a:prstGeom prst="line">
              <a:avLst/>
            </a:prstGeom>
            <a:noFill/>
            <a:ln w="28575">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53" name="Line 9"/>
            <p:cNvSpPr>
              <a:spLocks noChangeShapeType="1"/>
            </p:cNvSpPr>
            <p:nvPr/>
          </p:nvSpPr>
          <p:spPr bwMode="auto">
            <a:xfrm flipV="1">
              <a:off x="3183" y="1344"/>
              <a:ext cx="0" cy="1008"/>
            </a:xfrm>
            <a:prstGeom prst="line">
              <a:avLst/>
            </a:prstGeom>
            <a:noFill/>
            <a:ln w="28575">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54" name="Text Box 10"/>
            <p:cNvSpPr txBox="1">
              <a:spLocks noChangeArrowheads="1"/>
            </p:cNvSpPr>
            <p:nvPr/>
          </p:nvSpPr>
          <p:spPr bwMode="auto">
            <a:xfrm>
              <a:off x="4416" y="2388"/>
              <a:ext cx="548" cy="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algn="l">
                <a:lnSpc>
                  <a:spcPct val="100000"/>
                </a:lnSpc>
                <a:spcBef>
                  <a:spcPct val="0"/>
                </a:spcBef>
              </a:pPr>
              <a:r>
                <a:rPr lang="en-US" altLang="en-US" sz="2000"/>
                <a:t>Time</a:t>
              </a:r>
            </a:p>
          </p:txBody>
        </p:sp>
        <p:sp>
          <p:nvSpPr>
            <p:cNvPr id="287755" name="Oval 11"/>
            <p:cNvSpPr>
              <a:spLocks noChangeArrowheads="1"/>
            </p:cNvSpPr>
            <p:nvPr/>
          </p:nvSpPr>
          <p:spPr bwMode="auto">
            <a:xfrm>
              <a:off x="3135" y="2304"/>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56" name="Oval 12"/>
            <p:cNvSpPr>
              <a:spLocks noChangeArrowheads="1"/>
            </p:cNvSpPr>
            <p:nvPr/>
          </p:nvSpPr>
          <p:spPr bwMode="auto">
            <a:xfrm>
              <a:off x="3231" y="2208"/>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57" name="Oval 13"/>
            <p:cNvSpPr>
              <a:spLocks noChangeArrowheads="1"/>
            </p:cNvSpPr>
            <p:nvPr/>
          </p:nvSpPr>
          <p:spPr bwMode="auto">
            <a:xfrm>
              <a:off x="3327" y="2112"/>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58" name="Oval 14"/>
            <p:cNvSpPr>
              <a:spLocks noChangeArrowheads="1"/>
            </p:cNvSpPr>
            <p:nvPr/>
          </p:nvSpPr>
          <p:spPr bwMode="auto">
            <a:xfrm>
              <a:off x="3423" y="2016"/>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59" name="Oval 15"/>
            <p:cNvSpPr>
              <a:spLocks noChangeArrowheads="1"/>
            </p:cNvSpPr>
            <p:nvPr/>
          </p:nvSpPr>
          <p:spPr bwMode="auto">
            <a:xfrm>
              <a:off x="3519" y="1920"/>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60" name="Oval 16"/>
            <p:cNvSpPr>
              <a:spLocks noChangeArrowheads="1"/>
            </p:cNvSpPr>
            <p:nvPr/>
          </p:nvSpPr>
          <p:spPr bwMode="auto">
            <a:xfrm>
              <a:off x="3615" y="1824"/>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61" name="Oval 17"/>
            <p:cNvSpPr>
              <a:spLocks noChangeArrowheads="1"/>
            </p:cNvSpPr>
            <p:nvPr/>
          </p:nvSpPr>
          <p:spPr bwMode="auto">
            <a:xfrm>
              <a:off x="3711" y="1728"/>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62" name="Oval 18"/>
            <p:cNvSpPr>
              <a:spLocks noChangeArrowheads="1"/>
            </p:cNvSpPr>
            <p:nvPr/>
          </p:nvSpPr>
          <p:spPr bwMode="auto">
            <a:xfrm>
              <a:off x="3807" y="1632"/>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63" name="Oval 19"/>
            <p:cNvSpPr>
              <a:spLocks noChangeArrowheads="1"/>
            </p:cNvSpPr>
            <p:nvPr/>
          </p:nvSpPr>
          <p:spPr bwMode="auto">
            <a:xfrm>
              <a:off x="3903" y="1536"/>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64" name="Oval 20"/>
            <p:cNvSpPr>
              <a:spLocks noChangeArrowheads="1"/>
            </p:cNvSpPr>
            <p:nvPr/>
          </p:nvSpPr>
          <p:spPr bwMode="auto">
            <a:xfrm>
              <a:off x="3999" y="2304"/>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65" name="Oval 21"/>
            <p:cNvSpPr>
              <a:spLocks noChangeArrowheads="1"/>
            </p:cNvSpPr>
            <p:nvPr/>
          </p:nvSpPr>
          <p:spPr bwMode="auto">
            <a:xfrm>
              <a:off x="4095" y="2208"/>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66" name="Oval 22"/>
            <p:cNvSpPr>
              <a:spLocks noChangeArrowheads="1"/>
            </p:cNvSpPr>
            <p:nvPr/>
          </p:nvSpPr>
          <p:spPr bwMode="auto">
            <a:xfrm>
              <a:off x="4191" y="2112"/>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67" name="Oval 23"/>
            <p:cNvSpPr>
              <a:spLocks noChangeArrowheads="1"/>
            </p:cNvSpPr>
            <p:nvPr/>
          </p:nvSpPr>
          <p:spPr bwMode="auto">
            <a:xfrm>
              <a:off x="4287" y="2016"/>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68" name="Oval 24"/>
            <p:cNvSpPr>
              <a:spLocks noChangeArrowheads="1"/>
            </p:cNvSpPr>
            <p:nvPr/>
          </p:nvSpPr>
          <p:spPr bwMode="auto">
            <a:xfrm>
              <a:off x="4383" y="1920"/>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69" name="Oval 25"/>
            <p:cNvSpPr>
              <a:spLocks noChangeArrowheads="1"/>
            </p:cNvSpPr>
            <p:nvPr/>
          </p:nvSpPr>
          <p:spPr bwMode="auto">
            <a:xfrm>
              <a:off x="4479" y="1824"/>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70" name="Oval 26"/>
            <p:cNvSpPr>
              <a:spLocks noChangeArrowheads="1"/>
            </p:cNvSpPr>
            <p:nvPr/>
          </p:nvSpPr>
          <p:spPr bwMode="auto">
            <a:xfrm>
              <a:off x="4575" y="1728"/>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71" name="Oval 27"/>
            <p:cNvSpPr>
              <a:spLocks noChangeArrowheads="1"/>
            </p:cNvSpPr>
            <p:nvPr/>
          </p:nvSpPr>
          <p:spPr bwMode="auto">
            <a:xfrm>
              <a:off x="4671" y="1632"/>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72" name="Oval 28"/>
            <p:cNvSpPr>
              <a:spLocks noChangeArrowheads="1"/>
            </p:cNvSpPr>
            <p:nvPr/>
          </p:nvSpPr>
          <p:spPr bwMode="auto">
            <a:xfrm>
              <a:off x="4767" y="1536"/>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73" name="Text Box 29"/>
            <p:cNvSpPr txBox="1">
              <a:spLocks noChangeArrowheads="1"/>
            </p:cNvSpPr>
            <p:nvPr/>
          </p:nvSpPr>
          <p:spPr bwMode="auto">
            <a:xfrm>
              <a:off x="3279" y="1332"/>
              <a:ext cx="2114" cy="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algn="l">
                <a:lnSpc>
                  <a:spcPct val="100000"/>
                </a:lnSpc>
                <a:spcBef>
                  <a:spcPct val="0"/>
                </a:spcBef>
              </a:pPr>
              <a:r>
                <a:rPr lang="en-US" altLang="en-US" sz="2000">
                  <a:solidFill>
                    <a:schemeClr val="accent1"/>
                  </a:solidFill>
                </a:rPr>
                <a:t>Production/Consumption</a:t>
              </a:r>
            </a:p>
          </p:txBody>
        </p:sp>
        <p:sp>
          <p:nvSpPr>
            <p:cNvPr id="287774" name="Text Box 30"/>
            <p:cNvSpPr txBox="1">
              <a:spLocks noChangeArrowheads="1"/>
            </p:cNvSpPr>
            <p:nvPr/>
          </p:nvSpPr>
          <p:spPr bwMode="auto">
            <a:xfrm>
              <a:off x="4367" y="2052"/>
              <a:ext cx="1405" cy="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algn="l">
                <a:lnSpc>
                  <a:spcPct val="100000"/>
                </a:lnSpc>
                <a:spcBef>
                  <a:spcPct val="0"/>
                </a:spcBef>
              </a:pPr>
              <a:r>
                <a:rPr lang="en-US" altLang="en-US" sz="2000">
                  <a:solidFill>
                    <a:schemeClr val="folHlink"/>
                  </a:solidFill>
                </a:rPr>
                <a:t>Consumption(s)</a:t>
              </a:r>
            </a:p>
          </p:txBody>
        </p:sp>
      </p:grpSp>
      <p:grpSp>
        <p:nvGrpSpPr>
          <p:cNvPr id="287775" name="Group 31"/>
          <p:cNvGrpSpPr>
            <a:grpSpLocks/>
          </p:cNvGrpSpPr>
          <p:nvPr/>
        </p:nvGrpSpPr>
        <p:grpSpPr bwMode="auto">
          <a:xfrm>
            <a:off x="6096000" y="3505201"/>
            <a:ext cx="4147339" cy="2757797"/>
            <a:chOff x="2928" y="2605"/>
            <a:chExt cx="2437" cy="1620"/>
          </a:xfrm>
        </p:grpSpPr>
        <p:sp>
          <p:nvSpPr>
            <p:cNvPr id="287776" name="Line 32"/>
            <p:cNvSpPr>
              <a:spLocks noChangeShapeType="1"/>
            </p:cNvSpPr>
            <p:nvPr/>
          </p:nvSpPr>
          <p:spPr bwMode="auto">
            <a:xfrm>
              <a:off x="3178" y="3888"/>
              <a:ext cx="1776" cy="0"/>
            </a:xfrm>
            <a:prstGeom prst="line">
              <a:avLst/>
            </a:prstGeom>
            <a:noFill/>
            <a:ln w="28575">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77" name="Line 33"/>
            <p:cNvSpPr>
              <a:spLocks noChangeShapeType="1"/>
            </p:cNvSpPr>
            <p:nvPr/>
          </p:nvSpPr>
          <p:spPr bwMode="auto">
            <a:xfrm flipV="1">
              <a:off x="3178" y="2880"/>
              <a:ext cx="0" cy="1008"/>
            </a:xfrm>
            <a:prstGeom prst="line">
              <a:avLst/>
            </a:prstGeom>
            <a:noFill/>
            <a:ln w="28575">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78" name="Text Box 34"/>
            <p:cNvSpPr txBox="1">
              <a:spLocks noChangeArrowheads="1"/>
            </p:cNvSpPr>
            <p:nvPr/>
          </p:nvSpPr>
          <p:spPr bwMode="auto">
            <a:xfrm>
              <a:off x="2928" y="2605"/>
              <a:ext cx="825"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algn="l">
                <a:lnSpc>
                  <a:spcPct val="100000"/>
                </a:lnSpc>
                <a:spcBef>
                  <a:spcPct val="0"/>
                </a:spcBef>
              </a:pPr>
              <a:r>
                <a:rPr lang="en-US" altLang="en-US" sz="2000"/>
                <a:t>Location</a:t>
              </a:r>
            </a:p>
          </p:txBody>
        </p:sp>
        <p:sp>
          <p:nvSpPr>
            <p:cNvPr id="287779" name="Text Box 35"/>
            <p:cNvSpPr txBox="1">
              <a:spLocks noChangeArrowheads="1"/>
            </p:cNvSpPr>
            <p:nvPr/>
          </p:nvSpPr>
          <p:spPr bwMode="auto">
            <a:xfrm>
              <a:off x="4410" y="3924"/>
              <a:ext cx="539"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algn="l">
                <a:lnSpc>
                  <a:spcPct val="100000"/>
                </a:lnSpc>
                <a:spcBef>
                  <a:spcPct val="0"/>
                </a:spcBef>
              </a:pPr>
              <a:r>
                <a:rPr lang="en-US" altLang="en-US" sz="2000"/>
                <a:t>Time</a:t>
              </a:r>
            </a:p>
          </p:txBody>
        </p:sp>
        <p:sp>
          <p:nvSpPr>
            <p:cNvPr id="287780" name="Oval 36"/>
            <p:cNvSpPr>
              <a:spLocks noChangeArrowheads="1"/>
            </p:cNvSpPr>
            <p:nvPr/>
          </p:nvSpPr>
          <p:spPr bwMode="auto">
            <a:xfrm>
              <a:off x="3130" y="3840"/>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81" name="Oval 37"/>
            <p:cNvSpPr>
              <a:spLocks noChangeArrowheads="1"/>
            </p:cNvSpPr>
            <p:nvPr/>
          </p:nvSpPr>
          <p:spPr bwMode="auto">
            <a:xfrm>
              <a:off x="3312" y="3744"/>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82" name="Oval 38"/>
            <p:cNvSpPr>
              <a:spLocks noChangeArrowheads="1"/>
            </p:cNvSpPr>
            <p:nvPr/>
          </p:nvSpPr>
          <p:spPr bwMode="auto">
            <a:xfrm>
              <a:off x="3504" y="3648"/>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83" name="Oval 39"/>
            <p:cNvSpPr>
              <a:spLocks noChangeArrowheads="1"/>
            </p:cNvSpPr>
            <p:nvPr/>
          </p:nvSpPr>
          <p:spPr bwMode="auto">
            <a:xfrm>
              <a:off x="3696" y="3552"/>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84" name="Oval 40"/>
            <p:cNvSpPr>
              <a:spLocks noChangeArrowheads="1"/>
            </p:cNvSpPr>
            <p:nvPr/>
          </p:nvSpPr>
          <p:spPr bwMode="auto">
            <a:xfrm>
              <a:off x="3888" y="3456"/>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85" name="Oval 41"/>
            <p:cNvSpPr>
              <a:spLocks noChangeArrowheads="1"/>
            </p:cNvSpPr>
            <p:nvPr/>
          </p:nvSpPr>
          <p:spPr bwMode="auto">
            <a:xfrm>
              <a:off x="4080" y="3360"/>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86" name="Oval 42"/>
            <p:cNvSpPr>
              <a:spLocks noChangeArrowheads="1"/>
            </p:cNvSpPr>
            <p:nvPr/>
          </p:nvSpPr>
          <p:spPr bwMode="auto">
            <a:xfrm>
              <a:off x="4272" y="3264"/>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87" name="Oval 43"/>
            <p:cNvSpPr>
              <a:spLocks noChangeArrowheads="1"/>
            </p:cNvSpPr>
            <p:nvPr/>
          </p:nvSpPr>
          <p:spPr bwMode="auto">
            <a:xfrm>
              <a:off x="4464" y="3168"/>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88" name="Oval 44"/>
            <p:cNvSpPr>
              <a:spLocks noChangeArrowheads="1"/>
            </p:cNvSpPr>
            <p:nvPr/>
          </p:nvSpPr>
          <p:spPr bwMode="auto">
            <a:xfrm>
              <a:off x="4656" y="3072"/>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89" name="Oval 45"/>
            <p:cNvSpPr>
              <a:spLocks noChangeArrowheads="1"/>
            </p:cNvSpPr>
            <p:nvPr/>
          </p:nvSpPr>
          <p:spPr bwMode="auto">
            <a:xfrm>
              <a:off x="3216" y="3840"/>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90" name="Oval 46"/>
            <p:cNvSpPr>
              <a:spLocks noChangeArrowheads="1"/>
            </p:cNvSpPr>
            <p:nvPr/>
          </p:nvSpPr>
          <p:spPr bwMode="auto">
            <a:xfrm>
              <a:off x="3408" y="3744"/>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91" name="Oval 47"/>
            <p:cNvSpPr>
              <a:spLocks noChangeArrowheads="1"/>
            </p:cNvSpPr>
            <p:nvPr/>
          </p:nvSpPr>
          <p:spPr bwMode="auto">
            <a:xfrm>
              <a:off x="3600" y="3648"/>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92" name="Oval 48"/>
            <p:cNvSpPr>
              <a:spLocks noChangeArrowheads="1"/>
            </p:cNvSpPr>
            <p:nvPr/>
          </p:nvSpPr>
          <p:spPr bwMode="auto">
            <a:xfrm>
              <a:off x="3792" y="3552"/>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93" name="Oval 49"/>
            <p:cNvSpPr>
              <a:spLocks noChangeArrowheads="1"/>
            </p:cNvSpPr>
            <p:nvPr/>
          </p:nvSpPr>
          <p:spPr bwMode="auto">
            <a:xfrm>
              <a:off x="3984" y="3456"/>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94" name="Oval 50"/>
            <p:cNvSpPr>
              <a:spLocks noChangeArrowheads="1"/>
            </p:cNvSpPr>
            <p:nvPr/>
          </p:nvSpPr>
          <p:spPr bwMode="auto">
            <a:xfrm>
              <a:off x="4176" y="3360"/>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95" name="Oval 51"/>
            <p:cNvSpPr>
              <a:spLocks noChangeArrowheads="1"/>
            </p:cNvSpPr>
            <p:nvPr/>
          </p:nvSpPr>
          <p:spPr bwMode="auto">
            <a:xfrm>
              <a:off x="4368" y="3264"/>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96" name="Oval 52"/>
            <p:cNvSpPr>
              <a:spLocks noChangeArrowheads="1"/>
            </p:cNvSpPr>
            <p:nvPr/>
          </p:nvSpPr>
          <p:spPr bwMode="auto">
            <a:xfrm>
              <a:off x="4560" y="3168"/>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97" name="Oval 53"/>
            <p:cNvSpPr>
              <a:spLocks noChangeArrowheads="1"/>
            </p:cNvSpPr>
            <p:nvPr/>
          </p:nvSpPr>
          <p:spPr bwMode="auto">
            <a:xfrm>
              <a:off x="4762" y="3072"/>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98" name="Text Box 54"/>
            <p:cNvSpPr txBox="1">
              <a:spLocks noChangeArrowheads="1"/>
            </p:cNvSpPr>
            <p:nvPr/>
          </p:nvSpPr>
          <p:spPr bwMode="auto">
            <a:xfrm>
              <a:off x="3236" y="3054"/>
              <a:ext cx="2078"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algn="l">
                <a:lnSpc>
                  <a:spcPct val="100000"/>
                </a:lnSpc>
                <a:spcBef>
                  <a:spcPct val="0"/>
                </a:spcBef>
              </a:pPr>
              <a:r>
                <a:rPr lang="en-US" altLang="en-US" sz="2000">
                  <a:solidFill>
                    <a:schemeClr val="accent1"/>
                  </a:solidFill>
                </a:rPr>
                <a:t>Production/Consumption</a:t>
              </a:r>
            </a:p>
          </p:txBody>
        </p:sp>
        <p:sp>
          <p:nvSpPr>
            <p:cNvPr id="287799" name="Text Box 55"/>
            <p:cNvSpPr txBox="1">
              <a:spLocks noChangeArrowheads="1"/>
            </p:cNvSpPr>
            <p:nvPr/>
          </p:nvSpPr>
          <p:spPr bwMode="auto">
            <a:xfrm>
              <a:off x="3984" y="3582"/>
              <a:ext cx="1381"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algn="l">
                <a:lnSpc>
                  <a:spcPct val="100000"/>
                </a:lnSpc>
                <a:spcBef>
                  <a:spcPct val="0"/>
                </a:spcBef>
              </a:pPr>
              <a:r>
                <a:rPr lang="en-US" altLang="en-US" sz="2000">
                  <a:solidFill>
                    <a:schemeClr val="folHlink"/>
                  </a:solidFill>
                </a:rPr>
                <a:t>Consumption(s)</a:t>
              </a:r>
            </a:p>
          </p:txBody>
        </p:sp>
      </p:grpSp>
    </p:spTree>
    <p:extLst>
      <p:ext uri="{BB962C8B-B14F-4D97-AF65-F5344CB8AC3E}">
        <p14:creationId xmlns:p14="http://schemas.microsoft.com/office/powerpoint/2010/main" val="3556573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7748"/>
                                        </p:tgtEl>
                                        <p:attrNameLst>
                                          <p:attrName>style.visibility</p:attrName>
                                        </p:attrNameLst>
                                      </p:cBhvr>
                                      <p:to>
                                        <p:strVal val="visible"/>
                                      </p:to>
                                    </p:set>
                                    <p:animEffect transition="in" filter="wipe(down)">
                                      <p:cBhvr>
                                        <p:cTn id="7" dur="500"/>
                                        <p:tgtEl>
                                          <p:spTgt spid="287748"/>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8777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87747">
                                            <p:txEl>
                                              <p:pRg st="0" end="0"/>
                                            </p:txEl>
                                          </p:spTgt>
                                        </p:tgtEl>
                                        <p:attrNameLst>
                                          <p:attrName>style.visibility</p:attrName>
                                        </p:attrNameLst>
                                      </p:cBhvr>
                                      <p:to>
                                        <p:strVal val="visible"/>
                                      </p:to>
                                    </p:set>
                                    <p:animEffect transition="in" filter="wipe(down)">
                                      <p:cBhvr>
                                        <p:cTn id="15" dur="500"/>
                                        <p:tgtEl>
                                          <p:spTgt spid="2877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build="p"/>
      <p:bldP spid="28774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Recap topics</a:t>
            </a:r>
            <a:endParaRPr lang="en-US"/>
          </a:p>
        </p:txBody>
      </p:sp>
      <p:sp>
        <p:nvSpPr>
          <p:cNvPr id="5" name="Content Placeholder 4"/>
          <p:cNvSpPr>
            <a:spLocks noGrp="1"/>
          </p:cNvSpPr>
          <p:nvPr>
            <p:ph idx="1"/>
          </p:nvPr>
        </p:nvSpPr>
        <p:spPr/>
        <p:txBody>
          <a:bodyPr/>
          <a:lstStyle/>
          <a:p>
            <a:r>
              <a:rPr lang="en-US" smtClean="0"/>
              <a:t>What is learning?</a:t>
            </a:r>
          </a:p>
          <a:p>
            <a:r>
              <a:rPr lang="en-US" smtClean="0"/>
              <a:t>What is a DNN, and in particular a CNN?</a:t>
            </a:r>
          </a:p>
          <a:p>
            <a:r>
              <a:rPr lang="en-US" smtClean="0"/>
              <a:t>DNN Learning principles</a:t>
            </a:r>
          </a:p>
          <a:p>
            <a:r>
              <a:rPr lang="en-US" smtClean="0"/>
              <a:t>Optimization 1</a:t>
            </a:r>
          </a:p>
          <a:p>
            <a:r>
              <a:rPr lang="en-US" smtClean="0"/>
              <a:t>Optimization 2</a:t>
            </a:r>
          </a:p>
          <a:p>
            <a:r>
              <a:rPr lang="en-US" smtClean="0"/>
              <a:t>Optimization 3</a:t>
            </a:r>
          </a:p>
          <a:p>
            <a:r>
              <a:rPr lang="en-US" b="1" smtClean="0">
                <a:solidFill>
                  <a:schemeClr val="accent2"/>
                </a:solidFill>
              </a:rPr>
              <a:t>DNN Hardware support</a:t>
            </a:r>
          </a:p>
          <a:p>
            <a:r>
              <a:rPr lang="en-US" smtClean="0"/>
              <a:t>Beyond DNNs</a:t>
            </a:r>
          </a:p>
          <a:p>
            <a:pPr lvl="1"/>
            <a:r>
              <a:rPr lang="en-US" smtClean="0"/>
              <a:t>Neuromorphic and Bayesian networks</a:t>
            </a:r>
          </a:p>
          <a:p>
            <a:endParaRPr lang="en-US"/>
          </a:p>
        </p:txBody>
      </p:sp>
      <p:sp>
        <p:nvSpPr>
          <p:cNvPr id="3" name="Date Placeholder 2"/>
          <p:cNvSpPr>
            <a:spLocks noGrp="1"/>
          </p:cNvSpPr>
          <p:nvPr>
            <p:ph type="dt" sz="half" idx="10"/>
          </p:nvPr>
        </p:nvSpPr>
        <p:spPr/>
        <p:txBody>
          <a:bodyPr/>
          <a:lstStyle/>
          <a:p>
            <a:pPr>
              <a:defRPr/>
            </a:pPr>
            <a:r>
              <a:rPr lang="en-US" smtClean="0"/>
              <a:t>IA 5LIL0</a:t>
            </a:r>
            <a:endParaRPr lang="en-US"/>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79</a:t>
            </a:fld>
            <a:endParaRPr lang="en-US"/>
          </a:p>
        </p:txBody>
      </p:sp>
      <p:pic>
        <p:nvPicPr>
          <p:cNvPr id="7" name="Picture 6"/>
          <p:cNvPicPr>
            <a:picLocks noChangeAspect="1"/>
          </p:cNvPicPr>
          <p:nvPr/>
        </p:nvPicPr>
        <p:blipFill>
          <a:blip r:embed="rId2"/>
          <a:stretch>
            <a:fillRect/>
          </a:stretch>
        </p:blipFill>
        <p:spPr>
          <a:xfrm>
            <a:off x="9515475" y="0"/>
            <a:ext cx="2676525" cy="2676525"/>
          </a:xfrm>
          <a:prstGeom prst="rect">
            <a:avLst/>
          </a:prstGeom>
        </p:spPr>
      </p:pic>
    </p:spTree>
    <p:extLst>
      <p:ext uri="{BB962C8B-B14F-4D97-AF65-F5344CB8AC3E}">
        <p14:creationId xmlns:p14="http://schemas.microsoft.com/office/powerpoint/2010/main" val="5195496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Schedule</a:t>
            </a:r>
            <a:r>
              <a:rPr lang="en-US" noProof="0" smtClean="0"/>
              <a:t/>
            </a:r>
            <a:br>
              <a:rPr lang="en-US" noProof="0" smtClean="0"/>
            </a:br>
            <a:r>
              <a:rPr lang="en-US" sz="2800" noProof="0" smtClean="0">
                <a:solidFill>
                  <a:srgbClr val="000000"/>
                </a:solidFill>
              </a:rPr>
              <a:t>October '19</a:t>
            </a:r>
            <a:endParaRPr lang="en-US" noProof="0" dirty="0"/>
          </a:p>
        </p:txBody>
      </p:sp>
      <p:sp>
        <p:nvSpPr>
          <p:cNvPr id="4" name="Date Placeholder 3"/>
          <p:cNvSpPr>
            <a:spLocks noGrp="1"/>
          </p:cNvSpPr>
          <p:nvPr>
            <p:ph type="dt" sz="half" idx="10"/>
          </p:nvPr>
        </p:nvSpPr>
        <p:spPr/>
        <p:txBody>
          <a:bodyPr/>
          <a:lstStyle/>
          <a:p>
            <a:pPr>
              <a:defRPr/>
            </a:pPr>
            <a:r>
              <a:rPr lang="en-US" smtClean="0"/>
              <a:t>IA 5LIL0</a:t>
            </a:r>
            <a:endParaRPr lang="en-US"/>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8</a:t>
            </a:fld>
            <a:endParaRPr lang="en-US"/>
          </a:p>
        </p:txBody>
      </p:sp>
      <p:pic>
        <p:nvPicPr>
          <p:cNvPr id="3" name="Picture 2"/>
          <p:cNvPicPr>
            <a:picLocks noChangeAspect="1"/>
          </p:cNvPicPr>
          <p:nvPr/>
        </p:nvPicPr>
        <p:blipFill>
          <a:blip r:embed="rId2"/>
          <a:stretch>
            <a:fillRect/>
          </a:stretch>
        </p:blipFill>
        <p:spPr>
          <a:xfrm>
            <a:off x="2971800" y="76200"/>
            <a:ext cx="9153525" cy="6719640"/>
          </a:xfrm>
          <a:prstGeom prst="rect">
            <a:avLst/>
          </a:prstGeom>
        </p:spPr>
      </p:pic>
    </p:spTree>
    <p:extLst>
      <p:ext uri="{BB962C8B-B14F-4D97-AF65-F5344CB8AC3E}">
        <p14:creationId xmlns:p14="http://schemas.microsoft.com/office/powerpoint/2010/main" val="78297585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General </a:t>
            </a:r>
            <a:r>
              <a:rPr lang="en-US" smtClean="0"/>
              <a:t>processors</a:t>
            </a:r>
            <a:endParaRPr lang="en-US"/>
          </a:p>
        </p:txBody>
      </p:sp>
      <p:sp>
        <p:nvSpPr>
          <p:cNvPr id="3" name="Content Placeholder 2"/>
          <p:cNvSpPr>
            <a:spLocks noGrp="1"/>
          </p:cNvSpPr>
          <p:nvPr>
            <p:ph idx="1"/>
          </p:nvPr>
        </p:nvSpPr>
        <p:spPr/>
        <p:txBody>
          <a:bodyPr/>
          <a:lstStyle/>
          <a:p>
            <a:r>
              <a:rPr lang="en-US" smtClean="0"/>
              <a:t>SIMD / Vector </a:t>
            </a:r>
            <a:r>
              <a:rPr lang="en-US" smtClean="0"/>
              <a:t>units</a:t>
            </a:r>
            <a:endParaRPr lang="en-US" smtClean="0"/>
          </a:p>
          <a:p>
            <a:r>
              <a:rPr lang="en-US" smtClean="0"/>
              <a:t>Special units: e.g. Tensor Cores in </a:t>
            </a:r>
            <a:r>
              <a:rPr lang="en-US" smtClean="0"/>
              <a:t>GPU</a:t>
            </a:r>
            <a:endParaRPr lang="en-US"/>
          </a:p>
          <a:p>
            <a:pPr lvl="1"/>
            <a:r>
              <a:rPr lang="en-US" smtClean="0"/>
              <a:t>act on 4x4 matrices</a:t>
            </a:r>
          </a:p>
          <a:p>
            <a:pPr lvl="1"/>
            <a:r>
              <a:rPr lang="en-US" smtClean="0"/>
              <a:t>16 bit floating point precision</a:t>
            </a:r>
            <a:endParaRPr lang="en-US" smtClean="0"/>
          </a:p>
        </p:txBody>
      </p:sp>
      <p:sp>
        <p:nvSpPr>
          <p:cNvPr id="4" name="Date Placeholder 3"/>
          <p:cNvSpPr>
            <a:spLocks noGrp="1"/>
          </p:cNvSpPr>
          <p:nvPr>
            <p:ph type="dt" sz="half" idx="10"/>
          </p:nvPr>
        </p:nvSpPr>
        <p:spPr/>
        <p:txBody>
          <a:bodyPr/>
          <a:lstStyle/>
          <a:p>
            <a:pPr>
              <a:defRPr/>
            </a:pPr>
            <a:r>
              <a:rPr lang="en-US" smtClean="0"/>
              <a:t>IA 5LIL0</a:t>
            </a:r>
            <a:endParaRPr lang="en-US"/>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80</a:t>
            </a:fld>
            <a:endParaRPr lang="en-US"/>
          </a:p>
        </p:txBody>
      </p:sp>
      <p:pic>
        <p:nvPicPr>
          <p:cNvPr id="8" name="Picture 7"/>
          <p:cNvPicPr>
            <a:picLocks noChangeAspect="1"/>
          </p:cNvPicPr>
          <p:nvPr/>
        </p:nvPicPr>
        <p:blipFill>
          <a:blip r:embed="rId2"/>
          <a:stretch>
            <a:fillRect/>
          </a:stretch>
        </p:blipFill>
        <p:spPr>
          <a:xfrm>
            <a:off x="457200" y="3559359"/>
            <a:ext cx="11039475" cy="2917641"/>
          </a:xfrm>
          <a:prstGeom prst="rect">
            <a:avLst/>
          </a:prstGeom>
        </p:spPr>
      </p:pic>
    </p:spTree>
    <p:extLst>
      <p:ext uri="{BB962C8B-B14F-4D97-AF65-F5344CB8AC3E}">
        <p14:creationId xmlns:p14="http://schemas.microsoft.com/office/powerpoint/2010/main" val="317672824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6199" y="990601"/>
            <a:ext cx="11744589" cy="5689524"/>
          </a:xfrm>
          <a:prstGeom prst="rect">
            <a:avLst/>
          </a:prstGeom>
        </p:spPr>
      </p:pic>
      <p:sp>
        <p:nvSpPr>
          <p:cNvPr id="2" name="Title 1"/>
          <p:cNvSpPr>
            <a:spLocks noGrp="1"/>
          </p:cNvSpPr>
          <p:nvPr>
            <p:ph type="title"/>
          </p:nvPr>
        </p:nvSpPr>
        <p:spPr/>
        <p:txBody>
          <a:bodyPr/>
          <a:lstStyle/>
          <a:p>
            <a:r>
              <a:rPr lang="en-US" smtClean="0"/>
              <a:t>Accelerators: Google's TPU</a:t>
            </a:r>
            <a:endParaRPr lang="en-US"/>
          </a:p>
        </p:txBody>
      </p:sp>
      <p:sp>
        <p:nvSpPr>
          <p:cNvPr id="4" name="Date Placeholder 3"/>
          <p:cNvSpPr>
            <a:spLocks noGrp="1"/>
          </p:cNvSpPr>
          <p:nvPr>
            <p:ph type="dt" sz="half" idx="10"/>
          </p:nvPr>
        </p:nvSpPr>
        <p:spPr/>
        <p:txBody>
          <a:bodyPr/>
          <a:lstStyle/>
          <a:p>
            <a:pPr>
              <a:defRPr/>
            </a:pPr>
            <a:r>
              <a:rPr lang="en-US" smtClean="0"/>
              <a:t>IA 5LIL0</a:t>
            </a:r>
            <a:endParaRPr lang="en-US"/>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81</a:t>
            </a:fld>
            <a:endParaRPr lang="en-US"/>
          </a:p>
        </p:txBody>
      </p:sp>
    </p:spTree>
    <p:extLst>
      <p:ext uri="{BB962C8B-B14F-4D97-AF65-F5344CB8AC3E}">
        <p14:creationId xmlns:p14="http://schemas.microsoft.com/office/powerpoint/2010/main" val="49905730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B92D00A0-DF81-4FE3-B26F-12CF6AE17C3E}"/>
              </a:ext>
            </a:extLst>
          </p:cNvPr>
          <p:cNvSpPr>
            <a:spLocks noGrp="1"/>
          </p:cNvSpPr>
          <p:nvPr>
            <p:ph type="title"/>
          </p:nvPr>
        </p:nvSpPr>
        <p:spPr/>
        <p:txBody>
          <a:bodyPr/>
          <a:lstStyle/>
          <a:p>
            <a:pPr lvl="1" algn="l"/>
            <a:r>
              <a:rPr lang="nl-NL" smtClean="0">
                <a:solidFill>
                  <a:schemeClr val="accent2"/>
                </a:solidFill>
              </a:rPr>
              <a:t>XNOR-popcount</a:t>
            </a:r>
            <a:endParaRPr lang="nl-NL" dirty="0">
              <a:solidFill>
                <a:schemeClr val="accent2"/>
              </a:solidFill>
            </a:endParaRPr>
          </a:p>
        </p:txBody>
      </p:sp>
      <p:sp>
        <p:nvSpPr>
          <p:cNvPr id="3" name="Tijdelijke aanduiding voor inhoud 2">
            <a:extLst>
              <a:ext uri="{FF2B5EF4-FFF2-40B4-BE49-F238E27FC236}">
                <a16:creationId xmlns="" xmlns:a16="http://schemas.microsoft.com/office/drawing/2014/main" id="{CFBE582E-EC5B-4D94-8F82-3392AC6AE969}"/>
              </a:ext>
            </a:extLst>
          </p:cNvPr>
          <p:cNvSpPr>
            <a:spLocks noGrp="1"/>
          </p:cNvSpPr>
          <p:nvPr>
            <p:ph idx="1"/>
          </p:nvPr>
        </p:nvSpPr>
        <p:spPr>
          <a:xfrm>
            <a:off x="304800" y="5029200"/>
            <a:ext cx="11734800" cy="1676400"/>
          </a:xfrm>
        </p:spPr>
        <p:txBody>
          <a:bodyPr/>
          <a:lstStyle/>
          <a:p>
            <a:r>
              <a:rPr lang="nl-NL" smtClean="0"/>
              <a:t>Current systems cannot execute BNNs efficiently</a:t>
            </a:r>
          </a:p>
          <a:p>
            <a:r>
              <a:rPr lang="nl-NL" smtClean="0"/>
              <a:t>Need for a hardware accelerator that supports various levels of precision</a:t>
            </a:r>
          </a:p>
          <a:p>
            <a:endParaRPr lang="nl-NL" dirty="0"/>
          </a:p>
        </p:txBody>
      </p:sp>
      <p:pic>
        <p:nvPicPr>
          <p:cNvPr id="5" name="Afbeelding 4">
            <a:extLst>
              <a:ext uri="{FF2B5EF4-FFF2-40B4-BE49-F238E27FC236}">
                <a16:creationId xmlns="" xmlns:a16="http://schemas.microsoft.com/office/drawing/2014/main" id="{8E61F05A-3592-4FE4-9B86-7DFEB962DF09}"/>
              </a:ext>
            </a:extLst>
          </p:cNvPr>
          <p:cNvPicPr>
            <a:picLocks noChangeAspect="1"/>
          </p:cNvPicPr>
          <p:nvPr/>
        </p:nvPicPr>
        <p:blipFill>
          <a:blip r:embed="rId2"/>
          <a:stretch>
            <a:fillRect/>
          </a:stretch>
        </p:blipFill>
        <p:spPr>
          <a:xfrm>
            <a:off x="1676400" y="1524000"/>
            <a:ext cx="7913490" cy="2987343"/>
          </a:xfrm>
          <a:prstGeom prst="rect">
            <a:avLst/>
          </a:prstGeom>
        </p:spPr>
      </p:pic>
      <p:cxnSp>
        <p:nvCxnSpPr>
          <p:cNvPr id="12" name="Straight Connector 11">
            <a:extLst>
              <a:ext uri="{FF2B5EF4-FFF2-40B4-BE49-F238E27FC236}">
                <a16:creationId xmlns="" xmlns:a16="http://schemas.microsoft.com/office/drawing/2014/main" id="{CE272F12-AF86-441A-BC1B-C014BBBF85B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V="1">
            <a:off x="4639665" y="5097939"/>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199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3DB37306-49CC-4E9D-894C-1DFFF7B34F45}"/>
              </a:ext>
            </a:extLst>
          </p:cNvPr>
          <p:cNvSpPr>
            <a:spLocks noGrp="1"/>
          </p:cNvSpPr>
          <p:nvPr>
            <p:ph type="title"/>
          </p:nvPr>
        </p:nvSpPr>
        <p:spPr/>
        <p:txBody>
          <a:bodyPr vert="horz" lIns="91440" tIns="45720" rIns="91440" bIns="45720" rtlCol="0" anchor="b">
            <a:normAutofit/>
          </a:bodyPr>
          <a:lstStyle/>
          <a:p>
            <a:r>
              <a:rPr lang="en-US" sz="5400" kern="1200" smtClean="0">
                <a:latin typeface="+mj-lt"/>
                <a:ea typeface="+mj-ea"/>
                <a:cs typeface="+mj-cs"/>
              </a:rPr>
              <a:t>Binary </a:t>
            </a:r>
            <a:r>
              <a:rPr lang="en-US" sz="5400" kern="1200">
                <a:latin typeface="+mj-lt"/>
                <a:ea typeface="+mj-ea"/>
                <a:cs typeface="+mj-cs"/>
              </a:rPr>
              <a:t>AivoTTA</a:t>
            </a:r>
          </a:p>
        </p:txBody>
      </p:sp>
      <p:sp>
        <p:nvSpPr>
          <p:cNvPr id="3" name="Content Placeholder 2"/>
          <p:cNvSpPr>
            <a:spLocks noGrp="1"/>
          </p:cNvSpPr>
          <p:nvPr>
            <p:ph idx="1"/>
          </p:nvPr>
        </p:nvSpPr>
        <p:spPr>
          <a:xfrm>
            <a:off x="381000" y="1295400"/>
            <a:ext cx="11734800" cy="2971800"/>
          </a:xfrm>
        </p:spPr>
        <p:txBody>
          <a:bodyPr/>
          <a:lstStyle/>
          <a:p>
            <a:r>
              <a:rPr lang="nl-NL" sz="2800"/>
              <a:t>MADD: </a:t>
            </a:r>
            <a:r>
              <a:rPr lang="nl-NL" sz="2800" smtClean="0"/>
              <a:t>xnor+popcount+acc </a:t>
            </a:r>
            <a:r>
              <a:rPr lang="nl-NL" sz="2800"/>
              <a:t>scalar-vector 32b x </a:t>
            </a:r>
            <a:r>
              <a:rPr lang="nl-NL" sz="2800" smtClean="0"/>
              <a:t>(32x32b) </a:t>
            </a:r>
            <a:r>
              <a:rPr lang="nl-NL" sz="2800"/>
              <a:t>into 32x16b</a:t>
            </a:r>
          </a:p>
          <a:p>
            <a:r>
              <a:rPr lang="nl-NL" sz="2800"/>
              <a:t>VOPS: shift, insert, activation, max; relu</a:t>
            </a:r>
          </a:p>
          <a:p>
            <a:r>
              <a:rPr lang="nl-NL" sz="2800"/>
              <a:t>DMA</a:t>
            </a:r>
          </a:p>
          <a:p>
            <a:r>
              <a:rPr lang="nl-NL" sz="2800"/>
              <a:t>LSU: multiple widths</a:t>
            </a:r>
          </a:p>
          <a:p>
            <a:r>
              <a:rPr lang="nl-NL" sz="2800" smtClean="0"/>
              <a:t>2 </a:t>
            </a:r>
            <a:r>
              <a:rPr lang="nl-NL" sz="2800"/>
              <a:t>wide busses</a:t>
            </a:r>
            <a:endParaRPr lang="en-US" sz="2800"/>
          </a:p>
        </p:txBody>
      </p:sp>
      <p:pic>
        <p:nvPicPr>
          <p:cNvPr id="7" name="Tijdelijke aanduiding voor inhoud 3">
            <a:extLst>
              <a:ext uri="{FF2B5EF4-FFF2-40B4-BE49-F238E27FC236}">
                <a16:creationId xmlns="" xmlns:a16="http://schemas.microsoft.com/office/drawing/2014/main" id="{E96ED8D4-2DF1-41D7-86AA-2D0960F21E43}"/>
              </a:ext>
            </a:extLst>
          </p:cNvPr>
          <p:cNvPicPr>
            <a:picLocks noChangeAspect="1"/>
          </p:cNvPicPr>
          <p:nvPr/>
        </p:nvPicPr>
        <p:blipFill>
          <a:blip r:embed="rId3"/>
          <a:stretch>
            <a:fillRect/>
          </a:stretch>
        </p:blipFill>
        <p:spPr bwMode="auto">
          <a:xfrm>
            <a:off x="18176" y="4343400"/>
            <a:ext cx="11404600" cy="3892550"/>
          </a:xfrm>
          <a:prstGeom prst="rect">
            <a:avLst/>
          </a:prstGeom>
          <a:noFill/>
          <a:ln w="9525">
            <a:noFill/>
            <a:miter lim="800000"/>
            <a:headEnd/>
            <a:tailEnd/>
          </a:ln>
        </p:spPr>
      </p:pic>
    </p:spTree>
    <p:extLst>
      <p:ext uri="{BB962C8B-B14F-4D97-AF65-F5344CB8AC3E}">
        <p14:creationId xmlns:p14="http://schemas.microsoft.com/office/powerpoint/2010/main" val="261044063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Shape 686"/>
          <p:cNvSpPr txBox="1">
            <a:spLocks noGrp="1"/>
          </p:cNvSpPr>
          <p:nvPr>
            <p:ph type="title"/>
          </p:nvPr>
        </p:nvSpPr>
        <p:spPr>
          <a:prstGeom prst="rect">
            <a:avLst/>
          </a:prstGeom>
        </p:spPr>
        <p:txBody>
          <a:bodyPr vert="horz" wrap="square" lIns="121900" tIns="121900" rIns="121900" bIns="121900" numCol="1" anchor="t" anchorCtr="0" compatLnSpc="1">
            <a:prstTxWarp prst="textNoShape">
              <a:avLst/>
            </a:prstTxWarp>
            <a:noAutofit/>
          </a:bodyPr>
          <a:lstStyle/>
          <a:p>
            <a:r>
              <a:rPr lang="en" sz="4267"/>
              <a:t>Roofline </a:t>
            </a:r>
            <a:r>
              <a:rPr lang="en" sz="4267" smtClean="0"/>
              <a:t>Model: </a:t>
            </a:r>
            <a:r>
              <a:rPr lang="en" sz="3600" smtClean="0"/>
              <a:t>how good is my application mapping?</a:t>
            </a:r>
            <a:endParaRPr lang="en" sz="4267"/>
          </a:p>
        </p:txBody>
      </p:sp>
      <p:sp>
        <p:nvSpPr>
          <p:cNvPr id="3" name="Content Placeholder 2"/>
          <p:cNvSpPr>
            <a:spLocks noGrp="1"/>
          </p:cNvSpPr>
          <p:nvPr>
            <p:ph idx="1"/>
          </p:nvPr>
        </p:nvSpPr>
        <p:spPr>
          <a:xfrm>
            <a:off x="381000" y="1219200"/>
            <a:ext cx="11404600" cy="5257800"/>
          </a:xfrm>
        </p:spPr>
        <p:txBody>
          <a:bodyPr/>
          <a:lstStyle/>
          <a:p>
            <a:pPr>
              <a:spcBef>
                <a:spcPts val="0"/>
              </a:spcBef>
            </a:pPr>
            <a:r>
              <a:rPr lang="en" sz="2800"/>
              <a:t>P</a:t>
            </a:r>
            <a:r>
              <a:rPr lang="en" sz="2800">
                <a:solidFill>
                  <a:srgbClr val="000000"/>
                </a:solidFill>
                <a:latin typeface="Arial"/>
                <a:ea typeface="Arial"/>
                <a:cs typeface="Arial"/>
                <a:sym typeface="Arial"/>
              </a:rPr>
              <a:t>erformance bottleneck: </a:t>
            </a:r>
            <a:r>
              <a:rPr lang="en" sz="2800">
                <a:solidFill>
                  <a:srgbClr val="0000FF"/>
                </a:solidFill>
                <a:latin typeface="Arial"/>
                <a:ea typeface="Arial"/>
                <a:cs typeface="Arial"/>
                <a:sym typeface="Arial"/>
              </a:rPr>
              <a:t>computation bound</a:t>
            </a:r>
            <a:r>
              <a:rPr lang="en" sz="2800">
                <a:solidFill>
                  <a:srgbClr val="000000"/>
                </a:solidFill>
                <a:latin typeface="Arial"/>
                <a:ea typeface="Arial"/>
                <a:cs typeface="Arial"/>
                <a:sym typeface="Arial"/>
              </a:rPr>
              <a:t> v.s. </a:t>
            </a:r>
            <a:r>
              <a:rPr lang="en" sz="2800">
                <a:solidFill>
                  <a:srgbClr val="0000FF"/>
                </a:solidFill>
                <a:latin typeface="Arial"/>
                <a:ea typeface="Arial"/>
                <a:cs typeface="Arial"/>
                <a:sym typeface="Arial"/>
              </a:rPr>
              <a:t>bandwidth bound</a:t>
            </a:r>
          </a:p>
          <a:p>
            <a:pPr>
              <a:spcBef>
                <a:spcPts val="0"/>
              </a:spcBef>
            </a:pPr>
            <a:endParaRPr lang="en" sz="2800" smtClean="0">
              <a:solidFill>
                <a:schemeClr val="dk1"/>
              </a:solidFill>
            </a:endParaRPr>
          </a:p>
          <a:p>
            <a:pPr>
              <a:spcBef>
                <a:spcPts val="0"/>
              </a:spcBef>
            </a:pPr>
            <a:r>
              <a:rPr lang="en" sz="2800" smtClean="0">
                <a:solidFill>
                  <a:schemeClr val="dk1"/>
                </a:solidFill>
              </a:rPr>
              <a:t>Note </a:t>
            </a:r>
            <a:r>
              <a:rPr lang="en" sz="2800">
                <a:solidFill>
                  <a:schemeClr val="dk1"/>
                </a:solidFill>
              </a:rPr>
              <a:t>the log-log </a:t>
            </a:r>
            <a:r>
              <a:rPr lang="en" sz="2800" smtClean="0">
                <a:solidFill>
                  <a:schemeClr val="dk1"/>
                </a:solidFill>
              </a:rPr>
              <a:t>scale</a:t>
            </a:r>
          </a:p>
          <a:p>
            <a:pPr>
              <a:spcBef>
                <a:spcPts val="0"/>
              </a:spcBef>
            </a:pPr>
            <a:endParaRPr lang="en" sz="2800" smtClean="0"/>
          </a:p>
          <a:p>
            <a:pPr>
              <a:spcBef>
                <a:spcPts val="0"/>
              </a:spcBef>
            </a:pPr>
            <a:r>
              <a:rPr lang="en" sz="2800" smtClean="0"/>
              <a:t>Roofline for</a:t>
            </a:r>
            <a:br>
              <a:rPr lang="en" sz="2800" smtClean="0"/>
            </a:br>
            <a:r>
              <a:rPr lang="en" sz="2800" smtClean="0"/>
              <a:t>8800 Nvidia GPU</a:t>
            </a:r>
            <a:endParaRPr lang="en" sz="2800" smtClean="0">
              <a:solidFill>
                <a:schemeClr val="dk1"/>
              </a:solidFill>
            </a:endParaRPr>
          </a:p>
          <a:p>
            <a:pPr>
              <a:spcBef>
                <a:spcPts val="0"/>
              </a:spcBef>
            </a:pPr>
            <a:endParaRPr lang="en" sz="2800" smtClean="0">
              <a:solidFill>
                <a:schemeClr val="dk1"/>
              </a:solidFill>
            </a:endParaRPr>
          </a:p>
          <a:p>
            <a:pPr>
              <a:spcBef>
                <a:spcPts val="0"/>
              </a:spcBef>
            </a:pPr>
            <a:r>
              <a:rPr lang="en" sz="2800" smtClean="0">
                <a:solidFill>
                  <a:schemeClr val="dk1"/>
                </a:solidFill>
              </a:rPr>
              <a:t>Where is your</a:t>
            </a:r>
            <a:br>
              <a:rPr lang="en" sz="2800" smtClean="0">
                <a:solidFill>
                  <a:schemeClr val="dk1"/>
                </a:solidFill>
              </a:rPr>
            </a:br>
            <a:r>
              <a:rPr lang="en" sz="2800" smtClean="0">
                <a:solidFill>
                  <a:schemeClr val="dk1"/>
                </a:solidFill>
              </a:rPr>
              <a:t>application</a:t>
            </a:r>
            <a:br>
              <a:rPr lang="en" sz="2800" smtClean="0">
                <a:solidFill>
                  <a:schemeClr val="dk1"/>
                </a:solidFill>
              </a:rPr>
            </a:br>
            <a:r>
              <a:rPr lang="en" sz="2800" smtClean="0">
                <a:solidFill>
                  <a:schemeClr val="dk1"/>
                </a:solidFill>
              </a:rPr>
              <a:t>in this space?</a:t>
            </a:r>
          </a:p>
          <a:p>
            <a:pPr>
              <a:spcBef>
                <a:spcPts val="0"/>
              </a:spcBef>
            </a:pPr>
            <a:endParaRPr lang="en" sz="2800" smtClean="0">
              <a:solidFill>
                <a:schemeClr val="dk1"/>
              </a:solidFill>
            </a:endParaRPr>
          </a:p>
          <a:p>
            <a:endParaRPr lang="en-US" sz="2800"/>
          </a:p>
        </p:txBody>
      </p:sp>
      <p:sp>
        <p:nvSpPr>
          <p:cNvPr id="2" name="Slide Number Placeholder 1"/>
          <p:cNvSpPr>
            <a:spLocks noGrp="1"/>
          </p:cNvSpPr>
          <p:nvPr>
            <p:ph type="sldNum" sz="quarter" idx="12"/>
          </p:nvPr>
        </p:nvSpPr>
        <p:spPr/>
        <p:txBody>
          <a:bodyPr/>
          <a:lstStyle/>
          <a:p>
            <a:fld id="{93A9AFAB-0B4A-894D-9A96-190B87C7197E}" type="slidenum">
              <a:rPr lang="en-US" smtClean="0"/>
              <a:t>84</a:t>
            </a:fld>
            <a:endParaRPr lang="en-US"/>
          </a:p>
        </p:txBody>
      </p:sp>
      <p:pic>
        <p:nvPicPr>
          <p:cNvPr id="687" name="Shape 687"/>
          <p:cNvPicPr preferRelativeResize="0"/>
          <p:nvPr/>
        </p:nvPicPr>
        <p:blipFill>
          <a:blip r:embed="rId3">
            <a:alphaModFix/>
          </a:blip>
          <a:stretch>
            <a:fillRect/>
          </a:stretch>
        </p:blipFill>
        <p:spPr>
          <a:xfrm>
            <a:off x="4572001" y="1981200"/>
            <a:ext cx="6934200" cy="4797101"/>
          </a:xfrm>
          <a:prstGeom prst="rect">
            <a:avLst/>
          </a:prstGeom>
          <a:noFill/>
          <a:ln>
            <a:noFill/>
          </a:ln>
        </p:spPr>
      </p:pic>
    </p:spTree>
    <p:extLst>
      <p:ext uri="{BB962C8B-B14F-4D97-AF65-F5344CB8AC3E}">
        <p14:creationId xmlns:p14="http://schemas.microsoft.com/office/powerpoint/2010/main" val="29769053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wipe(down)">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Recap topics</a:t>
            </a:r>
            <a:endParaRPr lang="en-US"/>
          </a:p>
        </p:txBody>
      </p:sp>
      <p:sp>
        <p:nvSpPr>
          <p:cNvPr id="5" name="Content Placeholder 4"/>
          <p:cNvSpPr>
            <a:spLocks noGrp="1"/>
          </p:cNvSpPr>
          <p:nvPr>
            <p:ph idx="1"/>
          </p:nvPr>
        </p:nvSpPr>
        <p:spPr>
          <a:xfrm>
            <a:off x="381000" y="1066800"/>
            <a:ext cx="11404600" cy="5410200"/>
          </a:xfrm>
        </p:spPr>
        <p:txBody>
          <a:bodyPr/>
          <a:lstStyle/>
          <a:p>
            <a:r>
              <a:rPr lang="en-US" smtClean="0"/>
              <a:t>What is learning?</a:t>
            </a:r>
          </a:p>
          <a:p>
            <a:r>
              <a:rPr lang="en-US" smtClean="0"/>
              <a:t>What is a DNN, and in particular a CNN?</a:t>
            </a:r>
          </a:p>
          <a:p>
            <a:r>
              <a:rPr lang="en-US" smtClean="0"/>
              <a:t>DNN Learning principles</a:t>
            </a:r>
          </a:p>
          <a:p>
            <a:r>
              <a:rPr lang="en-US" smtClean="0"/>
              <a:t>Optimization 1</a:t>
            </a:r>
          </a:p>
          <a:p>
            <a:r>
              <a:rPr lang="en-US" smtClean="0"/>
              <a:t>Optimization 2</a:t>
            </a:r>
          </a:p>
          <a:p>
            <a:r>
              <a:rPr lang="en-US" smtClean="0"/>
              <a:t>Optimization 3</a:t>
            </a:r>
          </a:p>
          <a:p>
            <a:r>
              <a:rPr lang="en-US" smtClean="0"/>
              <a:t>DNN Hardware support</a:t>
            </a:r>
          </a:p>
          <a:p>
            <a:r>
              <a:rPr lang="en-US" b="1" smtClean="0">
                <a:solidFill>
                  <a:schemeClr val="accent2"/>
                </a:solidFill>
              </a:rPr>
              <a:t>Beyond DNNs</a:t>
            </a:r>
          </a:p>
          <a:p>
            <a:pPr lvl="1"/>
            <a:r>
              <a:rPr lang="en-US" b="1" smtClean="0">
                <a:solidFill>
                  <a:schemeClr val="accent2"/>
                </a:solidFill>
              </a:rPr>
              <a:t>Neuromorphic</a:t>
            </a:r>
          </a:p>
          <a:p>
            <a:pPr lvl="1"/>
            <a:r>
              <a:rPr lang="en-US" b="1" smtClean="0">
                <a:solidFill>
                  <a:schemeClr val="accent2"/>
                </a:solidFill>
              </a:rPr>
              <a:t>Bayesian networks</a:t>
            </a:r>
          </a:p>
          <a:p>
            <a:endParaRPr lang="en-US"/>
          </a:p>
        </p:txBody>
      </p:sp>
      <p:sp>
        <p:nvSpPr>
          <p:cNvPr id="3" name="Date Placeholder 2"/>
          <p:cNvSpPr>
            <a:spLocks noGrp="1"/>
          </p:cNvSpPr>
          <p:nvPr>
            <p:ph type="dt" sz="half" idx="10"/>
          </p:nvPr>
        </p:nvSpPr>
        <p:spPr/>
        <p:txBody>
          <a:bodyPr/>
          <a:lstStyle/>
          <a:p>
            <a:pPr>
              <a:defRPr/>
            </a:pPr>
            <a:r>
              <a:rPr lang="en-US" smtClean="0"/>
              <a:t>IA 5LIL0</a:t>
            </a:r>
            <a:endParaRPr lang="en-US"/>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85</a:t>
            </a:fld>
            <a:endParaRPr lang="en-US"/>
          </a:p>
        </p:txBody>
      </p:sp>
      <p:pic>
        <p:nvPicPr>
          <p:cNvPr id="7" name="Picture 6"/>
          <p:cNvPicPr>
            <a:picLocks noChangeAspect="1"/>
          </p:cNvPicPr>
          <p:nvPr/>
        </p:nvPicPr>
        <p:blipFill>
          <a:blip r:embed="rId2"/>
          <a:stretch>
            <a:fillRect/>
          </a:stretch>
        </p:blipFill>
        <p:spPr>
          <a:xfrm>
            <a:off x="9515475" y="0"/>
            <a:ext cx="2676525" cy="2676525"/>
          </a:xfrm>
          <a:prstGeom prst="rect">
            <a:avLst/>
          </a:prstGeom>
        </p:spPr>
      </p:pic>
    </p:spTree>
    <p:extLst>
      <p:ext uri="{BB962C8B-B14F-4D97-AF65-F5344CB8AC3E}">
        <p14:creationId xmlns:p14="http://schemas.microsoft.com/office/powerpoint/2010/main" val="87854329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Beyond DNNs: Neuromorphic computing</a:t>
            </a:r>
            <a:endParaRPr lang="en-US"/>
          </a:p>
        </p:txBody>
      </p:sp>
      <p:sp>
        <p:nvSpPr>
          <p:cNvPr id="3" name="Content Placeholder 2"/>
          <p:cNvSpPr>
            <a:spLocks noGrp="1"/>
          </p:cNvSpPr>
          <p:nvPr>
            <p:ph idx="1"/>
          </p:nvPr>
        </p:nvSpPr>
        <p:spPr/>
        <p:txBody>
          <a:bodyPr/>
          <a:lstStyle/>
          <a:p>
            <a:r>
              <a:rPr lang="en-US" smtClean="0"/>
              <a:t>Neuromorphic computing</a:t>
            </a:r>
          </a:p>
          <a:p>
            <a:pPr lvl="1"/>
            <a:r>
              <a:rPr lang="en-US" smtClean="0"/>
              <a:t>mimic our brain</a:t>
            </a:r>
          </a:p>
          <a:p>
            <a:pPr lvl="1"/>
            <a:r>
              <a:rPr lang="en-US" smtClean="0"/>
              <a:t>using spiking neurons</a:t>
            </a:r>
          </a:p>
          <a:p>
            <a:pPr lvl="1"/>
            <a:endParaRPr lang="en-US"/>
          </a:p>
          <a:p>
            <a:pPr lvl="1"/>
            <a:endParaRPr lang="en-US" smtClean="0"/>
          </a:p>
          <a:p>
            <a:pPr lvl="1"/>
            <a:endParaRPr lang="en-US"/>
          </a:p>
          <a:p>
            <a:pPr lvl="1"/>
            <a:endParaRPr lang="en-US" smtClean="0"/>
          </a:p>
          <a:p>
            <a:r>
              <a:rPr lang="en-US"/>
              <a:t>W</a:t>
            </a:r>
            <a:r>
              <a:rPr lang="en-US" smtClean="0"/>
              <a:t>hy? </a:t>
            </a:r>
          </a:p>
          <a:p>
            <a:pPr lvl="1"/>
            <a:r>
              <a:rPr lang="en-US"/>
              <a:t>B</a:t>
            </a:r>
            <a:r>
              <a:rPr lang="en-US" smtClean="0"/>
              <a:t>rain proven to work, and </a:t>
            </a:r>
          </a:p>
          <a:p>
            <a:pPr lvl="1"/>
            <a:r>
              <a:rPr lang="en-US" smtClean="0"/>
              <a:t>our Brain is orders of magnitude more energy efficient</a:t>
            </a:r>
          </a:p>
          <a:p>
            <a:pPr lvl="2"/>
            <a:endParaRPr lang="en-US" smtClean="0"/>
          </a:p>
          <a:p>
            <a:endParaRPr lang="en-US"/>
          </a:p>
        </p:txBody>
      </p:sp>
      <p:sp>
        <p:nvSpPr>
          <p:cNvPr id="4" name="Date Placeholder 3"/>
          <p:cNvSpPr>
            <a:spLocks noGrp="1"/>
          </p:cNvSpPr>
          <p:nvPr>
            <p:ph type="dt" sz="half" idx="10"/>
          </p:nvPr>
        </p:nvSpPr>
        <p:spPr/>
        <p:txBody>
          <a:bodyPr/>
          <a:lstStyle/>
          <a:p>
            <a:r>
              <a:rPr lang="en-US" smtClean="0"/>
              <a:t>IA 5LIL0</a:t>
            </a:r>
            <a:endParaRPr lang="en-US"/>
          </a:p>
        </p:txBody>
      </p:sp>
      <p:sp>
        <p:nvSpPr>
          <p:cNvPr id="5" name="Slide Number Placeholder 4"/>
          <p:cNvSpPr>
            <a:spLocks noGrp="1"/>
          </p:cNvSpPr>
          <p:nvPr>
            <p:ph type="sldNum" sz="quarter" idx="12"/>
          </p:nvPr>
        </p:nvSpPr>
        <p:spPr/>
        <p:txBody>
          <a:bodyPr/>
          <a:lstStyle/>
          <a:p>
            <a:fld id="{57380175-9699-4BBE-9FAB-57FE2DBF8243}" type="slidenum">
              <a:rPr lang="en-US" smtClean="0"/>
              <a:pPr/>
              <a:t>86</a:t>
            </a:fld>
            <a:endParaRPr lang="en-US"/>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2574010"/>
            <a:ext cx="7543800" cy="2812943"/>
          </a:xfrm>
          <a:prstGeom prst="rect">
            <a:avLst/>
          </a:prstGeom>
        </p:spPr>
      </p:pic>
    </p:spTree>
    <p:extLst>
      <p:ext uri="{BB962C8B-B14F-4D97-AF65-F5344CB8AC3E}">
        <p14:creationId xmlns:p14="http://schemas.microsoft.com/office/powerpoint/2010/main" val="377960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wipe(down)">
                                      <p:cBhvr>
                                        <p:cTn id="7" dur="500"/>
                                        <p:tgtEl>
                                          <p:spTgt spid="3">
                                            <p:txEl>
                                              <p:pRg st="7" end="7"/>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wipe(down)">
                                      <p:cBhvr>
                                        <p:cTn id="10" dur="500"/>
                                        <p:tgtEl>
                                          <p:spTgt spid="3">
                                            <p:txEl>
                                              <p:pRg st="8" end="8"/>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wipe(down)">
                                      <p:cBhvr>
                                        <p:cTn id="1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A05C94-ED99-4125-9CA0-271A15EAC6D4}"/>
              </a:ext>
            </a:extLst>
          </p:cNvPr>
          <p:cNvSpPr>
            <a:spLocks noGrp="1"/>
          </p:cNvSpPr>
          <p:nvPr>
            <p:ph type="title"/>
          </p:nvPr>
        </p:nvSpPr>
        <p:spPr/>
        <p:txBody>
          <a:bodyPr/>
          <a:lstStyle/>
          <a:p>
            <a:r>
              <a:rPr lang="en-US" dirty="0"/>
              <a:t>Brain as extremely efficient computing machine </a:t>
            </a:r>
          </a:p>
        </p:txBody>
      </p:sp>
      <p:sp>
        <p:nvSpPr>
          <p:cNvPr id="3" name="Content Placeholder 2">
            <a:extLst>
              <a:ext uri="{FF2B5EF4-FFF2-40B4-BE49-F238E27FC236}">
                <a16:creationId xmlns="" xmlns:a16="http://schemas.microsoft.com/office/drawing/2014/main" id="{1754C429-514D-4CA8-B92A-FAF6DDB7ADA6}"/>
              </a:ext>
            </a:extLst>
          </p:cNvPr>
          <p:cNvSpPr>
            <a:spLocks noGrp="1"/>
          </p:cNvSpPr>
          <p:nvPr>
            <p:ph idx="1"/>
          </p:nvPr>
        </p:nvSpPr>
        <p:spPr/>
        <p:txBody>
          <a:bodyPr/>
          <a:lstStyle/>
          <a:p>
            <a:r>
              <a:rPr lang="en-US" sz="2800" smtClean="0"/>
              <a:t>Power = 20 </a:t>
            </a:r>
            <a:r>
              <a:rPr lang="en-US" sz="2800" dirty="0"/>
              <a:t>Watt</a:t>
            </a:r>
          </a:p>
          <a:p>
            <a:r>
              <a:rPr lang="en-US" sz="2800" smtClean="0"/>
              <a:t>Speed = 1000 </a:t>
            </a:r>
            <a:r>
              <a:rPr lang="en-US" sz="2800" dirty="0" err="1"/>
              <a:t>Exa</a:t>
            </a:r>
            <a:r>
              <a:rPr lang="en-US" sz="2800" dirty="0"/>
              <a:t> Op/s*</a:t>
            </a:r>
          </a:p>
          <a:p>
            <a:r>
              <a:rPr lang="en-US" sz="2800" smtClean="0"/>
              <a:t>Energy/operation = </a:t>
            </a:r>
            <a:br>
              <a:rPr lang="en-US" sz="2800" smtClean="0"/>
            </a:br>
            <a:r>
              <a:rPr lang="en-US" sz="2800" smtClean="0"/>
              <a:t>Power/Speed = </a:t>
            </a:r>
            <a:br>
              <a:rPr lang="en-US" sz="2800" smtClean="0"/>
            </a:br>
            <a:r>
              <a:rPr lang="en-US" sz="2800" smtClean="0"/>
              <a:t>2x10</a:t>
            </a:r>
            <a:r>
              <a:rPr lang="en-US" sz="2800" baseline="30000" smtClean="0"/>
              <a:t>-8</a:t>
            </a:r>
            <a:r>
              <a:rPr lang="en-US" sz="2800" smtClean="0"/>
              <a:t> </a:t>
            </a:r>
            <a:r>
              <a:rPr lang="en-US" sz="2800" dirty="0" err="1"/>
              <a:t>pJ</a:t>
            </a:r>
            <a:r>
              <a:rPr lang="en-US" sz="2800" dirty="0"/>
              <a:t>/operation</a:t>
            </a:r>
          </a:p>
        </p:txBody>
      </p:sp>
      <p:pic>
        <p:nvPicPr>
          <p:cNvPr id="5" name="Picture 4"/>
          <p:cNvPicPr>
            <a:picLocks noChangeAspect="1"/>
          </p:cNvPicPr>
          <p:nvPr/>
        </p:nvPicPr>
        <p:blipFill>
          <a:blip r:embed="rId3"/>
          <a:stretch>
            <a:fillRect/>
          </a:stretch>
        </p:blipFill>
        <p:spPr>
          <a:xfrm>
            <a:off x="4329439" y="955902"/>
            <a:ext cx="7469982" cy="5975986"/>
          </a:xfrm>
          <a:prstGeom prst="rect">
            <a:avLst/>
          </a:prstGeom>
        </p:spPr>
      </p:pic>
      <p:sp>
        <p:nvSpPr>
          <p:cNvPr id="4" name="TextBox 3"/>
          <p:cNvSpPr txBox="1"/>
          <p:nvPr/>
        </p:nvSpPr>
        <p:spPr>
          <a:xfrm>
            <a:off x="815009" y="5701968"/>
            <a:ext cx="3025315" cy="830997"/>
          </a:xfrm>
          <a:prstGeom prst="rect">
            <a:avLst/>
          </a:prstGeom>
          <a:noFill/>
        </p:spPr>
        <p:txBody>
          <a:bodyPr wrap="none" rtlCol="0">
            <a:spAutoFit/>
          </a:bodyPr>
          <a:lstStyle/>
          <a:p>
            <a:r>
              <a:rPr lang="en-US" sz="1600" i="1" dirty="0"/>
              <a:t>*</a:t>
            </a:r>
            <a:r>
              <a:rPr lang="en-US" sz="1600" i="1"/>
              <a:t>Tim </a:t>
            </a:r>
            <a:r>
              <a:rPr lang="en-US" sz="1600" i="1" smtClean="0"/>
              <a:t>Dettmers:</a:t>
            </a:r>
            <a:endParaRPr lang="en-US" sz="1600" i="1" dirty="0"/>
          </a:p>
          <a:p>
            <a:r>
              <a:rPr lang="en-US" sz="1600" i="1"/>
              <a:t>"making </a:t>
            </a:r>
            <a:r>
              <a:rPr lang="en-US" sz="1600" i="1" dirty="0"/>
              <a:t>deep </a:t>
            </a:r>
            <a:r>
              <a:rPr lang="en-US" sz="1600" i="1"/>
              <a:t>learning accessible"</a:t>
            </a:r>
            <a:endParaRPr lang="en-US" sz="1600" i="1" dirty="0"/>
          </a:p>
          <a:p>
            <a:r>
              <a:rPr lang="en-US" sz="1600" i="1" dirty="0"/>
              <a:t>2015</a:t>
            </a:r>
          </a:p>
        </p:txBody>
      </p:sp>
      <p:sp>
        <p:nvSpPr>
          <p:cNvPr id="6" name="Slide Number Placeholder 5"/>
          <p:cNvSpPr>
            <a:spLocks noGrp="1"/>
          </p:cNvSpPr>
          <p:nvPr>
            <p:ph type="sldNum" sz="quarter" idx="12"/>
          </p:nvPr>
        </p:nvSpPr>
        <p:spPr/>
        <p:txBody>
          <a:bodyPr/>
          <a:lstStyle/>
          <a:p>
            <a:fld id="{5ACD27F7-017F-4B1C-96FE-3CB25017B6D1}" type="slidenum">
              <a:rPr lang="en-US" smtClean="0"/>
              <a:t>87</a:t>
            </a:fld>
            <a:endParaRPr lang="en-US"/>
          </a:p>
        </p:txBody>
      </p:sp>
      <p:sp>
        <p:nvSpPr>
          <p:cNvPr id="7" name="Date Placeholder 6"/>
          <p:cNvSpPr>
            <a:spLocks noGrp="1"/>
          </p:cNvSpPr>
          <p:nvPr>
            <p:ph type="dt" sz="half" idx="10"/>
          </p:nvPr>
        </p:nvSpPr>
        <p:spPr/>
        <p:txBody>
          <a:bodyPr/>
          <a:lstStyle/>
          <a:p>
            <a:pPr>
              <a:defRPr/>
            </a:pPr>
            <a:r>
              <a:rPr lang="en-US" smtClean="0"/>
              <a:t>IA 5LIL0</a:t>
            </a:r>
            <a:endParaRPr lang="en-US"/>
          </a:p>
        </p:txBody>
      </p:sp>
    </p:spTree>
    <p:extLst>
      <p:ext uri="{BB962C8B-B14F-4D97-AF65-F5344CB8AC3E}">
        <p14:creationId xmlns:p14="http://schemas.microsoft.com/office/powerpoint/2010/main" val="217778416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578043" y="853844"/>
            <a:ext cx="8565512" cy="5924327"/>
            <a:chOff x="3436231" y="1454331"/>
            <a:chExt cx="7697316" cy="532384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6231" y="1454331"/>
              <a:ext cx="7697316" cy="5323840"/>
            </a:xfrm>
            <a:prstGeom prst="rect">
              <a:avLst/>
            </a:prstGeom>
          </p:spPr>
        </p:pic>
        <p:sp>
          <p:nvSpPr>
            <p:cNvPr id="5" name="TextBox 4"/>
            <p:cNvSpPr txBox="1"/>
            <p:nvPr/>
          </p:nvSpPr>
          <p:spPr>
            <a:xfrm>
              <a:off x="9032966" y="2031274"/>
              <a:ext cx="748923" cy="307777"/>
            </a:xfrm>
            <a:prstGeom prst="rect">
              <a:avLst/>
            </a:prstGeom>
            <a:noFill/>
          </p:spPr>
          <p:txBody>
            <a:bodyPr wrap="none" rtlCol="0">
              <a:spAutoFit/>
            </a:bodyPr>
            <a:lstStyle/>
            <a:p>
              <a:r>
                <a:rPr lang="en-US" sz="1400"/>
                <a:t>Summit</a:t>
              </a:r>
            </a:p>
          </p:txBody>
        </p:sp>
        <p:cxnSp>
          <p:nvCxnSpPr>
            <p:cNvPr id="7" name="Straight Connector 6"/>
            <p:cNvCxnSpPr/>
            <p:nvPr/>
          </p:nvCxnSpPr>
          <p:spPr>
            <a:xfrm>
              <a:off x="9580866" y="2731589"/>
              <a:ext cx="402046" cy="0"/>
            </a:xfrm>
            <a:prstGeom prst="line">
              <a:avLst/>
            </a:prstGeom>
            <a:ln w="28575">
              <a:solidFill>
                <a:srgbClr val="FF0000"/>
              </a:solidFill>
              <a:headEnd type="diamond" w="lg" len="lg"/>
              <a:tailEnd type="diamond" w="lg" len="lg"/>
            </a:ln>
          </p:spPr>
          <p:style>
            <a:lnRef idx="3">
              <a:schemeClr val="accent2"/>
            </a:lnRef>
            <a:fillRef idx="0">
              <a:schemeClr val="accent2"/>
            </a:fillRef>
            <a:effectRef idx="2">
              <a:schemeClr val="accent2"/>
            </a:effectRef>
            <a:fontRef idx="minor">
              <a:schemeClr val="tx1"/>
            </a:fontRef>
          </p:style>
        </p:cxnSp>
        <p:sp>
          <p:nvSpPr>
            <p:cNvPr id="10" name="TextBox 9"/>
            <p:cNvSpPr txBox="1"/>
            <p:nvPr/>
          </p:nvSpPr>
          <p:spPr>
            <a:xfrm>
              <a:off x="9379920" y="2822302"/>
              <a:ext cx="803938" cy="307777"/>
            </a:xfrm>
            <a:prstGeom prst="rect">
              <a:avLst/>
            </a:prstGeom>
            <a:noFill/>
          </p:spPr>
          <p:txBody>
            <a:bodyPr wrap="none" rtlCol="0">
              <a:spAutoFit/>
            </a:bodyPr>
            <a:lstStyle/>
            <a:p>
              <a:r>
                <a:rPr lang="en-US" sz="1400"/>
                <a:t>200 PF/s</a:t>
              </a:r>
            </a:p>
          </p:txBody>
        </p:sp>
        <p:sp>
          <p:nvSpPr>
            <p:cNvPr id="11" name="TextBox 10"/>
            <p:cNvSpPr txBox="1"/>
            <p:nvPr/>
          </p:nvSpPr>
          <p:spPr>
            <a:xfrm>
              <a:off x="9421053" y="3971071"/>
              <a:ext cx="721672" cy="307777"/>
            </a:xfrm>
            <a:prstGeom prst="rect">
              <a:avLst/>
            </a:prstGeom>
            <a:noFill/>
          </p:spPr>
          <p:txBody>
            <a:bodyPr wrap="none" rtlCol="0">
              <a:spAutoFit/>
            </a:bodyPr>
            <a:lstStyle/>
            <a:p>
              <a:r>
                <a:rPr lang="en-US" sz="1400"/>
                <a:t>13 MW</a:t>
              </a:r>
            </a:p>
          </p:txBody>
        </p:sp>
        <p:cxnSp>
          <p:nvCxnSpPr>
            <p:cNvPr id="12" name="Straight Connector 11"/>
            <p:cNvCxnSpPr/>
            <p:nvPr/>
          </p:nvCxnSpPr>
          <p:spPr>
            <a:xfrm>
              <a:off x="9559394" y="3899989"/>
              <a:ext cx="402046" cy="0"/>
            </a:xfrm>
            <a:prstGeom prst="line">
              <a:avLst/>
            </a:prstGeom>
            <a:ln w="28575">
              <a:solidFill>
                <a:srgbClr val="00B050"/>
              </a:solidFill>
              <a:headEnd type="diamond" w="lg" len="lg"/>
              <a:tailEnd type="diamond" w="lg" len="lg"/>
            </a:ln>
          </p:spPr>
          <p:style>
            <a:lnRef idx="3">
              <a:schemeClr val="accent2"/>
            </a:lnRef>
            <a:fillRef idx="0">
              <a:schemeClr val="accent2"/>
            </a:fillRef>
            <a:effectRef idx="2">
              <a:schemeClr val="accent2"/>
            </a:effectRef>
            <a:fontRef idx="minor">
              <a:schemeClr val="tx1"/>
            </a:fontRef>
          </p:style>
        </p:cxnSp>
        <p:cxnSp>
          <p:nvCxnSpPr>
            <p:cNvPr id="14" name="Straight Arrow Connector 13"/>
            <p:cNvCxnSpPr/>
            <p:nvPr/>
          </p:nvCxnSpPr>
          <p:spPr>
            <a:xfrm>
              <a:off x="9421053" y="2331796"/>
              <a:ext cx="274009" cy="32057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a:t>Top </a:t>
            </a:r>
            <a:r>
              <a:rPr lang="en-US" smtClean="0"/>
              <a:t>500 computers: </a:t>
            </a:r>
            <a:r>
              <a:rPr lang="en-US"/>
              <a:t>Performance and Energy</a:t>
            </a:r>
          </a:p>
        </p:txBody>
      </p:sp>
      <p:sp>
        <p:nvSpPr>
          <p:cNvPr id="3" name="Content Placeholder 2"/>
          <p:cNvSpPr>
            <a:spLocks noGrp="1"/>
          </p:cNvSpPr>
          <p:nvPr>
            <p:ph idx="1"/>
          </p:nvPr>
        </p:nvSpPr>
        <p:spPr>
          <a:xfrm>
            <a:off x="383458" y="1134227"/>
            <a:ext cx="4751716" cy="4866902"/>
          </a:xfrm>
        </p:spPr>
        <p:txBody>
          <a:bodyPr/>
          <a:lstStyle/>
          <a:p>
            <a:r>
              <a:rPr lang="en-US" sz="2800" dirty="0"/>
              <a:t>Brain consumes </a:t>
            </a:r>
            <a:br>
              <a:rPr lang="en-US" sz="2800" dirty="0"/>
            </a:br>
            <a:r>
              <a:rPr lang="en-US" sz="2800" dirty="0"/>
              <a:t>about 20 Watt</a:t>
            </a:r>
          </a:p>
          <a:p>
            <a:r>
              <a:rPr lang="en-US" sz="2800" dirty="0"/>
              <a:t>Compare this to </a:t>
            </a:r>
            <a:br>
              <a:rPr lang="en-US" sz="2800" dirty="0"/>
            </a:br>
            <a:r>
              <a:rPr lang="en-US" sz="2800" dirty="0"/>
              <a:t>current super </a:t>
            </a:r>
            <a:br>
              <a:rPr lang="en-US" sz="2800" dirty="0"/>
            </a:br>
            <a:r>
              <a:rPr lang="en-US" sz="2800" dirty="0"/>
              <a:t>computer </a:t>
            </a:r>
            <a:br>
              <a:rPr lang="en-US" sz="2800" dirty="0"/>
            </a:br>
            <a:r>
              <a:rPr lang="en-US" sz="2800" dirty="0"/>
              <a:t>(top 500)</a:t>
            </a:r>
          </a:p>
          <a:p>
            <a:r>
              <a:rPr lang="en-US" sz="2800" dirty="0"/>
              <a:t>Summit</a:t>
            </a:r>
          </a:p>
          <a:p>
            <a:pPr lvl="1"/>
            <a:r>
              <a:rPr lang="en-US" sz="2400" smtClean="0"/>
              <a:t>Power = 13 </a:t>
            </a:r>
            <a:r>
              <a:rPr lang="en-US" sz="2400" dirty="0"/>
              <a:t>MW</a:t>
            </a:r>
          </a:p>
          <a:p>
            <a:pPr lvl="1"/>
            <a:r>
              <a:rPr lang="en-US" sz="2400" smtClean="0"/>
              <a:t>Speed = 200 </a:t>
            </a:r>
            <a:r>
              <a:rPr lang="en-US" sz="2400" dirty="0" err="1"/>
              <a:t>PFlop</a:t>
            </a:r>
            <a:r>
              <a:rPr lang="en-US" sz="2400" dirty="0"/>
              <a:t>/s</a:t>
            </a:r>
          </a:p>
          <a:p>
            <a:pPr lvl="1"/>
            <a:r>
              <a:rPr lang="en-US" sz="2400" smtClean="0"/>
              <a:t>Energy/op. = 65 </a:t>
            </a:r>
            <a:r>
              <a:rPr lang="en-US" sz="2400" dirty="0" err="1"/>
              <a:t>pJ</a:t>
            </a:r>
            <a:r>
              <a:rPr lang="en-US" sz="2400" dirty="0"/>
              <a:t>/op</a:t>
            </a:r>
          </a:p>
          <a:p>
            <a:endParaRPr lang="en-US" sz="2800" dirty="0"/>
          </a:p>
        </p:txBody>
      </p:sp>
      <p:sp>
        <p:nvSpPr>
          <p:cNvPr id="6" name="Slide Number Placeholder 5"/>
          <p:cNvSpPr>
            <a:spLocks noGrp="1"/>
          </p:cNvSpPr>
          <p:nvPr>
            <p:ph type="sldNum" sz="quarter" idx="12"/>
          </p:nvPr>
        </p:nvSpPr>
        <p:spPr/>
        <p:txBody>
          <a:bodyPr/>
          <a:lstStyle/>
          <a:p>
            <a:fld id="{5ACD27F7-017F-4B1C-96FE-3CB25017B6D1}" type="slidenum">
              <a:rPr lang="en-US" smtClean="0"/>
              <a:t>88</a:t>
            </a:fld>
            <a:endParaRPr lang="en-US"/>
          </a:p>
        </p:txBody>
      </p:sp>
      <p:sp>
        <p:nvSpPr>
          <p:cNvPr id="8" name="Date Placeholder 7"/>
          <p:cNvSpPr>
            <a:spLocks noGrp="1"/>
          </p:cNvSpPr>
          <p:nvPr>
            <p:ph type="dt" sz="half" idx="10"/>
          </p:nvPr>
        </p:nvSpPr>
        <p:spPr/>
        <p:txBody>
          <a:bodyPr/>
          <a:lstStyle/>
          <a:p>
            <a:pPr>
              <a:defRPr/>
            </a:pPr>
            <a:r>
              <a:rPr lang="en-US" smtClean="0"/>
              <a:t>IA 5LIL0</a:t>
            </a:r>
            <a:endParaRPr lang="en-US"/>
          </a:p>
        </p:txBody>
      </p:sp>
    </p:spTree>
    <p:extLst>
      <p:ext uri="{BB962C8B-B14F-4D97-AF65-F5344CB8AC3E}">
        <p14:creationId xmlns:p14="http://schemas.microsoft.com/office/powerpoint/2010/main" val="83218107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Beyond DNNs: </a:t>
            </a:r>
            <a:r>
              <a:rPr lang="en-US"/>
              <a:t>Bayesian </a:t>
            </a:r>
            <a:r>
              <a:rPr lang="en-US" smtClean="0"/>
              <a:t>learning </a:t>
            </a:r>
            <a:endParaRPr lang="en-US"/>
          </a:p>
        </p:txBody>
      </p:sp>
      <p:sp>
        <p:nvSpPr>
          <p:cNvPr id="3" name="Content Placeholder 2"/>
          <p:cNvSpPr>
            <a:spLocks noGrp="1"/>
          </p:cNvSpPr>
          <p:nvPr>
            <p:ph idx="1"/>
          </p:nvPr>
        </p:nvSpPr>
        <p:spPr>
          <a:xfrm>
            <a:off x="381000" y="1295400"/>
            <a:ext cx="5105400" cy="5181600"/>
          </a:xfrm>
        </p:spPr>
        <p:txBody>
          <a:bodyPr/>
          <a:lstStyle/>
          <a:p>
            <a:r>
              <a:rPr lang="en-US" smtClean="0"/>
              <a:t>everything is a distribution / density function</a:t>
            </a:r>
          </a:p>
          <a:p>
            <a:r>
              <a:rPr lang="en-US" smtClean="0"/>
              <a:t>using a (causality) model</a:t>
            </a:r>
          </a:p>
          <a:p>
            <a:endParaRPr lang="en-US" smtClean="0"/>
          </a:p>
          <a:p>
            <a:r>
              <a:rPr lang="en-US" smtClean="0"/>
              <a:t>Why?</a:t>
            </a:r>
          </a:p>
          <a:p>
            <a:pPr lvl="1"/>
            <a:r>
              <a:rPr lang="en-US" smtClean="0"/>
              <a:t>Taking uncertainty into account</a:t>
            </a:r>
          </a:p>
          <a:p>
            <a:pPr lvl="1"/>
            <a:r>
              <a:rPr lang="en-US" smtClean="0"/>
              <a:t>Can deal with small data set</a:t>
            </a:r>
          </a:p>
          <a:p>
            <a:pPr lvl="1"/>
            <a:r>
              <a:rPr lang="en-US" smtClean="0"/>
              <a:t>DNNs can only determine correlation, not causality</a:t>
            </a:r>
          </a:p>
          <a:p>
            <a:pPr lvl="2"/>
            <a:endParaRPr lang="en-US" smtClean="0"/>
          </a:p>
          <a:p>
            <a:endParaRPr lang="en-US"/>
          </a:p>
        </p:txBody>
      </p:sp>
      <p:sp>
        <p:nvSpPr>
          <p:cNvPr id="4" name="Date Placeholder 3"/>
          <p:cNvSpPr>
            <a:spLocks noGrp="1"/>
          </p:cNvSpPr>
          <p:nvPr>
            <p:ph type="dt" sz="half" idx="10"/>
          </p:nvPr>
        </p:nvSpPr>
        <p:spPr/>
        <p:txBody>
          <a:bodyPr/>
          <a:lstStyle/>
          <a:p>
            <a:pPr>
              <a:defRPr/>
            </a:pPr>
            <a:r>
              <a:rPr lang="en-US" smtClean="0"/>
              <a:t>IA 5LIL0</a:t>
            </a:r>
            <a:endParaRPr lang="en-US"/>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89</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676400"/>
            <a:ext cx="6591300" cy="4943475"/>
          </a:xfrm>
          <a:prstGeom prst="rect">
            <a:avLst/>
          </a:prstGeom>
        </p:spPr>
      </p:pic>
    </p:spTree>
    <p:extLst>
      <p:ext uri="{BB962C8B-B14F-4D97-AF65-F5344CB8AC3E}">
        <p14:creationId xmlns:p14="http://schemas.microsoft.com/office/powerpoint/2010/main" val="270107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down)">
                                      <p:cBhvr>
                                        <p:cTn id="7" dur="500"/>
                                        <p:tgtEl>
                                          <p:spTgt spid="3">
                                            <p:txEl>
                                              <p:pRg st="3" end="3"/>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wipe(down)">
                                      <p:cBhvr>
                                        <p:cTn id="10" dur="500"/>
                                        <p:tgtEl>
                                          <p:spTgt spid="3">
                                            <p:txEl>
                                              <p:pRg st="4" end="4"/>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wipe(down)">
                                      <p:cBhvr>
                                        <p:cTn id="13" dur="500"/>
                                        <p:tgtEl>
                                          <p:spTgt spid="3">
                                            <p:txEl>
                                              <p:pRg st="5" end="5"/>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wipe(down)">
                                      <p:cBhvr>
                                        <p:cTn id="1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p:txBody>
          <a:bodyPr/>
          <a:lstStyle/>
          <a:p>
            <a:pPr eaLnBrk="1" hangingPunct="1"/>
            <a:r>
              <a:rPr lang="en-US" noProof="0" smtClean="0"/>
              <a:t>Course Administration</a:t>
            </a:r>
            <a:endParaRPr lang="en-US" noProof="0" dirty="0" smtClean="0"/>
          </a:p>
        </p:txBody>
      </p:sp>
      <p:sp>
        <p:nvSpPr>
          <p:cNvPr id="2" name="Rectangle 3"/>
          <p:cNvSpPr>
            <a:spLocks noGrp="1" noChangeArrowheads="1"/>
          </p:cNvSpPr>
          <p:nvPr>
            <p:ph idx="1"/>
          </p:nvPr>
        </p:nvSpPr>
        <p:spPr/>
        <p:txBody>
          <a:bodyPr/>
          <a:lstStyle/>
          <a:p>
            <a:pPr eaLnBrk="1" hangingPunct="1">
              <a:lnSpc>
                <a:spcPct val="80000"/>
              </a:lnSpc>
            </a:pPr>
            <a:r>
              <a:rPr lang="en-US" sz="2800" noProof="0" dirty="0" smtClean="0"/>
              <a:t>Credits:</a:t>
            </a:r>
          </a:p>
          <a:p>
            <a:pPr lvl="1" eaLnBrk="1" hangingPunct="1">
              <a:lnSpc>
                <a:spcPct val="80000"/>
              </a:lnSpc>
            </a:pPr>
            <a:r>
              <a:rPr lang="en-US" sz="2400" noProof="0" dirty="0" smtClean="0"/>
              <a:t>5LIL0: 5 credit points (ECTS)</a:t>
            </a:r>
          </a:p>
          <a:p>
            <a:pPr eaLnBrk="1" hangingPunct="1">
              <a:lnSpc>
                <a:spcPct val="80000"/>
              </a:lnSpc>
            </a:pPr>
            <a:endParaRPr lang="en-US" sz="2800" noProof="0" dirty="0" smtClean="0"/>
          </a:p>
          <a:p>
            <a:pPr eaLnBrk="1" hangingPunct="1">
              <a:lnSpc>
                <a:spcPct val="80000"/>
              </a:lnSpc>
            </a:pPr>
            <a:r>
              <a:rPr lang="en-US" sz="2800" noProof="0" smtClean="0"/>
              <a:t>Labs</a:t>
            </a:r>
          </a:p>
          <a:p>
            <a:pPr lvl="1" eaLnBrk="1" hangingPunct="1">
              <a:lnSpc>
                <a:spcPct val="80000"/>
              </a:lnSpc>
            </a:pPr>
            <a:r>
              <a:rPr lang="en-US" sz="2000" smtClean="0"/>
              <a:t>finish Lab 2 / 3 </a:t>
            </a:r>
            <a:endParaRPr lang="en-US" sz="2000" noProof="0" dirty="0" smtClean="0"/>
          </a:p>
          <a:p>
            <a:pPr eaLnBrk="1" hangingPunct="1">
              <a:lnSpc>
                <a:spcPct val="80000"/>
              </a:lnSpc>
            </a:pPr>
            <a:endParaRPr lang="en-US" sz="2800" noProof="0" dirty="0" smtClean="0"/>
          </a:p>
          <a:p>
            <a:pPr eaLnBrk="1" hangingPunct="1">
              <a:lnSpc>
                <a:spcPct val="80000"/>
              </a:lnSpc>
            </a:pPr>
            <a:r>
              <a:rPr lang="en-US" sz="2800" smtClean="0"/>
              <a:t>Oral exam on Wednesday Nov 6</a:t>
            </a:r>
          </a:p>
          <a:p>
            <a:pPr lvl="1" eaLnBrk="1" hangingPunct="1">
              <a:lnSpc>
                <a:spcPct val="80000"/>
              </a:lnSpc>
            </a:pPr>
            <a:r>
              <a:rPr lang="en-US" sz="2000" noProof="0" smtClean="0"/>
              <a:t>Theory: 	20 min  (30 pts)</a:t>
            </a:r>
          </a:p>
          <a:p>
            <a:pPr lvl="1" eaLnBrk="1" hangingPunct="1">
              <a:lnSpc>
                <a:spcPct val="80000"/>
              </a:lnSpc>
            </a:pPr>
            <a:r>
              <a:rPr lang="en-US" sz="2000" smtClean="0"/>
              <a:t>Lab 1: 	20 min  (35 pts)</a:t>
            </a:r>
          </a:p>
          <a:p>
            <a:pPr lvl="1" eaLnBrk="1" hangingPunct="1">
              <a:lnSpc>
                <a:spcPct val="80000"/>
              </a:lnSpc>
            </a:pPr>
            <a:r>
              <a:rPr lang="en-US" sz="2000" noProof="0" smtClean="0"/>
              <a:t>Lab 2 or 3: 20 min (35 pts)</a:t>
            </a:r>
            <a:endParaRPr lang="en-US" sz="2000" noProof="0" dirty="0" smtClean="0"/>
          </a:p>
          <a:p>
            <a:pPr eaLnBrk="1" hangingPunct="1">
              <a:lnSpc>
                <a:spcPct val="80000"/>
              </a:lnSpc>
            </a:pPr>
            <a:endParaRPr lang="en-US" sz="2800" noProof="0" dirty="0" smtClean="0"/>
          </a:p>
          <a:p>
            <a:pPr eaLnBrk="1" hangingPunct="1">
              <a:lnSpc>
                <a:spcPct val="80000"/>
              </a:lnSpc>
            </a:pPr>
            <a:r>
              <a:rPr lang="en-US" sz="2800" noProof="0" smtClean="0"/>
              <a:t>Bonus: article presentation on Monday Nov 18</a:t>
            </a:r>
            <a:endParaRPr lang="en-US" sz="2800" noProof="0" dirty="0"/>
          </a:p>
        </p:txBody>
      </p:sp>
      <p:sp>
        <p:nvSpPr>
          <p:cNvPr id="7170" name="Date Placeholder 3"/>
          <p:cNvSpPr>
            <a:spLocks noGrp="1"/>
          </p:cNvSpPr>
          <p:nvPr>
            <p:ph type="dt" sz="half" idx="10"/>
          </p:nvPr>
        </p:nvSpPr>
        <p:spPr>
          <a:noFill/>
        </p:spPr>
        <p:txBody>
          <a:bodyPr/>
          <a:lstStyle/>
          <a:p>
            <a:r>
              <a:rPr lang="en-US" smtClean="0"/>
              <a:t>IA 5LIL0</a:t>
            </a:r>
          </a:p>
        </p:txBody>
      </p:sp>
      <p:sp>
        <p:nvSpPr>
          <p:cNvPr id="7171" name="Slide Number Placeholder 5"/>
          <p:cNvSpPr>
            <a:spLocks noGrp="1"/>
          </p:cNvSpPr>
          <p:nvPr>
            <p:ph type="sldNum" sz="quarter" idx="12"/>
          </p:nvPr>
        </p:nvSpPr>
        <p:spPr>
          <a:noFill/>
        </p:spPr>
        <p:txBody>
          <a:bodyPr/>
          <a:lstStyle/>
          <a:p>
            <a:fld id="{48B53AF3-EE15-4AFC-901C-B46C2E1D5084}" type="slidenum">
              <a:rPr lang="en-US" smtClean="0"/>
              <a:pPr/>
              <a:t>9</a:t>
            </a:fld>
            <a:endParaRPr lang="en-US" smtClean="0"/>
          </a:p>
        </p:txBody>
      </p:sp>
      <p:pic>
        <p:nvPicPr>
          <p:cNvPr id="8" name="Picture 7"/>
          <p:cNvPicPr>
            <a:picLocks noChangeAspect="1"/>
          </p:cNvPicPr>
          <p:nvPr/>
        </p:nvPicPr>
        <p:blipFill>
          <a:blip r:embed="rId3"/>
          <a:stretch>
            <a:fillRect/>
          </a:stretch>
        </p:blipFill>
        <p:spPr>
          <a:xfrm>
            <a:off x="6477000" y="152400"/>
            <a:ext cx="5581650" cy="33489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Bayes' theorem</a:t>
            </a:r>
            <a:endParaRPr lang="en-US"/>
          </a:p>
        </p:txBody>
      </p:sp>
      <p:sp>
        <p:nvSpPr>
          <p:cNvPr id="4" name="Date Placeholder 3"/>
          <p:cNvSpPr>
            <a:spLocks noGrp="1"/>
          </p:cNvSpPr>
          <p:nvPr>
            <p:ph type="dt" sz="half" idx="10"/>
          </p:nvPr>
        </p:nvSpPr>
        <p:spPr/>
        <p:txBody>
          <a:bodyPr/>
          <a:lstStyle/>
          <a:p>
            <a:pPr>
              <a:defRPr/>
            </a:pPr>
            <a:r>
              <a:rPr lang="en-US" smtClean="0"/>
              <a:t>IA 5LIL0</a:t>
            </a:r>
            <a:endParaRPr lang="en-US"/>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90</a:t>
            </a:fld>
            <a:endParaRPr lang="en-US"/>
          </a:p>
        </p:txBody>
      </p:sp>
      <p:pic>
        <p:nvPicPr>
          <p:cNvPr id="6" name="Content Placeholder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33399" y="1447800"/>
            <a:ext cx="4986799" cy="1219200"/>
          </a:xfrm>
          <a:prstGeom prst="rect">
            <a:avLst/>
          </a:prstGeom>
          <a:solidFill>
            <a:srgbClr val="FFFF00"/>
          </a:solidFill>
          <a:ln w="38100" cap="flat" algn="ctr">
            <a:solidFill>
              <a:schemeClr val="accent2"/>
            </a:solidFill>
            <a:round/>
            <a:headEnd type="none" w="med" len="med"/>
            <a:tailEnd type="none" w="med" len="med"/>
          </a:ln>
        </p:spPr>
      </p:pic>
      <p:pic>
        <p:nvPicPr>
          <p:cNvPr id="7" name="Picture 12" descr="TP_tmp.png"/>
          <p:cNvPicPr>
            <a:picLocks noChangeAspect="1"/>
          </p:cNvPicPr>
          <p:nvPr>
            <p:custDataLst>
              <p:tags r:id="rId2"/>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4572000"/>
            <a:ext cx="5060467" cy="1066800"/>
          </a:xfrm>
          <a:prstGeom prst="rect">
            <a:avLst/>
          </a:prstGeom>
          <a:noFill/>
          <a:ln w="38100">
            <a:solidFill>
              <a:schemeClr val="accent2"/>
            </a:solidFill>
            <a:miter lim="800000"/>
            <a:headEnd/>
            <a:tailEnd/>
          </a:ln>
        </p:spPr>
      </p:pic>
      <p:sp>
        <p:nvSpPr>
          <p:cNvPr id="8" name="TextBox 5"/>
          <p:cNvSpPr txBox="1">
            <a:spLocks noChangeArrowheads="1"/>
          </p:cNvSpPr>
          <p:nvPr/>
        </p:nvSpPr>
        <p:spPr bwMode="auto">
          <a:xfrm>
            <a:off x="609600" y="2971800"/>
            <a:ext cx="5486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3200"/>
              <a:t>posterior </a:t>
            </a:r>
            <a:r>
              <a:rPr lang="en-GB" altLang="en-US" sz="3200">
                <a:sym typeface="Symbol" panose="05050102010706020507" pitchFamily="18" charset="2"/>
              </a:rPr>
              <a:t> likelihood × prior</a:t>
            </a:r>
            <a:endParaRPr lang="en-GB" altLang="en-US" sz="3200"/>
          </a:p>
        </p:txBody>
      </p:sp>
    </p:spTree>
    <p:extLst>
      <p:ext uri="{BB962C8B-B14F-4D97-AF65-F5344CB8AC3E}">
        <p14:creationId xmlns:p14="http://schemas.microsoft.com/office/powerpoint/2010/main" val="33700556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The 3 levels of</a:t>
            </a:r>
            <a:br>
              <a:rPr lang="en-US" smtClean="0"/>
            </a:br>
            <a:r>
              <a:rPr lang="en-US" smtClean="0"/>
              <a:t>cognitivity</a:t>
            </a:r>
            <a:endParaRPr lang="en-US"/>
          </a:p>
        </p:txBody>
      </p:sp>
      <p:sp>
        <p:nvSpPr>
          <p:cNvPr id="4" name="Date Placeholder 3"/>
          <p:cNvSpPr>
            <a:spLocks noGrp="1"/>
          </p:cNvSpPr>
          <p:nvPr>
            <p:ph type="dt" sz="half" idx="10"/>
          </p:nvPr>
        </p:nvSpPr>
        <p:spPr/>
        <p:txBody>
          <a:bodyPr/>
          <a:lstStyle/>
          <a:p>
            <a:pPr>
              <a:defRPr/>
            </a:pPr>
            <a:r>
              <a:rPr lang="en-US" smtClean="0"/>
              <a:t>IA 5LIL0</a:t>
            </a:r>
            <a:endParaRPr lang="en-US"/>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91</a:t>
            </a:fld>
            <a:endParaRPr lang="en-US"/>
          </a:p>
        </p:txBody>
      </p:sp>
      <p:pic>
        <p:nvPicPr>
          <p:cNvPr id="6" name="Picture 5"/>
          <p:cNvPicPr>
            <a:picLocks noChangeAspect="1"/>
          </p:cNvPicPr>
          <p:nvPr/>
        </p:nvPicPr>
        <p:blipFill>
          <a:blip r:embed="rId2"/>
          <a:stretch>
            <a:fillRect/>
          </a:stretch>
        </p:blipFill>
        <p:spPr>
          <a:xfrm>
            <a:off x="5159668" y="-218023"/>
            <a:ext cx="6041733" cy="7761823"/>
          </a:xfrm>
          <a:prstGeom prst="rect">
            <a:avLst/>
          </a:prstGeom>
        </p:spPr>
      </p:pic>
      <p:sp>
        <p:nvSpPr>
          <p:cNvPr id="8" name="TextBox 7"/>
          <p:cNvSpPr txBox="1"/>
          <p:nvPr/>
        </p:nvSpPr>
        <p:spPr>
          <a:xfrm>
            <a:off x="381000" y="1981200"/>
            <a:ext cx="4838184" cy="2862322"/>
          </a:xfrm>
          <a:prstGeom prst="rect">
            <a:avLst/>
          </a:prstGeom>
          <a:noFill/>
        </p:spPr>
        <p:txBody>
          <a:bodyPr wrap="none" rtlCol="0">
            <a:spAutoFit/>
          </a:bodyPr>
          <a:lstStyle/>
          <a:p>
            <a:r>
              <a:rPr lang="en-US" smtClean="0"/>
              <a:t>From: </a:t>
            </a:r>
            <a:r>
              <a:rPr lang="en-US" i="1" smtClean="0"/>
              <a:t>The Book of Why</a:t>
            </a:r>
            <a:br>
              <a:rPr lang="en-US" i="1" smtClean="0"/>
            </a:br>
            <a:r>
              <a:rPr lang="en-US" i="1" smtClean="0"/>
              <a:t>	Judea Pearl, Dana Mackenzie</a:t>
            </a:r>
          </a:p>
          <a:p>
            <a:endParaRPr lang="en-US"/>
          </a:p>
          <a:p>
            <a:endParaRPr lang="en-US" smtClean="0"/>
          </a:p>
          <a:p>
            <a:r>
              <a:rPr lang="en-US" sz="2800" b="1" smtClean="0">
                <a:solidFill>
                  <a:schemeClr val="accent2"/>
                </a:solidFill>
              </a:rPr>
              <a:t>Claim</a:t>
            </a:r>
            <a:r>
              <a:rPr lang="en-US" sz="2800" smtClean="0"/>
              <a:t>: Deep Learning does not </a:t>
            </a:r>
          </a:p>
          <a:p>
            <a:r>
              <a:rPr lang="en-US" sz="2800" smtClean="0"/>
              <a:t>go beyond level 1 (Association)</a:t>
            </a:r>
          </a:p>
          <a:p>
            <a:r>
              <a:rPr lang="en-US" sz="2800" b="1" smtClean="0">
                <a:solidFill>
                  <a:srgbClr val="FF0000"/>
                </a:solidFill>
              </a:rPr>
              <a:t>- DL only learns correlations</a:t>
            </a:r>
            <a:endParaRPr lang="en-US" sz="2800" b="1">
              <a:solidFill>
                <a:srgbClr val="FF0000"/>
              </a:solidFill>
            </a:endParaRPr>
          </a:p>
        </p:txBody>
      </p:sp>
    </p:spTree>
    <p:extLst>
      <p:ext uri="{BB962C8B-B14F-4D97-AF65-F5344CB8AC3E}">
        <p14:creationId xmlns:p14="http://schemas.microsoft.com/office/powerpoint/2010/main" val="408560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wipe(down)">
                                      <p:cBhvr>
                                        <p:cTn id="7" dur="500"/>
                                        <p:tgtEl>
                                          <p:spTgt spid="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wipe(down)">
                                      <p:cBhvr>
                                        <p:cTn id="12" dur="500"/>
                                        <p:tgtEl>
                                          <p:spTgt spid="8">
                                            <p:txEl>
                                              <p:pRg st="4" end="4"/>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animEffect transition="in" filter="wipe(down)">
                                      <p:cBhvr>
                                        <p:cTn id="15"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latin typeface="Times New Roman" pitchFamily="18" charset="0"/>
                <a:cs typeface="Times New Roman" pitchFamily="18" charset="0"/>
              </a:rPr>
              <a:t>Can you answer all questions?</a:t>
            </a:r>
            <a:endParaRPr lang="en-US">
              <a:latin typeface="Times New Roman" pitchFamily="18" charset="0"/>
              <a:cs typeface="Times New Roman" pitchFamily="18" charset="0"/>
            </a:endParaRPr>
          </a:p>
        </p:txBody>
      </p:sp>
      <p:sp>
        <p:nvSpPr>
          <p:cNvPr id="8" name="Content Placeholder 7"/>
          <p:cNvSpPr>
            <a:spLocks noGrp="1"/>
          </p:cNvSpPr>
          <p:nvPr>
            <p:ph idx="1"/>
          </p:nvPr>
        </p:nvSpPr>
        <p:spPr>
          <a:xfrm>
            <a:off x="381000" y="1295400"/>
            <a:ext cx="11887200" cy="5181600"/>
          </a:xfrm>
        </p:spPr>
        <p:txBody>
          <a:bodyPr/>
          <a:lstStyle/>
          <a:p>
            <a:r>
              <a:rPr lang="en-US" sz="2800" smtClean="0"/>
              <a:t>What was the main goal of this course?</a:t>
            </a:r>
          </a:p>
          <a:p>
            <a:r>
              <a:rPr lang="en-US" sz="2800" smtClean="0"/>
              <a:t>What </a:t>
            </a:r>
            <a:r>
              <a:rPr lang="en-US" sz="2800"/>
              <a:t>is </a:t>
            </a:r>
            <a:r>
              <a:rPr lang="en-US" sz="2800" smtClean="0"/>
              <a:t>the essense of computer learning</a:t>
            </a:r>
            <a:r>
              <a:rPr lang="en-US" sz="2800"/>
              <a:t>?</a:t>
            </a:r>
          </a:p>
          <a:p>
            <a:r>
              <a:rPr lang="en-US" sz="2800"/>
              <a:t>What is a DNN, and in particular a CNN</a:t>
            </a:r>
            <a:r>
              <a:rPr lang="en-US" sz="2800" smtClean="0"/>
              <a:t>? Calculate its complexity!</a:t>
            </a:r>
            <a:endParaRPr lang="en-US" sz="2800"/>
          </a:p>
          <a:p>
            <a:r>
              <a:rPr lang="en-US" sz="2800" smtClean="0"/>
              <a:t>How do the newest DNNs look like, and what new operators do they use?</a:t>
            </a:r>
          </a:p>
          <a:p>
            <a:r>
              <a:rPr lang="en-US" sz="2800" smtClean="0"/>
              <a:t>How do we learn DNNs? What is backpropagation? Learning tricks?</a:t>
            </a:r>
            <a:endParaRPr lang="en-US" sz="2800"/>
          </a:p>
          <a:p>
            <a:r>
              <a:rPr lang="en-US" sz="2800" smtClean="0"/>
              <a:t>What optimizations can we apply?</a:t>
            </a:r>
          </a:p>
          <a:p>
            <a:r>
              <a:rPr lang="en-US" sz="2800" smtClean="0"/>
              <a:t>Can you explain the different scheduling options of CNNs, exploiting reuse?</a:t>
            </a:r>
            <a:endParaRPr lang="en-US" sz="2800"/>
          </a:p>
          <a:p>
            <a:r>
              <a:rPr lang="en-US" sz="2800" smtClean="0"/>
              <a:t>What specific HW support can make DNNs execute energy efficiently</a:t>
            </a:r>
            <a:endParaRPr lang="en-US" sz="2800"/>
          </a:p>
          <a:p>
            <a:r>
              <a:rPr lang="en-US" sz="2800" smtClean="0"/>
              <a:t>How do Neuromorphic Neurons operate, and what are their advantages?</a:t>
            </a:r>
          </a:p>
          <a:p>
            <a:r>
              <a:rPr lang="en-US" sz="2800" smtClean="0"/>
              <a:t>What is Bayesian learning, and what are its advantages?</a:t>
            </a:r>
            <a:endParaRPr lang="en-US" sz="2800"/>
          </a:p>
        </p:txBody>
      </p:sp>
      <p:pic>
        <p:nvPicPr>
          <p:cNvPr id="6" name="Picture 2" descr="http://3.bp.blogspot.com/-Fyyo92Ouo14/USoRPb90tOI/AAAAAAAABXU/poSOCn2msZ0/s1600/summary.jpg"/>
          <p:cNvPicPr>
            <a:picLocks noChangeAspect="1" noChangeArrowheads="1"/>
          </p:cNvPicPr>
          <p:nvPr/>
        </p:nvPicPr>
        <p:blipFill>
          <a:blip r:embed="rId2" cstate="print"/>
          <a:srcRect/>
          <a:stretch>
            <a:fillRect/>
          </a:stretch>
        </p:blipFill>
        <p:spPr bwMode="auto">
          <a:xfrm>
            <a:off x="8878094" y="76200"/>
            <a:ext cx="3237706" cy="2286000"/>
          </a:xfrm>
          <a:prstGeom prst="rect">
            <a:avLst/>
          </a:prstGeom>
          <a:noFill/>
        </p:spPr>
      </p:pic>
    </p:spTree>
    <p:extLst>
      <p:ext uri="{BB962C8B-B14F-4D97-AF65-F5344CB8AC3E}">
        <p14:creationId xmlns:p14="http://schemas.microsoft.com/office/powerpoint/2010/main" val="4282906460"/>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Intelligent Architectures, 5LIL0 </a:t>
            </a:r>
            <a:endParaRPr lang="en-US" noProof="0" dirty="0"/>
          </a:p>
        </p:txBody>
      </p:sp>
      <p:sp>
        <p:nvSpPr>
          <p:cNvPr id="3" name="Content Placeholder 2"/>
          <p:cNvSpPr>
            <a:spLocks noGrp="1"/>
          </p:cNvSpPr>
          <p:nvPr>
            <p:ph idx="1"/>
          </p:nvPr>
        </p:nvSpPr>
        <p:spPr>
          <a:xfrm>
            <a:off x="533400" y="4430886"/>
            <a:ext cx="9931400" cy="1512714"/>
          </a:xfrm>
        </p:spPr>
        <p:txBody>
          <a:bodyPr/>
          <a:lstStyle/>
          <a:p>
            <a:pPr>
              <a:buNone/>
            </a:pPr>
            <a:r>
              <a:rPr lang="en-US" noProof="0" smtClean="0"/>
              <a:t>We hope you learned a lot and</a:t>
            </a:r>
          </a:p>
          <a:p>
            <a:pPr>
              <a:buNone/>
            </a:pPr>
            <a:r>
              <a:rPr lang="en-US" smtClean="0"/>
              <a:t>enjoyed our course</a:t>
            </a:r>
            <a:r>
              <a:rPr lang="en-US" noProof="0" smtClean="0"/>
              <a:t> </a:t>
            </a:r>
            <a:r>
              <a:rPr lang="en-US" noProof="0" dirty="0" smtClean="0"/>
              <a:t>!!</a:t>
            </a:r>
          </a:p>
          <a:p>
            <a:pPr>
              <a:buNone/>
            </a:pPr>
            <a:r>
              <a:rPr lang="en-US" sz="4000" noProof="0" dirty="0">
                <a:solidFill>
                  <a:srgbClr val="FF0000"/>
                </a:solidFill>
              </a:rPr>
              <a:t>Questions?</a:t>
            </a:r>
          </a:p>
        </p:txBody>
      </p:sp>
      <p:pic>
        <p:nvPicPr>
          <p:cNvPr id="1026" name="Picture 2" descr="http://amaleenhanis.files.wordpress.com/2012/11/learning.gif%3Fw%3D410"/>
          <p:cNvPicPr>
            <a:picLocks noChangeAspect="1" noChangeArrowheads="1" noCrop="1"/>
          </p:cNvPicPr>
          <p:nvPr/>
        </p:nvPicPr>
        <p:blipFill>
          <a:blip r:embed="rId2" cstate="print"/>
          <a:srcRect/>
          <a:stretch>
            <a:fillRect/>
          </a:stretch>
        </p:blipFill>
        <p:spPr bwMode="auto">
          <a:xfrm>
            <a:off x="6477000" y="1219200"/>
            <a:ext cx="5172844" cy="3024336"/>
          </a:xfrm>
          <a:prstGeom prst="rect">
            <a:avLst/>
          </a:prstGeom>
          <a:noFill/>
        </p:spPr>
      </p:pic>
      <p:sp>
        <p:nvSpPr>
          <p:cNvPr id="1028" name="AutoShape 4" descr="data:image/jpeg;base64,/9j/4AAQSkZJRgABAQAAAQABAAD/2wCEAAkGBhQSERUSExQWFBQWGBoZGBgYFyAaGhscGhwfIBsXGhocGyYeGRojGhgYIC8gJCcpLCwsGB8xNTAqNSYrLCkBCQoKDgwOGg8PGi0kHyQ1LCwsLCwtMiwsLiwvLDAsLCwsLCwsKSwsLywsLCwsLCwsLCwsLCwsLCwsLCwsLCwsLP/AABEIALIBGwMBIgACEQEDEQH/xAAbAAACAgMBAAAAAAAAAAAAAAAEBQMGAAECB//EAEwQAAIBAgQDBAQKBwcBCAMBAAECEQMhAAQSMQVBUQYTImEycYGRFBUjM0KTobHB0QdSU1Rzs/AkQ2JygrLh8SU0Y4OSotLTF0TjFv/EABoBAAIDAQEAAAAAAAAAAAAAAAIDAAEEBQb/xABCEQABAwEEBgUJBwQBBQEAAAABAAIRAwQSITETQVGRsfAFFCJScTJhcoGSocHR0hUzQlNissIjJDSC4UNjc+LxBv/aAAwDAQACEQMRAD8ANz/bHMrmKlMOAqvUA8KzCswFyI2AucQ5bt1mG1eMkg7d2u09AJPswq4rPwutB0nvat728T9PyxvguaYVCe9ESZAME8rE2BmN+uFUejbI6iwmmybo/CJy8ErSPxxPPrTfO9tswhX5Q+ILMItpHqke388Sr2xzJDeOAFkHQs8ufonf1YR8YrNrkVFAkQDM7G+0X8v+rCrmWNAfKAsB6U2G0ctQMRyxPs2y3Gm4zV+EfJXpHwMTztxUuU7dZhtXjJIJt3Y6xsBqxvP9uMwjAd4RMSAikCVm0iRfrhXwTMsHb5QFbghTBJJixNgZ9uI+LV27ye8UXsDNvD6vuw77Lsl7yGeyPkjD3Xszz60/XthmNLkuQABB0LJk+Y0n2YGy3brMsCQ5JB2NNY3PICfwxFmcwxogd4NYAlptuOUSDHXngbs/mmDGag07QpgzqOxIjceuPtFvRlkxGjZ7I+SIPdBz59aO4l25zFNiBUIsfoIQCFncjr1xRK36YOJBiO+SxP8AdJ/8cWHjNZg7fKKLNAMyPDcbb+qceV5j029Z+/CanR1kDW/02+yPkiL3QFch+mLiX7ZPqU/+OHXZn9IHEs5Uen8KSmVpl1mghDNqREpkwNOp6ijVeOmPMUww4dxE0hWAE97SNOZjTLo2oefyYHtwr7Psv5TdwVX3bV6VU7W8VFGg4zFPvKveF0alTQUlpqjhndrCadVWvEAqLkxiGn2x4wSQa1AAd34yaIQ96GNMq5MMG0NEdDMQcVfJdua6HUxLuz1mqP3jI79+lJWAZIKEGgrBhztEWMeZ7TNU1iHIZ6LzUrNVf5EVAAXYXnvTyAECBc4n2fZfym7gpfdtVtq9sOMqyr3lIlndCAKJ0NTGp1qEGKZVZY6iIAPQxtu2XF5MVaJUIH7z5HuyjMUDioSFI1grvIIgjFWp9rGD1D3akVK9aqyljBFZGpvSkQQNLtDbzGN53j+uk1FaYSnoRFBcsVC1TVJLEDUzOx5AARAtiGwWX8pu4K77tqf5rt7xdO9JdIpinJ7umR8rBQgizakuImwJ5YN4b2/zooLWzOYK947rTWnQpsxCadTtqKgCWgC5JB2i9U4nxoPlsvRF+7UmoYIJOphTUz6Qp0jAP+MjljOHcYTuRRq0u9RGLodZpspcLqWQDKEqpiJBBgiTgeoWX8tu4Ki921W+v2z4loNVK1NkhnWVprUampINUUidWkaTO8QdwCcFZLtLxVnRGqURqqU6bGaRNPvfQZ0BkAi4B32sSMVGr2gBpwKSK4pVKKOHaFpvqldBnUwWoyhidjcEicE5TtIwapUCLLPQcXJAOXggbAkGBO2L6hZY+6buCq+6M06qdsOKgFhVosoYoCGonUwCnQkHxtDL4VkyY5HBeW7T8T1EVK1KAlYk0xSqQ9GmXNJtJ8LWg+uRMYo+b41ZBSp90KdY10ltZDFadpIEgGkDtzjlJbN2l+TAp0lphhWZl1lhqq0zTkSJVVFQkLfzJ3E6hZfy27gic921WKv2q4lr006tMiKUNUFOmC9WmrimskS3ij2AmJwPm+23EqaCo7oqsLAimGMEq0JOuzKQbWjCzh3bVqbMGlUPd/N1XpkNTpLTuyjxBgikgi0WI5qeJ541AkwNCFeZJ1O7ySefykeycNHR9lmNE32R8kN905qwUP0j55tXyi2iPk0641/+TM7yqKfXTUYUZioTSWGEiJ9wi02xxwitpZpYRHkOZ64gsNkxdom+ED5KtI7HEqyV/wBIubV9PeWk/wB2v3x9+J2/SBmtJOsWMWQfiPuxVqjnX6QmT7P6/ryOztUlB4o2k7ja8e3C/s6yw3sN3D5KX3QMSnOV/SHmmA8ckkb0x+At7cdP+kDMirp7wxJ+gvXr/R9uE3Ca5gjUCIsB15cton7MDd4RV9NQZN+ni229X9XwQ6Ost49hu4fJS+6czz61aa3bvNd3rDAXIsg6dGE+7HWQ7d5l9PjmSJlB5dBbfnhNxStKAhgLmZvNuUcv68sS8EzBgjWCLQBytzHS428sB9nWW4ew3cPkg0jruZ59aYL2/wAx3mkvbl4F69Ry9V7dZwRmu22ZWlr1X8WyDYRuGE9cVejWYVLVV1dfabbbf162nHq5KghwB4t7ztt9/wCeCPRtllvYb7P/AArNR14Ynn1o9+3OZNNir30s0lBYhSeSwBbZr4uWS7TzSpkqSWpoxvzZQ3Tzx5zTzB+C1lLhvA0AWjwGxB3G23nfFnyHzFD+DR/lrji9M2alZ2tNJoGJyEJ1FxLnAz60vznE8rrqu2Tbw1HV6nePGoswkkCFLEGB+WJ+DUMnWqiiMoU1p3kl3uu4aDEg2gjCKnxSnSObSpqZXzR7ympIZqc1wSt7FX0MG2BAw77L8S7/ADtNyQW+DQwAMK2tzouYEKVgbgRhtppinZHPY5wIbh234YelHwTxQwvHgPkg+IZvKDxVMowC6bmu4A5D6P8AVsR5fjmQLFe5ClhB/tD8uUhJ9uEPaOrWqfJrpZJkzbY2G42g7YCymTYVpVEMej4ySYgCQKnTHQZZgWgEun03/Us5Y27n7h8ldaVLJwSMsSp/Vq1DN+Q0RgbiGeymsa8o0iI1ZgraIFot/wAYqPGc+ZpiLm55xfaTe2074nzldQaTOZ8VxsdI/wAkRz6YM2YCCS7X+N/1qNpx2iZ9Q+Ss7cVyihh8EYTE/wBoN/swPl+KZGDpyhI3MZgnn6sVnIVabEF1PzdOSCx5GSfFP/TB2XoZYISQYkeiW6+ZN7HlFsCKAGt3tv8ArViI1e75KwNmspWrBDk3LMYnv2kTAJgCRA39WAuL9n+G0KtVWyLkI13+EVADeNXOL4HyrUlzAgMGD+E3keK8RaN7nEvb6tWevVpIFZS5mbbEQNxzja+MxZNdrJdF0ny37R+pG3LV7kEKHCZj4E09PhVT8sH0+DcNIkZCqR1FaoRiv0Mke+BCqQAI8ZmwEW7wHGcZzxAQbEmSN4vsSem07419TaT+If7v+pQQXRhuTrM8P4am+QcHocy62ve/mIxi5Tho9LIuvT+0uZwrruIpF7+ICNjpBb9S/ttiLI16baSyt6C3BY/SaT6XSB7MD1dgGbvbf9arzYJwlHhhmMmTHTNVP/jgijk+HHw/AnDT6JzDk7X5Wjn6sLsvl8sKbkzG1i/4n1+VsazdWkC5GsGHKkapkAzEW6mW6YA2ZuUv9t/1IXu1ABTdouz2Vo5upSVIXQGALEx4NXrN/vxxkeBUHRoUahp2ZgPttcg4a9vAozjNfVpQWHLQs3mdo2xHwSqoSo0mBp+j0na5nFWWo51lpuJJMN4BVXaWiQEZ2f7P5dqx1ZdWVEclWdmBKi1vR67j1YlrcQyCGGyFIN0uP91IYN7M0lDVGWfElQ39XTlvGKhmalM1GnWW1OCb7ByIHKPyxk0ba9oc2pOAbk5w27CEllQxDfPmnFXjORXfhtIcruBfp6GO6PGcibDh1La3jG3sTCfNUcsUc9HJPpxznmOh/qMBZhqS6SqmRsZYD0W28XJo5csO6hRjJ3tv+paL5I1blZTxrJzA4dSJ6Cpf3d3iepxPLC/xYlhuWjl17vFMyFbUCwMEID1JOk6vS9ZsMccNz576opPK1huPV/Q5csN+zaByve2/6kEvOII3K11O1OQUEDh9OTFg63964K4PxPJ5ioiDhqKGcJq1KQCd9l5C8Til52gzVFfQo2mXMi/nUucOuxBqJm0SFFM1ZF5O69WJuNO454TXsFKnRc4XgYJHbfs9JGwuIEx7k+4hxPKU6pVuHJIZgCSBMGJEriKpx/Jopnh9MCbgsovefo/ZhXx6pTOYq6tZYVagm9lDmY+jG/niDMUcsUY39O869/YfI7dMBSsVJzGkh2r8T/qQ3nTHwCdUOPZIxHD6flDL9nh647+PsoXtw+mzAkempbrtpna8YqtZqKaNKGxtdgNmmDq21fdiPh2Z1HUDDCkrXMknSdR8VryTH9Bw6PoyTDvbf9askzn7grq/FMuFgcNGnczAG2/on+hgal2oyIYD4FSQiI8Yt6oTFL4bnj37ITblYbiI2xJn1ZqiOUUEG4Z2kRBG9S+/TBnoyiMIcf8Ad/1IO3MEjcFd8rxjK1GBXIUjLBSwcHflPd+e2D+M91SqdwmSpVByEEz4dR8Kg+fuxS+zrVaVXT4Vps8zMn0he7E3EbjF645xDuc6ralTwVLkxB7o6b9dUDGJ1lpMtbKcG6Q4xfdmCP1edFUDgBdIOI1DYUnfilEUWqHI0NKhgCNWmdJPdzpgEibdMN6VYOlNggQNSpEIuyg01hR5DbCfj/HUqZOoiaEBMhNRmTTq62Aiw1Mqj/CFFjhnkPmKH8Cj/LXGfpez0qbGupgjE5uJ4lXQL5N/n3KlZWgG4pEb5siQFm9ciQZmfZ7MNf0bR8LbwBfA17eVrHCb4IlTO5haj6BrrESVXURVMIHcBEJudTGLdSMWHsNQ7viFSnDKFVoDABuW5UaTY8mIIg4320f2L/R+C6DYublWs1SYuy3PiYXMyAbEY6bPsosqqQln03B1AD1nGU6zMSwKgg6jPMLcjz5746qZlnpDSQINzEEeQP42x1QSIWHUh+LZapqpnUra7kheUi58NueFnEKpLuhMkMYtPK4vg6vnVVirO0qIInoR6+vnjjMUtWYqbXax9nvwRMiEdLFzRCnSo1Hu0CKRYElASCeU9QLYny2fqMxXu106iDCDyj12JOBmyzVKgYVBCmT4jffyHI4ko8NdWYmpYmTc+XToBHtwggXTezW+52gQMPci8lmWauAU0nUgBjfUQSCR6j9mCe1Sls7mLH5026iNwPWcQ8GyhWsjM+oFqcEk76hH2H7RgrtEWbPZkKVBFU3PPTePsxlp/wCUI7p4tSq4AxiEqOdZFHgUEKfHEkGwHrIOOeMZerCNqVi1zC8rXIK2uT9uJmzJakSpUQd4gjnY3m2BMzmQjaWqNIABv1v59RjpglYx5WIQedqnW9NjJBt/6TIvgtXaitNQqm4BJUGJJtPWI9+NV6Ouu20HTpJ809+JMxlGqVF0vsQbMbkE9QOuEuz8y2UmA0g4jFS5fO1GZl7tdOqDCj1j12Y2xxWrOwqAoVJUgHTuWBsYveD68b+LXRmmpAYgm59Q28h9uOqFArJapqEWJJieXLocA67ewVtY0NhzfcrR2sVWzbAswbQhtH6gm3KwwvoVqYpsRqjUs6iJ2687YM7YVGGYqFD8oFox/wCkfZhOGbu/lDaaY96Xg+uJxnsLB1Wkf0jgsFUFzoJwVn7L11NRkUG9Ko149X4HFKao6x4CzF2nw/rEnn1vi1dkqlQ5qvJ8Hc1NP9fnisZlC4lXgyZIJ6W5cvxwDG3bTU8G/wAkyzU2AYjeuczm6ir6Agnmo3aAPva/l54h+EtUZ0hQIAB0jms7+u3txs5Ko4CipIsRc7iCDceX24jr5F0qkl4BK2LdBEmAcbWRAAzT7jb83cPDBA0KhpwgOkkwbRaTv64w04dk6hrOCVAEwSBBvf6MnAz0CKieiTrBJ8iSed5wR8ODVNIqMCWIFzuTEerGgAjBIrCCQEQudY7qrt45crzB6dIODezdNlzdCxANWnb2iZ9VsC0arJSbUQbwDEm5Ig/+nqdxg/gLH4Vl2JUh6qEAbgE/ZtjPagdBUJ2HgUDM8kHxSvUWtU8BZu/q208mdiInqF5eWBs3n6qr82IJEyo3YgD72vgvjNMtWqaWIbvakkE9WAHsk4XPkXdQoqyJB3O4IINx5H34RRi62Vtc1twgD3Lts41R2TSoEAatIsTcXwpDmmNAOkkxtHhBO/nbDDM5JkqFi8A6bFjy2NgcR5rLwV9EktM+snrecbGNkSMkJaLuWKLyOVqGu0lQBJBIF/bpk7nnghc4xPiVajS8uUiIiBHQA/bgNs8C+kVWB1RYnew92GFCqyI4ZgbkAkSReI+zqcON54nxCw65hRZNXV1Ok+lTMCxJ1Cd+k88WntlmJzsAkaSoJDBd1B3NhuMVqhVIam5KwzoQBuBIH4dZxYO01KeIuJIl6YJCho+TQSQbHfbntjj2lv8AeMnuP4tTow586XdqDCgaiZyymO9HOipPhja/O55Ys2RHyND+DR/lris9psqKdM6C7IadWGmkytG5BQmeUg3WRizZEfI0P4NH+WuMPTP3TPE8AqZ8PiVSE7wZ3NNSqClpasXdtWkJ3p9ICdUsUAABkkW54ddgHLcQqMagqkqx1jXBmDPjg8+YHPCPNZoJmsywYQz1UdGpgqymofCYqqd1UgiDIBthn2Ar/wDaC6dIVw9lTSBCGwmo55AyT1xutjW9RqQfwHgjp1KjjBbA2weKQ5RCXcaSohwo8zMNPlb343k6T93pqGTqDW8RgARtyJnCoOy1DDeKCw8No0nn6icAcKzGZrsx7/QtNQ9So5OlVBVQTpUsxLFVAAJJI8zjokTklioGkgqxZ3JA1GgC+wI9Vr/dgjNZZUcsSZKbgEw02sB0woy1LMs4XL1TmiF1fIqxIG0MrIGUyAIIi4iZxNRzOaqIzxV0zdtJgMCBcgQCGIHrOLIkQQjbWuEFmz5JjlaSSPH9HaCD7vWcT1aQAALb6osT6QK3jz+7Cmpw+qjKKy1KbESA4KyNibgHkBiTO1wCq9BsT5m+4wZALLgzKaLQ8nHJOMno1IoJvVpkeA7BlEfZjrjQPxlmJBC66nL0p29xvhXwuqpq0tvTQRP+MH9bHXa+oV4lXg371iPDa07n2H345zaejtQ9E8WqVnhzZnJcZSk/dsjmSSNjqNli0dT1xriGWDVCQANUbjna18V1+1TswOmNrBt9MRJPq+04sGWrVgq1ClFfB3gptWQVGTSSHCE64K3A3IuARjcJaZSNIJkoyvllVkckyVvANiLCw9eOMkiSh1idIMQQeZ292BV7TOwvTC6riSR6iPaN8QZaoKkEgmJkhjAG17W9eLDGh0kJjLVUuhuUQnGaFhLbyRYneQeXU4hr017sqGNwIlGtpAHTyxDnM2F0rpG20zz3mR0xx8JUjYWBkT7T9PFVGX33h6kYqXh2idyf9s8wVzr2saSCTP7NY2vv9xwpqVGFGIuGTr+q3XfbD7tlm8kcyy1s4tFwtMMnwZ3PoAiXFjYg26xhYnE+GhSvw9SZmTk6nnyAvub+eOTYrWxlmptIdkPwOOrbdhKe2TmEw7EV2euxYCfgzzvvpEjeN592EmVpqqwWm+r0G2EW2xYexlfKGs/cZwV6nc1Tp+DNTtFzqa1rW54qXEuJaKLsukNptz3Im2o4ZRIr1qhaCBDcwRt1EAq2kNMz8UflKQBIDGw/VO0+Yv6Qx1nkR3k1NxMQSfMnfoMU6h2qrTMrcEeiOcdfUMOa9E0lmpmKaVggqd0VcwGXWqs4UqHKsDp2GoAkHbphouQc1OsOGAPuTLI5NahB1XVGNwRJGwgjzwNQyQ70ExZiTAv9gx3OdphFai8vOkaJLEAEiN9QUA6TcDlgg5HNOHqGmQVHjUpBHhLERuSFIJA2Bk2xIjJKNZzz2lxnVYoy07EuGv4TA1SL2jb3HDDgaMubyQgmDSDdNUiXnn/xhNkq5DhyTa8CD6XhtBkG59+CezGYLcSy4Jv3q/RtA8/UMJtQPV6hOw8FGElwR2apAVq0t/fVGsrbBySNsQZShpMKx2t4TtM8x5j3YF7WcSNM5goQG7x42JvUhrajvflirZftNXn0xsfor09XQDAUGENa7wTDWIEBXbPIruCaguDaCT57csCZDJCpBLHwoxuGFwCQNvPC3J5dzTSrUzFKgKkmnr1EtpaC50U20pqBEtElTGxIJGZzK0O9KuaUxrCeAn0fSiDe3sjGkgThkhdaakLujkPlATB8UkAX5eXXBWcVtLqlizhhPhMA3F7REHHdLI5qoQTTfWVJ0GkZIU6SYiYBifMjANEsKmpiw0xKwJBHhuJlSCOY54IF5wG1CXSEXoYHLiCxhAwFxq1XaedrYtHaoH4xsfEaqBbavFoSIEi8+eKNSrFs0oJIOsR4bQPPrbFw7eVGXOsac94GVgQJghKZFjzsPdjnV2zbmDLsP4sVyQ0TzmhO1FZmRg1ZaxVKobTTMKRcySANz6S9Lzviz5H5mj/Bo/y1x5ZxPjlWqWDUqaRq1mmjLqJ3JljH+UQPLHqeRHyNH+DR/lrjB042KTPE8ArZmvPs3kmq56rSp6S71qgGrSoJ1tbU0CeW98Mv0e1AOI01kEgVRaIsjSQRYjzFjiXhOUb40ZvEVTMPUYKjsQFqE/Ra3ITEXwR2K4c9LiKK5uvei4ZT6BjwuZHqib42Wpzeo1PQP7U5lmqN7ROGaq9SmCWZYXwt0IgWjax9uK32f4iiLWpVVY0q6BWKRrUo6ujqGs0FYKkiQxuDGLOMrqlWLCTABkzvyJ5b+3Gsj2ZywVjUVhBsSxFpAFo646mGaSaZdCDyubyq06lD5funNNzU0pr1U+8EaNekIVqmPGSGUG8wGdXteHrUa4p/N5mpXKFpU66isBPNoWCxG9/LBVfstQCMVUkgGJcxMGJ8pwlXJAKx0qAp5Tz8p64gM5KtC4Zppn+JJUVETVpXW0GjSpAFtINqVmYhRLGNhYYXncEbEdY5npg6pwrwAgX5yTsQPPHWQQKksAGnSPVczEz/AF54jsHEJjWxiVvhb/KUtvTT6R/aAdOmCO1dGc9mWEAiowvBkWnl5nngjhuairTEiO8UDa/ixD2qoas7mQSwmqY3IPLafuxhkutYnun9zUbhhgvMKKzi452vlq7/AAlqmltFPVRNMkl6dNU0q86e7bQDJIKgxpMXCy/Y1oYmqqheoOwMTHrOGSdjWAJFVDA6HG5Yy0jNO07V0u91989UGvUqpqVvkFalVUUwCSJLVKYITwgUgZ5CbgnaYCgoqP8ALAuXaoKr94GUAToqAOQoKxUEREHcYqlLhLAMSVgRsOvt8sMDwlwgMjkbgixX1+vBRhKZoy3NRWlY2iLmOd9sTLWsNtj9I8j6sdZKmVUloBB0j1b2Ezg1MyRPiEXANsBJGSMO1ABV/wDSfSJ4lXI6U/5SYbZnKN39Wh3YHD1oOyN3S6dAoE08wKumTVaro8WqSzFP8OBf0jpPEa3qp/ykxDlsvVpUqtPWr0jlkzJp1ELpJZQAqlvC6mpOsb3BBnGSw/41P0W8AkP8oqT9EiH4c8iP7NW+4Y1xusDl6ot6P6xOzDywR+iwRnHt/wDrVvuGCuIjvqTUyw0tAJBG1jPvwNNxFpqRsb8Uxs3dS85o4t1bi9CqwrtTq/CAqTDL3TOihVqEEaoOkEpzMwwBgR1eylNVJRmY6tNyBbr192DMp2VGktJ8o6CZ+7G4YmEsCckbT7VUlZ3SnUHe1HrVNbizNTqIFQgCQDWYljcwLWksOBcaRKFOnBU0y5RlSmT44kTUQskEbqdjtacVxOG+FSIIJi46eRw/yPCVCKSYtf8A4scH5J7QVPF3EoGrTVFBVRcgGBy8/bgrs1SjO5drT3qCAALEweVzJnGuIZcGmChJ8V4N7SDaLwTiTs7ltOcy4DM3y6zuBYrc39vswm2kGi+O6eCZTJIlLO29QFcx/EbmeVTpGKLl98eo9pU741qTN4TUaYIkAOT94xXK3ZWkqMULMQwAkjY8za+3LC6B/pidgVPGOreuMtn6FWlRSsKwagrIDTCkOhdnCnUw0MGd/ENQIIta7BOPUu7J0v3nwYZaDp7vSCPHqnVMAeHTGuWnljnJdlliTO4iDym+BhkBptBkxfy3sfVjQB2bwVXCrRleOUqlTMuyymYfWC1NKpEOxUFKkqRDnmIgR0wDxmupZ6u5d7khQTPUDwjabYI4dwpe6VjaQZvA3Owg/fiLiNBTSlJPivBv4d+XUjDWvbGSAE3kBRpaatNjp9NRAAHMA+s3nFq7W1Iz9S8QyfT0f3a/SG2KvSyul0hnb5RZEEc1vY3/AOMWvtQpPEXChixanGnSCZprABbeemORXH92z0H8WLViRjzmkvaHLtSQoxWe6ZhprarMJBAUlRIIMHeZ54t2R+Zo/wAGj/LXCHtvQKgenHwfT4vAJp0wjQrAFrr9ow+yPzNH+DR/lrjndN/dM8TwCFiq+brLU+F0ZFNzmAwLVAquKZqArqZdKwWVgCYtvIEsOzhniGVAfvO6oNTZxcMwRzYkCQoZUB5hOkY44x2Zypr1S+fCPrYsvdTpkkxOrlhj2P4Hl6WYD084K7AMAvdlN1vz6XwNa3Un2R7e1iwjyXR5O2I9eS6b7tyBOpUn4WGqhdTNqYjedMwD9I/hjbZ1Qmkhot02DTyJxw1MyXBAbrp8/V0wbQzlNFBqCSzaAQI6dSOvL3Y9FqWcQCUTlM0GVwDOo2HsNhbr9+AqdGSwMwpkzbYQMbogGmwhSSzpCm1wbExY288RrQ7upohRrCCNUnobxFowZb2pGxCx+YIwwUmYrylTTa3XoQPwOF4LaT4uY5+R8sSINPexBABmRvtFiL3EY4NQELoUEc/CN7eXmcPYJzzWa0U7xvBEcPnvaF/pJz/8T1YY9qM0Bn6q6mPyxtM6ZEExO0Ha2FWQY99R8MgVEFlXbWOonmdsOO1OX/tmYYEAh3+j0846YwVsLY30TxaroUoaZ+aWnMqFZYaII5frTa5wxyeYB1RzAgexrC3XEC5unSTVUudWkECDtPMge7HGWcFXEKYYrCmwkMAG6G2NDRMgptTBq4pUiWZTqIEEgyB4R/yMd5jMyrhRFoN/1fZiBaXdVBIUSgWNU8+RCxyxGUCtUAIIvqkb7gC4vcYJjSIxwRO7bTKhWYN+nP1+WNHVHpcuvmfLHYqAqpVVM7+EbiLbeZxFVJiQk3+iq7X/AFhjSAIn4Lm9XMx8UT+kAf8AaFa37L+WmJX4bnfgTNqHddyPD3Z1miHn53utOkMAwTvJAuBjfbl54hVE3inabj5JeXqxlWvUajoaiGK01iodQZaX0WgMEIEgBipMEDkMcawyLNTnut4J7h2sFr9Gy/2mpv8A92rD7BiJCYMmbddtr7dJGGHYClpzNQ3/AO71ufkPLCekxM+AjYDUq9D+qPVhtkANoq+Df5IKtIvaCNSJE6dzv+H+XBdHNQiBhIvz3kkdPMe7APexJZQB/lG/uxhh+7BIAIBAiYuZsBa59+N7hGAzRWez3TeKKzCERGoAkG1/L8MHVswFRATdbkbe+3XAFah3j6QFOgMPSjcECSRF5x3UbSgEKLoniNiRuAYufdgQzElye6CQFB8KUqFAbT4ul5O3K1jhh2frgZ+kmorFZBv6UGBz/PEVXOpUSUsysEJa/XaGP2+7EvZ6mRncsSQZdLlb+kY5dBjHap6vUx1Hgo1ozhQ8Snv61/p1efmfLA4nSbn0hz8j5Y1xGo3wmuNP95UAlV21N0E44FWAdShVsfRG/u6HGyk0aJp8w1LnmzG9HxRuXzelV1CRPWPpHy88R5ikREagCQbXvcHpgR2DCnJABuBG1zNgLb4MahrqaAFOjXzjcGJJEXxRaSMDguhTaKbQNYR1bMhKaKTBFzyMSfLY2wsGcXSVAaPHO3MjzHTEtbw0dlWAqeI+GQZgGLn2DE+ZztOojd3ZkYIS1+u0Mf1efuxHtAiEICEoZkLXCSU01EG8aoMCPEOZ88XLijheKsTafCG06tJahpDxzALA4p9Cmwq0mLAklblb+nA5dBi9dpOHZZsyz1MyqNIlGQt9ERMEbgT7ccW2Vm0bWxzpPZdkCdbNQlMc3BV3jFMU8i1MlXZizgIEdVCo4JLCx1Fl8x3fkMWDJfM0f4NH+WuE+e4RkihDZ2mo0sNXcmb851cvLD4U1VUVW1qKdMK0RqARYaOUi+OX0raqdZjQ2czm1w1DaAga2FQ+1UfD81/mbr067Yafo9/70PV5/qHmcK+1Oo8QzKojVGNQgKgJJJE+iBeB0w07BBhmk1qyMdXheQwhWsQQI646RY77PcYypn9i6LnANicwkrU1AMkXteBzn8MaWuAaelt6hmL+fI4kzHDBolDUBBE60KzYmBe+/wBmIqXDbrOqNU33JtPPb347VIa5SS2T2QoSlTTIWrq1sVJYE3tYx4SADgxAahgi6KL8ydImT7TiBc63dM40EK7bK5URcajy3OG2XzewIBBUbA9L+zEceyEVNoL0pqUQC5WZAuSNvENpJ5ziHxxOob8gPy6YNzghXg7gXFiLr68LQDpmT6W8+W3o40tfeEpFU6N0FMeH1m76mNUS6GLbah5b4Y9qABm8wSRd3F/PlOE+QBFajBPpU5vv4x/hw+7VcODZnMFS4JqSdSnSfJTInHNrY2tnou/c1WxwfqSVq4AXQ29SDHSBYwfLHFSlUhoWrq7wsssD6tJI8BF/eOhnteG2WS3pSZ5mLxJsNrXxv4YxSow0MEciyuQIBMt0238jjcBGCO7AxXdBS+lWnUokkm5M7E7cziKtSALFZ1XmRtflJMXJwzyudJCyAdSgmAZJIm3lfAedEB77j1EbevzwLXw4japEM8EH44J1c94E/diRqriYaLE8uXlG84FExud+vkf8OMckCxOx5+Z8saQcc/eswrtGpOO2GTHw+pUOqSE6R80o6TiReJ0+5I7uprNBaGrUugBWBBiJkhQInz52O7VUVObcaZYqh8vQUXMgezHFbi8ZbuVNMMKPdmmVrHU41NrWKnc3ZQ2sjUDIvY48/Yr5oUwCPJbwC0udRDZLT51H2Ko/L1In5isOXMDCRK1QgS0mOg/LD3sQW7+rKBfkKkH/AEKTzP0ifditrMb8uvq8sa7GHMtFUOOpmX+yQ+vTwLAYKnippJ1D0uY+63ScSUqYJBaZgQY8zvcTeMD8t+e8+W22DsqPCl/xO5/4x03VA0SVKdQPdAWq3hkAXZTtuCByPLYYGSlV0iVq6taliHCm1jLAeKR92GtbNm4AAhTYi8gEg+rC/wCFsER5RdTi7I4Bm5K9eWFNP9PNGcTJC21YEuGawqeGfVMCT9nlhh2cQHNZYjlUTpyb/kYBXh064LRq1CNwYtsduothr2b4aBmaDMXLCqCIUwNrMZtjNb8KDzqg8Ed0hL+KVX7+r4v7ypA/1kdMCEVINx6XMf8AGJuJCa9aT9Orz28R8sDBfCb8xefI22/qMbKLv6bcTkFk0zdnBSpQBKs09AQIPpne48sEVW0bC7D2i3IzbbG8qPCkn8ZucG181YiAABYEGfL1Dn/1wLqgNQeZaWjsSNaTdzVKGVq6yyyQ4U2tdova0HE9WqCXDG2vwz535n128scnOt3QeUXUwuyOFMyTHUiB7jiY8ODM5BaJm24tbY7eVsEcZCtok4BbytJS1OCLMBaP15/HDjt2f7W/+nr+ovT7sLcjwkShcuW7wEaVJg2N72uPtwf+kKvozFV4LQUEA3OpFAj2449QXra0a7j+LENXyVVeJXQ/wzyJ5dTYY9JynzVH+DS/lrjzvP5apoh6b0mKuAKgZSdI3AIFj1x6JlPmqP8ABpfy1xzOnPumeJ4BKDCw468VV+LszZniVIOqu7LoLOElVaXp6iQASNJuQDoibgYYdm1anmsnl6hBq0kdKniDFZ710pkgmdKMu0gTHLAtZR8Z54nSNKVyGamHVSEs0aWmOkHBXCOK9/xHLeJmCLomNClhRbUyp9BTbwgDaYEkY1ucT0c7/wAZ/YtRbBlE0+E8OINRXzEAkkwfoagd0k8/XGAM7meEnRqr1xBkQlt4vNLqPLCzIZg6CSQTra5PrAO+2OsxTXXQIC+k87RBRo+3CuqVGuIdVqeoj5LXo23cCUypcQ4Sp0ivmCQSbqTdgOtPp7r4ZDKZAsT3uY22i1//AC94OEJCspJCzoPTeD1nn6sRZCr8lTBIvTSTM/RHnvMYvqxiNJUn0hs9FCKQDpnDWrFU4Tw91IL1oMTYg2I60/LA57L8NiNdeJnb/wDnhLTaKtaIiUgEj9QTG0fZjXE6kUwyxq7xYiOu0SOcWnFMs1QQBWqD1j6Vb6FJ2LgeSn9Ls7w5WVg9eUIIt+qZH93tOCK+TyFerUr66wYuSxAgSpvulwCMU+nxWtAlRcx6Mcr7O03nphk7RG3pNM7+k3q5xhtbo2oAKmmfOWYy16kDKVLNshFZ/M8JZQGr1wAZEJ7LzSPUY2ud4UhI7+uTOq6kwTI/Z2tPvwtzNMHuioX5yTsLaW9u/K+JqMN6QWw8v+eeAFmfnpamH6h9KjmNOOMJ6mUyDEMKtfaYixn/AEb40eE8PZSveVgCIuIsPWmK3kSVRFbT6ABMg9ZuG9XXHRUq7kaYinzHKdVgRG/liOsrr0tq1PaH0qgwRDk7/wD8xw2PnK0ez/68YezPDT/eVrW5ef8A4eEmeb5IkelqXb/MOW/TngOjxOuRJUTPNQOXk7Tef+cPp2Os4xp6m8fJINKlqarxxF+HVnDVHbXBAAZ0JkAHwjcgAQeWB2pcL0zrfSAq6hUfkLXn0uvM4qWd4sy1lHg5elOq9iRfAq8VY0GMUvnFjfTdWYzfeQPZhY6LututrVABh5f/AKqxRYDOvHUr9kKvDqTsab1NTKVILO0BhHokmPdgFOzfDgLVK1/Dy57/AN30xVslxh3r37u48WmZsLc+UnHNbiFcLIUT5KDy83EXjF0+jTTJLK1QTn2p/jqVVKbTjEwrUvZvhsfOVd/L/wCvEo4Tw5VC95WgTEDr6qeK5kjNME2aWnYX1HlJ+/G+7ZmQmIAafEOYgWJM+yYwDrNUI7VapHiPpVtotaeyIVifKcPUljWr+jMbgAD+Hv7cL/hnCXYL3+YknUIUidI8qd7csK85TdkZVi6ECSBv5lgBzvbE9VdPowPd+Ec8F1V0QKtTz9ofSiDNqMyOZ4SgZVr1yCZMp0taKYnDShluH0aiV9dYsHUqSsiSbbJYTit5fLx3hMSakiCptpUcrgyNjB995qMneN12/wAyjqfPC3WJ78NLUjI4jLciuiITutwTh7O7l60uSTYfSMmPB54iHZ7h0enW36D/AOvzxWq/Eq4BhRvyUG1+rrF4674K4YxKlms3eEnby5Sefnh7rJUYABXqe0PpWcWdhMR7lYk4bw9FCh6pEGIWdzP7OxxjZTIBpNavttuLf+XPLrivd2zPTYxpBYnxCYKkCxJ1XI2nG86rMjIpF0YCWAuQQLlgBfmYwoWY3pNWp5+0PpWgUoEA5I5s/wAJche/zEm9lYEwCeVO9ibYzJ57hKGoFr17klpToTMRSE3PngbTpURAOkDlv7I5+eIstloeszabspWCpsFANrkXGxjrzxRs7ziatT2h9KgYMDzkrAOH8PBSqXrGWUqYm7lQuySBIX1TgXj9YrxN5YINJAYn0HbLxTqeQV4M8t8BUGJdJj5xdt9x5nBXaZZ4mQRI7yiIsforaPbzwNmpPpWsFz3O7D8zl2mJNpaGjBV/itGrQyBpu6h6lTvaYFRXimEdajAqSPG2gb3NMnle75M/I0f4NL+WuKv214nNA5cPq0vVbwIKVMLEBNMLqYHUZ02ncziz5L5mj/Bo/wAtcL6d+7Z4ngFlYTJkqmcQrauNvSelqSrmRSbxlSVdlVrqQdjPsHqx12GzWviNLwCmNdSACTbuqlpYloEcycD9o8w1LilapTkOlVmU92rQREHxSDG8xbffE3Yerq4jRYxJaoTCKo+aqTAWw32Axrc0Do1x/wC2f2rV28ycFHQym41bMwn/AFGD9uOa6Xognm32odvV7Mbi7b+m23mb44rATR5en6/RvfyxqdJM+PBaHADUiO50hryNBH33/qcQ5DL/ACSEH6KdOg+y+Nj0XN/mzv6jf7sR5UfJqLxpT7h+GJB58FBE5cypKVLVUq3jxL9iDf1454oCKVz9MX22n1j7MYB8pV5HUthb6IjHPFBFKLjx8t9jzty88CNXq4K2xs5lBZaj/wCIJkbtO4mLKOc9cPq9LUwvF2/3thBlChC3ezR4r8txLGMPcz6QufSO3+ZvPpjbUadGEdOLm3kqHMr82CRaoDPWzWHn7tsbGap0zBqpMXUsoI+2fPHNUWo8vHa1yYaxPK2KwlakufrNWUsopmH7oVhTaFC1XpMdLqJiCY8QMGADja28SOc0itUFNt4DmFYMnWpqijvqchQLOPsmDeenLHXwimzse9p30/TH0Rzkxf1nCzMZKmtKtWrLTrU2oUalNsvTXLlgcwUJKmlFNpVlJCGQBvM4IyHYqicy9Go7Kj1xQovrhidKtHdrRfWyioky1Nb79GaPzrN1v9KNzubTu2XvFJ1Lsw2kdCfuOFWWcafnVmRu88rj0Rz9fsx1kOzlB2o0y9QM2X+EVCSAoUIzFFhWaTpHigwJ8LRjZ4LlEV6yvUrUl7lQtN7h6veWNR6I1KBS3FMSXAtBk2NgyrNqJ1JjmhS169aTt9FjsPO3PGk7o0mA0RrBso5KbxP+KMaGXpni9WiUXuxUzEJA0gKtSBGwA0j3YC4DnwrAmAhIDN3KVyLTZXtJvzmPdjROtELQdiLyKr3zsCunaYC39W/P7MAZj0Z7xZvcMRsNvRPP1e3DLI5YtxZ6DpFMVaoFMElZXUUpBjBhiFXkb8jjnLKuanvaapTp6mdqaLl9AC3DMiGRtYozdOeFuIOpTSkhFcMeaYEgXa8zz84+4ezHZpAOpDLYPAmSZHKLW5yRhi/A6NFC81KlOaekKQG+Vp95LO1OTEQPCpbyx2/D6L6ANa1VywqAnToMlVbWNM6ocHVO4254yluC0isDqSzPZbVTaWUSpGo7C3OATA9RwQ6agZMbe/rgjtHwuhTSooqsCpZHF2MXl9JRApkejJ33tgXMC17bC39dMURBTWuDsYUeVpQXhgdVSTG6+EDSZAGq08xcYmo0INr3B/8Aev8AXtxDQC/KEX8fiGmIbSoIBJM2gzb1CMd0L8z6Q/3DBNGKsRGXMpFmqZgnWJncMRaDb0T+GG3CJNOAfpG+/TrH3YU5ru9LenExa14Nz4xPPDbhS/JR/iPSeXO/LzxdTNA3yipGoAPTOpQRqIBmWkEQsSJEzeLY1nMtqpvLKsow1HYTzMSYG+xOMUAvTJY6vFA0yCSDMknw2vz6Y1nVXQ4Ziq920kCYB3IWRJjlb14DWmiMedSJ0lhvaB+F5OIaFLS1WGU6mUmJJWFAhpAE2m02IxJUHhHKwuLWsOXliOiizWIJaSsysQdKwAZMiIM23jlOK1KjEDDmETRp6XSf2i/7hiDt/nGTPVdK6oKHeI+TSIMzjuh6aXPzi7+uBjfbg/26uP4ewH7NOeFD/MaP0v8A3MWe1CUh7V1jqhKKopoUSx1ljNWkrtd2JszEewY9DyXzNH+DR/lrjzjjedarTdql2CooK00UQogA6QNlgDyAHTHo+T+Zo/waP8tcYenhDGDzngFzmZSqN2iyPe8SzQ1IgQ1Hd2DEBViTYEkyQAANyMMuxPD+64hTBKsGQsjqCAytTJB8QBFpEEWIIwDxzOonE84HnRUFSk2k+IBtJ1CRBIZQYO4kTzw07IZtKudo6J0Uk7tJ9IgUnu0CASdTQJiY5Y31rv2Y67+X/Fa2XteWPBJ6ceLVHpN69zP345ZyHoXtDxvHo+Lf18sb5n/O/wBjY5rDx0efhfp+re3n54c7An18FpfnztUlYCHIOyGY6QbWttGNZV17tAYnSv4fhOMrDwVJOyGR7Dad/wDpjMsIRemleU8h7NsVnHOpQeUcOZW6DDvKuqJ1D36BG/4444gV0CYCa7ztsettsdU1OuqNzrF/9Iv7hyxHxY/JA3PjNhY7G4i+1sCMx6uCJpy51oWnpDwrSAQJQAT6Nz5xh1mUXXLHmf8AefMcpwjyjL4ZV/StqJ3t15bYeZgHV/qP+4421cKYhEwS0nnWhqy3o3tr8PQeFt73EchimcZztSlnalSg702sA1NipjSLSp+ycXWsL0ecuY5R4WvH54mopvysTt+PqtjI10Gec0itS0jYy/8Ai83q5+tULGpUqOakayzMxbTsGk3gi07YOynG8yjMVr1lLFWYrUYaivokwbkeeLjlhNNDEDQvnvFrz9uO2HylQRJ8N+si3u8sM0qz9Sx8r3KmU804ZGDOGSArBiCoXYKd1A5RgpeOZjW1QZisXZdLOKjaiP1SZmPLbFrza/Jk/wCMWFjv5QZwoyrpoHhaJ+kT0G0naIwymQ50KdVy7WaBTMVBXFYM4qzPeBjqkzJ1byZN/M4a0uPZmdRzFcttPeNOkTAmZIkk+3FgqZY6wbRInEdDLFEM82J+wX+w4Y0y6EYs0ZlVLI0WFQtBF5mbknn68HJ2grF0Z8zWBUHSzVGJWVvpJJi1j1w/y1AiLCIJ+z/jFczJp6LI0SfRJ6cwD0nC5wVmjAmQnGQ4tVBLirUkyNYqNJUGwmZIAiOmNfCiXW7ElHX0raREqd5G0CYEYkyPzYNxdrG538+d/sxgtUQECStS95ERIF4vzkHGcuwWnRgLfE+Jl6RSoajoqmxc2Gx06pAPnGJqlED0ieW498XxDnmhKjEBhoJINgeo8MQPVGCK6+c7cvxjFkhEBBCHy6j5SJgVPFzk6RJERAjlc+fSbK0ACCpm6j/3jzOI8sZ7z6MVIMSZOlfEZm8WtAttibKgz/rX/euCYcedisZc7UjJS4dtIM3cA3AY2tvhnw6CDYGnrMEbctowpzTJpaFaJ+iSL6W3gi2+G/C/m5kjxbG/TeZvGLqEShZgYwW6gXXTgX8WmDYGDqmxJETEEXxznKqCm2pCRobUAYMXmDeDHMgj14k1Q9IECTqhpMrAMkQYMi153xrOsAjkgOBTaQZAMTIMQYI6QfPCwQmbedSmVBHi6CJB2t5gbYhoKC1aJjUurmCdKxERA0xYzeb3jE7L4RfkDHuMT6sRUGGqtACkMoMSdR0qQxBkAgGLAbDngVNQ51KZUGtdP7RfvHmeQxvt9Hw55tIQSRb0V5zbcYzLiXQH9ov2nE3b1Ac24ZiB4T/7VFrGdvtwumB11k5XH5ekxItUxhsVS4/kTR1UmKMxSm0qdSwyhhDCxsRcSMek5P5mj/Bo/wAtcef9pczRqAvTL+GlTpnWAPQVVBEE76ZM7eePQMn8zR/g0f5a4y//AKK7cpxtM7guWyYXn/a8/wDaOZ3+cb6QHTlGGn6NpObXnc85/u36YR9sq7DiOZ8DR3rX0SOXl9uH/wCiqTXLFWEGLrH0Gw2q6OjXY/8AT/it1N7Xdnx4ISlmNJNpOp/95t/XTEdep8pRtfS9udgPvwxo8PZgfCZ1VN7fSMezfHNfh/y1EBNkqk2tsNMnlywb6zJPr4Lc+m4xjhhxQ2dzGqnUMQAhidjufdf7MbymZhFAE2X8D94jBObyJWjVJF+7bSdzMW9u/LHdLh50rCiyruY5Dl1nA6VnPgpddOfMoDK1tNSrz8YHvUer1Yh40xNMWElzYieTdbG5wyoZP5StAgd6I5W0CYPrxFxTJEpTVfC5qRIJt4TckXiTghUaSPVwVBpAz5lJcjXYafk0EtPoKOl7H78PxmNLTE3P+4nrvgTL8FrDTNTZp9Jja1rj14Y06GoCInUdyBzMb8pxqrPZcGKungyOKBzFTxUfNjb1K22CvhGoG0DSfvJj32xzmKENQAA9JpjayGJM9fvxP3MKSY9EwZBMwfxxkDm8+KEuIGfMIHI5k90gj6Cnpvp5dMbSvFarYW08r3UTJtOJ8nQPdpMfNpIJAvAmRvM4xUmrVvaUi9vRExOLvNE+virL8c1DxOoWpkkX17G/Pz39uEuSdwo+TQSf1E5D/D59cP8APUfBpsGLgWM+2Qdp54BocJqgQaw3n02PIdfOffjTRIkpZdN2fP8ABSZ+qQ25b5TQQTAg2PlA+3HFXiqAKH9EkiPoi4A84tjKlQ9+zq7d2dRAIPpSfwjlidqq6GGoAyYjUSLCJtB8U/diy+EGkZJxC4yBJgyRLEBdxAFr7QQv24U5suV+bQm/0E5j/F+GGeQDd+pNQlAJ23MXJ9+I6/C6pAArdfpsOVtvPB5n/hUXA08OKP4bUimCBeWttF/Lb/jG2zJNVBAulQ7CbREHcA9BvjeUHgAkapaZPmb3PtxnekOg1eEo83tIjTN4npPnjKSIWg1MSFrP50im9hKoTcSPKQZBHlGCmrlRYSLf9MCZt2Wm7K0NpkaTefKDM74JqmfRKxbmPzxCWyq0mShydck1DAkVYEACRpG5AuZO5vtiRaxN/wDEP9y+eOMvWLFwxmKkLJtpgRE20zP24mUwIJXccxyIP54JpE87FA/MTzKrmcZypGhCZ/UTmCPpD7sOuDsRTBAvqNtun6u1+mBMxwyqRAq8/wBdhyPTzj3YP4esJpMFg8GTvteW5TzwdSBCFpIJK0+ampSECG1C4BNhIgmSu14PljeezhWk/hErTY3Ei0xKtYjyIjHRqlXpjV4Tq1QbEBZXVBj0oInnjebZlpsyNDBGK6WEyAdJEGQZwkEc+KaHZjnJSisQsgCIH4WtA3xBQzBL1rL4WUCFAJ8KnxECWN9zygchgkXURHoi8iZ9vniKjWLPWDGYZQkmwUqCQvKNU7c5xJCl4wOdS2KpapTEf3i/ffniTt6D8La9iq/SjkPfiagIdZIJ1rzB53+3A36Sa5XMiFLSOQmIC79MLpvHXG+i/wDcxJtA4FVHPH5F4n6P0wfsjHpWR+Zo/wAGj/LXHluZzblGXQ8GBOjcA87Tj1PJ/M0f4NH+WuMvT5BYyNp4LmAQAFWm47mI+frbn+8b88cjj2Y/eK31jfnjMZjBoqfdG5LlZ8fZj9vW+sb88Z8fZj9vW+sb88ZjMTRU+6NykrPj7Mft631jfnjPj7MfvFb6xvzxmMxNFT7o3KSs+Psx+3rfWN+eNfH2Y/eK31jfnjeMxNDT7o3KSs+Psx+3rfWN+eM+Psx+8VvrG/PGYzE0NPujcpK18fZj94rfWN+eM+Psx+8VvrG/PG8ZiaGn3RuUla+Psx+8VvrG/PGfH2Y/eK31jfnjeMxehp90blJK18fZj94rfWN+eM+Psx+8VvrG/PG8ZiaGn3RuUla+Psx+8VvrG/PGfH2Y/eK31jfnjMZiaGn3RuUlZ8fZj94rfWN+eM+Psx+8VvrG/PGYzE0NPujcpKz4+zH7xW+sb88Z8fZj94rfWN+eMxmJoafdG5SVnx9mP3it9Y354z4+zH7xW+sb88ZjMVoafdG5SVnx9mP3it9Y354z4+zH7xW+sb88bxmJoafdG5SVr4+zH7et9Y354z4+zH7et9Y3543jMTQ0+6NykrXx9mP3it9Y35438fZj9vW+sb88ZjMTQ0+6NykrXx9mP29b6xvzxnx9mP29b6xvzxvGYmhp90blJWfH2Y/b1vrG/PGHj2Y/eK31jfnjMZiaGn3RuUla+Psx+8VvrG/PAeZ4vXLEmtVO3026evGYzDaVJgPkjchccF//2Q=="/>
          <p:cNvSpPr>
            <a:spLocks noChangeAspect="1" noChangeArrowheads="1"/>
          </p:cNvSpPr>
          <p:nvPr/>
        </p:nvSpPr>
        <p:spPr bwMode="auto">
          <a:xfrm>
            <a:off x="1679575" y="-1089025"/>
            <a:ext cx="3600450" cy="22764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Date Placeholder 3"/>
          <p:cNvSpPr>
            <a:spLocks noGrp="1"/>
          </p:cNvSpPr>
          <p:nvPr>
            <p:ph type="dt" sz="half" idx="10"/>
          </p:nvPr>
        </p:nvSpPr>
        <p:spPr/>
        <p:txBody>
          <a:bodyPr/>
          <a:lstStyle/>
          <a:p>
            <a:pPr>
              <a:defRPr/>
            </a:pPr>
            <a:r>
              <a:rPr lang="en-US" smtClean="0"/>
              <a:t>IA 5LIL0</a:t>
            </a:r>
            <a:endParaRPr lang="en-US"/>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93</a:t>
            </a:fld>
            <a:endParaRPr lang="en-US"/>
          </a:p>
        </p:txBody>
      </p:sp>
      <p:sp>
        <p:nvSpPr>
          <p:cNvPr id="6" name="Oval Callout 5"/>
          <p:cNvSpPr/>
          <p:nvPr/>
        </p:nvSpPr>
        <p:spPr>
          <a:xfrm>
            <a:off x="685800" y="2743200"/>
            <a:ext cx="7315200" cy="1295400"/>
          </a:xfrm>
          <a:prstGeom prst="wedgeEllipseCallout">
            <a:avLst>
              <a:gd name="adj1" fmla="val 67282"/>
              <a:gd name="adj2" fmla="val -2712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i="1" smtClean="0">
                <a:solidFill>
                  <a:schemeClr val="accent2"/>
                </a:solidFill>
                <a:latin typeface="Comic Sans MS" panose="030F0702030302020204" pitchFamily="66" charset="0"/>
              </a:rPr>
              <a:t>Deep &amp; Automated, Learning</a:t>
            </a:r>
          </a:p>
          <a:p>
            <a:pPr algn="ctr"/>
            <a:r>
              <a:rPr lang="nl-NL" sz="2800" b="1" i="1" smtClean="0">
                <a:solidFill>
                  <a:schemeClr val="accent2"/>
                </a:solidFill>
                <a:latin typeface="Comic Sans MS" panose="030F0702030302020204" pitchFamily="66" charset="0"/>
              </a:rPr>
              <a:t> is even more fun</a:t>
            </a:r>
            <a:endParaRPr lang="en-US" sz="2800" b="1" i="1">
              <a:solidFill>
                <a:schemeClr val="accent2"/>
              </a:solidFill>
              <a:latin typeface="Comic Sans MS" panose="030F0702030302020204" pitchFamily="66" charset="0"/>
            </a:endParaRPr>
          </a:p>
        </p:txBody>
      </p:sp>
      <p:sp>
        <p:nvSpPr>
          <p:cNvPr id="11" name="Oval Callout 10"/>
          <p:cNvSpPr/>
          <p:nvPr/>
        </p:nvSpPr>
        <p:spPr>
          <a:xfrm>
            <a:off x="6705600" y="4572000"/>
            <a:ext cx="5105400" cy="1676400"/>
          </a:xfrm>
          <a:prstGeom prst="wedgeEllipseCallout">
            <a:avLst>
              <a:gd name="adj1" fmla="val 18707"/>
              <a:gd name="adj2" fmla="val -10599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i="1" smtClean="0">
                <a:solidFill>
                  <a:schemeClr val="accent2"/>
                </a:solidFill>
                <a:latin typeface="Comic Sans MS" panose="030F0702030302020204" pitchFamily="66" charset="0"/>
              </a:rPr>
              <a:t>Making it efficient, that's really fun</a:t>
            </a:r>
            <a:endParaRPr lang="en-US" sz="2800" b="1" i="1">
              <a:solidFill>
                <a:schemeClr val="accent2"/>
              </a:solidFill>
              <a:latin typeface="Comic Sans MS" panose="030F0702030302020204" pitchFamily="66" charset="0"/>
            </a:endParaRPr>
          </a:p>
        </p:txBody>
      </p:sp>
    </p:spTree>
    <p:extLst>
      <p:ext uri="{BB962C8B-B14F-4D97-AF65-F5344CB8AC3E}">
        <p14:creationId xmlns:p14="http://schemas.microsoft.com/office/powerpoint/2010/main" val="420498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 calcmode="lin" valueType="num">
                                      <p:cBhvr>
                                        <p:cTn id="3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4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EXPOINT" val="latex"/>
  <p:tag name="SOURCE" val="\documentclass{book}&#10;\pagestyle{empty}&#10;\input{C:/Users/markussv/depots/CMBBOOK/latex/prml-utils}&#10;\begin{document}&#10;\[&#10;    y(x, \bfw) = w_0 + w_1 x + w_2 x^2 + \ldots + w_M x^M =&#10;    \sum_{j=0}^M w_j x^j&#10;\]&#10;\end{document}&#10;"/>
  <p:tag name="FILENAME" val="TP_tmp"/>
  <p:tag name="FORMAT" val="png256"/>
  <p:tag name="RES" val="600"/>
  <p:tag name="BLEND" val="0"/>
  <p:tag name="TRANSPARENT" val="0"/>
  <p:tag name="TBUG" val="0"/>
  <p:tag name="ALLOWFS" val="0"/>
  <p:tag name="ORIGWIDTH" val="236"/>
  <p:tag name="PICTUREFILESIZE" val="7254"/>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book}&#10;\pagestyle{empty}&#10;\input{C:/Users/markussv/depots/CMBBOOK/latex/prml-utils}&#10;\begin{document}&#10;\[&#10; E(\bfw) = \frac{1}{2} \sum_{n=1}^N \left\{ y(x_n, \bfw) - t_n&#10;    \right\}^2&#10;\]&#10;\end{document}&#10;"/>
  <p:tag name="FILENAME" val="TP_tmp"/>
  <p:tag name="FORMAT" val="png256"/>
  <p:tag name="RES" val="600"/>
  <p:tag name="BLEND" val="0"/>
  <p:tag name="TRANSPARENT" val="0"/>
  <p:tag name="TBUG" val="0"/>
  <p:tag name="ALLOWFS" val="0"/>
  <p:tag name="ORIGWIDTH" val="135"/>
  <p:tag name="PICTUREFILESIZE" val="5475"/>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book}&#10;\pagestyle{empty}&#10;\input{C:/Users/markussv/depots/CMBBOOK/latex/prml-utils}&#10;\begin{document}&#10;\[&#10;E_{\rm RMS} = \sqrt{2E(\bfw^\star)/N}&#10;\]&#10;\end{document}&#10;"/>
  <p:tag name="FILENAME" val="TP_tmp"/>
  <p:tag name="FORMAT" val="png256"/>
  <p:tag name="RES" val="600"/>
  <p:tag name="BLEND" val="0"/>
  <p:tag name="TRANSPARENT" val="1"/>
  <p:tag name="TBUG" val="0"/>
  <p:tag name="ALLOWFS" val="0"/>
  <p:tag name="ORIGWIDTH" val="96"/>
  <p:tag name="PICTUREFILESIZE" val="3570"/>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book}&#10;\pagestyle{empty}&#10;\input{C:/Users/markussv/depots/CMBBOOK/latex/prml-utils}&#10;\begin{document}&#10;\begin{tabular}{l|rrrr}&#10;&amp; $M = 0$ &amp; $M = 1$ &amp; $M = 3$ &amp; $M = 9$ \\ \hline &#10;$w_{ 0}^{\star}$ &amp;        0.19  &amp;       0.82  &amp;       0.31  &amp;       0.35 \\&#10;$w_{ 1}^{\star}$ &amp;    &amp;      -1.27  &amp;       7.99  &amp;     232.37 \\&#10;$w_{ 2}^{\star}$ &amp;    &amp;   &amp;     -25.43  &amp;   -5321.83 \\&#10;$w_{ 3}^{\star}$ &amp;    &amp;   &amp;      17.37  &amp;   48568.31 \\&#10;$w_{ 4}^{\star}$ &amp;    &amp;   &amp;   &amp; -231639.30 \\&#10;$w_{ 5}^{\star}$ &amp;    &amp;   &amp;   &amp;  640042.26 \\&#10;$w_{ 6}^{\star}$ &amp;    &amp;   &amp;   &amp; -1061800.52 \\&#10;$w_{ 7}^{\star}$ &amp;    &amp;   &amp;   &amp; 1042400.18 \\&#10;$w_{ 8}^{\star}$ &amp;    &amp;   &amp;   &amp; -557682.99 \\&#10;$w_{ 9}^{\star}$ &amp;    &amp;   &amp;   &amp;  125201.43 \\&#10;\end{tabular}&#10;\end{document}&#10;"/>
  <p:tag name="FILENAME" val="TP_tmp"/>
  <p:tag name="FORMAT" val="png256"/>
  <p:tag name="RES" val="600"/>
  <p:tag name="BLEND" val="0"/>
  <p:tag name="TRANSPARENT" val="1"/>
  <p:tag name="TBUG" val="0"/>
  <p:tag name="ALLOWFS" val="0"/>
  <p:tag name="ORIGWIDTH" val="211"/>
  <p:tag name="PICTUREFILESIZE" val="27517"/>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book}&#10;\pagestyle{empty}&#10;\input{C:/Users/markussv/depots/CMBBOOK/latex/prml-utils}&#10;\usepackage{color}&#10;\begin{document}&#10;\[&#10;    \widetilde{E}(\bfw) = \frac{1}{2} \sum_{n=1}^N&#10;    \left\{ y(x_n, \bfw) - t_n \right\}^2&#10;    \color{red} + \frac{\lambda}{2} \| \bfw \|^2&#10;\]&#10;\end{document}&#10;"/>
  <p:tag name="FILENAME" val="TP_tmp"/>
  <p:tag name="FORMAT" val="png256"/>
  <p:tag name="RES" val="600"/>
  <p:tag name="BLEND" val="0"/>
  <p:tag name="TRANSPARENT" val="1"/>
  <p:tag name="TBUG" val="0"/>
  <p:tag name="ALLOWFS" val="0"/>
  <p:tag name="ORIGWIDTH" val="179"/>
  <p:tag name="PICTUREFILESIZE" val="6601"/>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book}&#10;\pagestyle{empty}&#10;\input{C:/Users/markussv/depots/CMBBOOK/latex/prml-utils}&#10;\begin{document}&#10;\begin{tabular}{l|rrr}&#10;&amp; $\ln \lambda = - \infty$ &amp; $\ln \lambda = -18$ &amp; $\ln \lambda = 0$ \\ \hline &#10;$w_{ 0}^{\star}$ &amp;        0.35  &amp;       0.35  &amp;       0.13 \\&#10;$w_{ 1}^{\star}$ &amp;      232.37  &amp;       4.74  &amp;      -0.05 \\&#10;$w_{ 2}^{\star}$ &amp;    -5321.83  &amp;      -0.77  &amp;      -0.06 \\&#10;$w_{ 3}^{\star}$ &amp;    48568.31  &amp;     -31.97  &amp;      -0.05 \\&#10;$w_{ 4}^{\star}$ &amp;  -231639.30  &amp;      -3.89  &amp;      -0.03 \\&#10;$w_{ 5}^{\star}$ &amp;   640042.26  &amp;      55.28  &amp;      -0.02 \\&#10;$w_{ 6}^{\star}$ &amp;  -1061800.52  &amp;      41.32  &amp;      -0.01 \\&#10;$w_{ 7}^{\star}$ &amp;  1042400.18  &amp;     -45.95  &amp;      -0.00 \\&#10;$w_{ 8}^{\star}$ &amp;  -557682.99  &amp;     -91.53  &amp;       0.00 \\&#10;$w_{ 9}^{\star}$ &amp;   125201.43  &amp;      72.68  &amp;       0.01 \\&#10;\end{tabular}&#10;\end{document}&#10;"/>
  <p:tag name="FILENAME" val="TP_tmp"/>
  <p:tag name="FORMAT" val="png256"/>
  <p:tag name="RES" val="600"/>
  <p:tag name="BLEND" val="0"/>
  <p:tag name="TRANSPARENT" val="1"/>
  <p:tag name="TBUG" val="0"/>
  <p:tag name="ALLOWFS" val="0"/>
  <p:tag name="ORIGWIDTH" val="193"/>
  <p:tag name="PICTUREFILESIZE" val="33090"/>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book}&#10;\pagestyle{empty}&#10;\input{C:/Users/markussv/depots/CMBBOOK/latex/prml-utils}&#10;\begin{document}&#10;\[&#10;    p(Y|X) = \frac{p(X|Y)p(Y)}{p(X)}&#10;\]&#10;\end{document}&#10;"/>
  <p:tag name="FILENAME" val="TP_tmp"/>
  <p:tag name="FORMAT" val="png256"/>
  <p:tag name="RES" val="600"/>
  <p:tag name="BLEND" val="0"/>
  <p:tag name="TRANSPARENT" val="0"/>
  <p:tag name="TBUG" val="0"/>
  <p:tag name="ALLOWFS" val="0"/>
  <p:tag name="ORIGWIDTH" val="102"/>
  <p:tag name="PICTUREFILESIZE" val="4991"/>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book}&#10;\pagestyle{empty}&#10;\input{C:/Users/markussv/depots/CMBBOOK/latex/prml-utils}&#10;\begin{document}&#10;\[&#10;p(X) = \sum_Y p(X|Y) p(Y)&#10;\]&#10;\end{document}&#10;"/>
  <p:tag name="FILENAME" val="TP_tmp"/>
  <p:tag name="FORMAT" val="png256"/>
  <p:tag name="RES" val="600"/>
  <p:tag name="BLEND" val="0"/>
  <p:tag name="TRANSPARENT" val="1"/>
  <p:tag name="TBUG" val="0"/>
  <p:tag name="ALLOWFS" val="0"/>
  <p:tag name="ORIGWIDTH" val="104"/>
  <p:tag name="PICTUREFILESIZE" val="4014"/>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Intel New Scheme">
    <a:dk1>
      <a:sysClr val="windowText" lastClr="000000"/>
    </a:dk1>
    <a:lt1>
      <a:sysClr val="window" lastClr="FFFFFF"/>
    </a:lt1>
    <a:dk2>
      <a:srgbClr val="004280"/>
    </a:dk2>
    <a:lt2>
      <a:srgbClr val="B1BABF"/>
    </a:lt2>
    <a:accent1>
      <a:srgbClr val="0071C5"/>
    </a:accent1>
    <a:accent2>
      <a:srgbClr val="00AEEF"/>
    </a:accent2>
    <a:accent3>
      <a:srgbClr val="8DC8E8"/>
    </a:accent3>
    <a:accent4>
      <a:srgbClr val="FFDA00"/>
    </a:accent4>
    <a:accent5>
      <a:srgbClr val="FDB813"/>
    </a:accent5>
    <a:accent6>
      <a:srgbClr val="A6CE39"/>
    </a:accent6>
    <a:hlink>
      <a:srgbClr val="939598"/>
    </a:hlink>
    <a:folHlink>
      <a:srgbClr val="ED1C24"/>
    </a:folHlink>
  </a:clrScheme>
  <a:fontScheme name="Intel">
    <a:majorFont>
      <a:latin typeface="Neo Sans Intel Light"/>
      <a:ea typeface=""/>
      <a:cs typeface=""/>
    </a:majorFont>
    <a:minorFont>
      <a:latin typeface="Neo Sans Int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8445</TotalTime>
  <Words>3072</Words>
  <Application>Microsoft Office PowerPoint</Application>
  <PresentationFormat>Widescreen</PresentationFormat>
  <Paragraphs>787</Paragraphs>
  <Slides>93</Slides>
  <Notes>14</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93</vt:i4>
      </vt:variant>
    </vt:vector>
  </HeadingPairs>
  <TitlesOfParts>
    <vt:vector size="105" baseType="lpstr">
      <vt:lpstr>Arial Unicode MS</vt:lpstr>
      <vt:lpstr>Arial</vt:lpstr>
      <vt:lpstr>Calibri</vt:lpstr>
      <vt:lpstr>cmmi10</vt:lpstr>
      <vt:lpstr>Comic Sans MS</vt:lpstr>
      <vt:lpstr>Courier New</vt:lpstr>
      <vt:lpstr>Neo Sans Intel</vt:lpstr>
      <vt:lpstr>Symbol</vt:lpstr>
      <vt:lpstr>Times New Roman</vt:lpstr>
      <vt:lpstr>ヒラギノ明朝 ProN W3</vt:lpstr>
      <vt:lpstr>Default Design</vt:lpstr>
      <vt:lpstr>Equation</vt:lpstr>
      <vt:lpstr>Intelligent Architectures 5LIL0  Recap</vt:lpstr>
      <vt:lpstr>Intelligent Architectures (IA, 5LIL0)</vt:lpstr>
      <vt:lpstr>PowerPoint Presentation</vt:lpstr>
      <vt:lpstr>ImageNet Winners (top-5 classification error)</vt:lpstr>
      <vt:lpstr>Intelligent Architectures  Summary</vt:lpstr>
      <vt:lpstr>Learning goals</vt:lpstr>
      <vt:lpstr>Schedule September '19</vt:lpstr>
      <vt:lpstr>Schedule October '19</vt:lpstr>
      <vt:lpstr>Course Administration</vt:lpstr>
      <vt:lpstr>The Intelligent Architectures Team</vt:lpstr>
      <vt:lpstr>Material</vt:lpstr>
      <vt:lpstr>Recap topics</vt:lpstr>
      <vt:lpstr>Learning</vt:lpstr>
      <vt:lpstr>3 key components</vt:lpstr>
      <vt:lpstr>Example: Polynomial Curve Fitting </vt:lpstr>
      <vt:lpstr>Loss E(w): Sum-of-Squares Error Function</vt:lpstr>
      <vt:lpstr>0th Order Polynomial</vt:lpstr>
      <vt:lpstr>1st Order Polynomial</vt:lpstr>
      <vt:lpstr>3rd Order Polynomial</vt:lpstr>
      <vt:lpstr>9th Order Polynomial</vt:lpstr>
      <vt:lpstr>Over-fitting</vt:lpstr>
      <vt:lpstr>Polynomial Coefficients   </vt:lpstr>
      <vt:lpstr>Increasing Data Set Size </vt:lpstr>
      <vt:lpstr>Increasing Data Set Size </vt:lpstr>
      <vt:lpstr>Regularization</vt:lpstr>
      <vt:lpstr>Regularization: ln λ = -18 </vt:lpstr>
      <vt:lpstr>Regularization: ln λ = 0  </vt:lpstr>
      <vt:lpstr>Regularization:   ERMS vs. ln λ </vt:lpstr>
      <vt:lpstr>Polynomial Coefficients   </vt:lpstr>
      <vt:lpstr>Terminology</vt:lpstr>
      <vt:lpstr>Learning methods</vt:lpstr>
      <vt:lpstr>Recap topics</vt:lpstr>
      <vt:lpstr>Our Brain</vt:lpstr>
      <vt:lpstr>Artificial Neuron</vt:lpstr>
      <vt:lpstr>DNN structure</vt:lpstr>
      <vt:lpstr>A (small) CNN for traffic sign recognition</vt:lpstr>
      <vt:lpstr>Convolution in CNNs</vt:lpstr>
      <vt:lpstr>Convolution equations</vt:lpstr>
      <vt:lpstr>Convolution code</vt:lpstr>
      <vt:lpstr>Activation functions: traditional</vt:lpstr>
      <vt:lpstr>Activation functions: modern</vt:lpstr>
      <vt:lpstr>Fully Connected (FC) layer</vt:lpstr>
      <vt:lpstr>Pooling </vt:lpstr>
      <vt:lpstr>Normalization: correction of activation y</vt:lpstr>
      <vt:lpstr>Example: Alexnet</vt:lpstr>
      <vt:lpstr>Semantic Segmentation: Fully Convolutional</vt:lpstr>
      <vt:lpstr>In-Network upsampling: “Max Unpooling”</vt:lpstr>
      <vt:lpstr>Popular  DNNs</vt:lpstr>
      <vt:lpstr>Recap topics</vt:lpstr>
      <vt:lpstr>How to learn a DNN?</vt:lpstr>
      <vt:lpstr>A Recipe for Machine Learning</vt:lpstr>
      <vt:lpstr>Backpropagation in multiple layers</vt:lpstr>
      <vt:lpstr>Training a model: overview</vt:lpstr>
      <vt:lpstr>Cost function</vt:lpstr>
      <vt:lpstr>Stochastic gradient descend</vt:lpstr>
      <vt:lpstr>Computing gradients</vt:lpstr>
      <vt:lpstr>Computing gradients</vt:lpstr>
      <vt:lpstr>Computing gradients: cost layer</vt:lpstr>
      <vt:lpstr>Computing gradients: layer i</vt:lpstr>
      <vt:lpstr>Backpropagation:  layer i</vt:lpstr>
      <vt:lpstr>Backpropagation: summary</vt:lpstr>
      <vt:lpstr>Recap topics</vt:lpstr>
      <vt:lpstr>Pruning</vt:lpstr>
      <vt:lpstr>Reducing filter sizes: filter decomposition</vt:lpstr>
      <vt:lpstr>Reducing filter sizes: decouple correlations </vt:lpstr>
      <vt:lpstr>Pruning </vt:lpstr>
      <vt:lpstr>Recap topics</vt:lpstr>
      <vt:lpstr>Quantization: why?</vt:lpstr>
      <vt:lpstr>Number representations</vt:lpstr>
      <vt:lpstr>Float vs Fixpoint</vt:lpstr>
      <vt:lpstr>How many bits can your MAC unit handle?</vt:lpstr>
      <vt:lpstr>Quatization method</vt:lpstr>
      <vt:lpstr>Recap topics</vt:lpstr>
      <vt:lpstr>Reducing external memory accesses</vt:lpstr>
      <vt:lpstr>What can we reuse in a CNN layer?</vt:lpstr>
      <vt:lpstr>Types of reuse</vt:lpstr>
      <vt:lpstr>Exploiting reuse</vt:lpstr>
      <vt:lpstr>Loop Fusion (Merging):</vt:lpstr>
      <vt:lpstr>Recap topics</vt:lpstr>
      <vt:lpstr>General processors</vt:lpstr>
      <vt:lpstr>Accelerators: Google's TPU</vt:lpstr>
      <vt:lpstr>XNOR-popcount</vt:lpstr>
      <vt:lpstr>Binary AivoTTA</vt:lpstr>
      <vt:lpstr>Roofline Model: how good is my application mapping?</vt:lpstr>
      <vt:lpstr>Recap topics</vt:lpstr>
      <vt:lpstr>Beyond DNNs: Neuromorphic computing</vt:lpstr>
      <vt:lpstr>Brain as extremely efficient computing machine </vt:lpstr>
      <vt:lpstr>Top 500 computers: Performance and Energy</vt:lpstr>
      <vt:lpstr>Beyond DNNs: Bayesian learning </vt:lpstr>
      <vt:lpstr>Bayes' theorem</vt:lpstr>
      <vt:lpstr>The 3 levels of cognitivity</vt:lpstr>
      <vt:lpstr>Can you answer all questions?</vt:lpstr>
      <vt:lpstr>Intelligent Architectures, 5LIL0 </vt:lpstr>
    </vt:vector>
  </TitlesOfParts>
  <Company>Imec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Microprocessor Design 2002</dc:title>
  <dc:creator>henk corporaal</dc:creator>
  <cp:lastModifiedBy>Corporaal, H.</cp:lastModifiedBy>
  <cp:revision>176</cp:revision>
  <dcterms:created xsi:type="dcterms:W3CDTF">2002-06-19T15:40:13Z</dcterms:created>
  <dcterms:modified xsi:type="dcterms:W3CDTF">2019-10-27T18:02:51Z</dcterms:modified>
</cp:coreProperties>
</file>