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6" r:id="rId1"/>
  </p:sldMasterIdLst>
  <p:notesMasterIdLst>
    <p:notesMasterId r:id="rId112"/>
  </p:notesMasterIdLst>
  <p:handoutMasterIdLst>
    <p:handoutMasterId r:id="rId113"/>
  </p:handoutMasterIdLst>
  <p:sldIdLst>
    <p:sldId id="388" r:id="rId2"/>
    <p:sldId id="259" r:id="rId3"/>
    <p:sldId id="257" r:id="rId4"/>
    <p:sldId id="300" r:id="rId5"/>
    <p:sldId id="310" r:id="rId6"/>
    <p:sldId id="311" r:id="rId7"/>
    <p:sldId id="312" r:id="rId8"/>
    <p:sldId id="617" r:id="rId9"/>
    <p:sldId id="619" r:id="rId10"/>
    <p:sldId id="620" r:id="rId11"/>
    <p:sldId id="910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8" r:id="rId26"/>
    <p:sldId id="456" r:id="rId27"/>
    <p:sldId id="472" r:id="rId28"/>
    <p:sldId id="459" r:id="rId29"/>
    <p:sldId id="473" r:id="rId30"/>
    <p:sldId id="913" r:id="rId31"/>
    <p:sldId id="893" r:id="rId32"/>
    <p:sldId id="894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13" r:id="rId42"/>
    <p:sldId id="914" r:id="rId43"/>
    <p:sldId id="314" r:id="rId44"/>
    <p:sldId id="315" r:id="rId45"/>
    <p:sldId id="316" r:id="rId46"/>
    <p:sldId id="317" r:id="rId47"/>
    <p:sldId id="318" r:id="rId48"/>
    <p:sldId id="321" r:id="rId49"/>
    <p:sldId id="911" r:id="rId50"/>
    <p:sldId id="322" r:id="rId51"/>
    <p:sldId id="323" r:id="rId52"/>
    <p:sldId id="915" r:id="rId53"/>
    <p:sldId id="326" r:id="rId54"/>
    <p:sldId id="327" r:id="rId55"/>
    <p:sldId id="328" r:id="rId56"/>
    <p:sldId id="329" r:id="rId57"/>
    <p:sldId id="330" r:id="rId58"/>
    <p:sldId id="331" r:id="rId59"/>
    <p:sldId id="332" r:id="rId60"/>
    <p:sldId id="333" r:id="rId61"/>
    <p:sldId id="334" r:id="rId62"/>
    <p:sldId id="335" r:id="rId63"/>
    <p:sldId id="336" r:id="rId64"/>
    <p:sldId id="899" r:id="rId65"/>
    <p:sldId id="900" r:id="rId66"/>
    <p:sldId id="901" r:id="rId67"/>
    <p:sldId id="902" r:id="rId68"/>
    <p:sldId id="903" r:id="rId69"/>
    <p:sldId id="342" r:id="rId70"/>
    <p:sldId id="343" r:id="rId71"/>
    <p:sldId id="344" r:id="rId72"/>
    <p:sldId id="904" r:id="rId73"/>
    <p:sldId id="905" r:id="rId74"/>
    <p:sldId id="347" r:id="rId75"/>
    <p:sldId id="906" r:id="rId76"/>
    <p:sldId id="351" r:id="rId77"/>
    <p:sldId id="927" r:id="rId78"/>
    <p:sldId id="912" r:id="rId79"/>
    <p:sldId id="908" r:id="rId80"/>
    <p:sldId id="427" r:id="rId81"/>
    <p:sldId id="428" r:id="rId82"/>
    <p:sldId id="429" r:id="rId83"/>
    <p:sldId id="430" r:id="rId84"/>
    <p:sldId id="431" r:id="rId85"/>
    <p:sldId id="432" r:id="rId86"/>
    <p:sldId id="426" r:id="rId87"/>
    <p:sldId id="433" r:id="rId88"/>
    <p:sldId id="434" r:id="rId89"/>
    <p:sldId id="436" r:id="rId90"/>
    <p:sldId id="440" r:id="rId91"/>
    <p:sldId id="441" r:id="rId92"/>
    <p:sldId id="442" r:id="rId93"/>
    <p:sldId id="444" r:id="rId94"/>
    <p:sldId id="445" r:id="rId95"/>
    <p:sldId id="446" r:id="rId96"/>
    <p:sldId id="447" r:id="rId97"/>
    <p:sldId id="448" r:id="rId98"/>
    <p:sldId id="909" r:id="rId99"/>
    <p:sldId id="916" r:id="rId100"/>
    <p:sldId id="917" r:id="rId101"/>
    <p:sldId id="923" r:id="rId102"/>
    <p:sldId id="924" r:id="rId103"/>
    <p:sldId id="918" r:id="rId104"/>
    <p:sldId id="919" r:id="rId105"/>
    <p:sldId id="920" r:id="rId106"/>
    <p:sldId id="925" r:id="rId107"/>
    <p:sldId id="921" r:id="rId108"/>
    <p:sldId id="926" r:id="rId109"/>
    <p:sldId id="271" r:id="rId110"/>
    <p:sldId id="922" r:id="rId111"/>
  </p:sldIdLst>
  <p:sldSz cx="9144000" cy="5143500" type="screen16x9"/>
  <p:notesSz cx="6794500" cy="9906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rporaal, Henk" initials="H" lastIdx="1" clrIdx="0">
    <p:extLst>
      <p:ext uri="{19B8F6BF-5375-455C-9EA6-DF929625EA0E}">
        <p15:presenceInfo xmlns:p15="http://schemas.microsoft.com/office/powerpoint/2012/main" userId="Corporaal, Hen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3465F4C-7D6A-4B7F-9B6B-722185C1B283}">
  <a:tblStyle styleId="{73465F4C-7D6A-4B7F-9B6B-722185C1B283}" styleName="Table_0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9C9D0E59-23A8-4EEC-8610-D931ACDC9725}" styleName="Table_1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1193BCB8-7CA4-4E7A-8C6F-4EB7BEEA59A1}" styleName="Table_2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5C2579AE-388F-46A0-8F93-F0166360DC69}" styleName="Table_3"/>
  <a:tblStyle styleId="{93C2C510-0997-4066-9C51-DC33AC7924D8}" styleName="Table_4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437" autoAdjust="0"/>
    <p:restoredTop sz="87532" autoAdjust="0"/>
  </p:normalViewPr>
  <p:slideViewPr>
    <p:cSldViewPr snapToGrid="0" snapToObjects="1">
      <p:cViewPr varScale="1">
        <p:scale>
          <a:sx n="113" d="100"/>
          <a:sy n="113" d="100"/>
        </p:scale>
        <p:origin x="234" y="4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9279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handoutMaster" Target="handoutMasters/handoutMaster1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40.emf"/><Relationship Id="rId18" Type="http://schemas.openxmlformats.org/officeDocument/2006/relationships/image" Target="../media/image45.emf"/><Relationship Id="rId3" Type="http://schemas.openxmlformats.org/officeDocument/2006/relationships/image" Target="../media/image30.emf"/><Relationship Id="rId21" Type="http://schemas.openxmlformats.org/officeDocument/2006/relationships/image" Target="../media/image48.emf"/><Relationship Id="rId7" Type="http://schemas.openxmlformats.org/officeDocument/2006/relationships/image" Target="../media/image34.emf"/><Relationship Id="rId12" Type="http://schemas.openxmlformats.org/officeDocument/2006/relationships/image" Target="../media/image39.emf"/><Relationship Id="rId17" Type="http://schemas.openxmlformats.org/officeDocument/2006/relationships/image" Target="../media/image44.emf"/><Relationship Id="rId2" Type="http://schemas.openxmlformats.org/officeDocument/2006/relationships/image" Target="../media/image29.emf"/><Relationship Id="rId16" Type="http://schemas.openxmlformats.org/officeDocument/2006/relationships/image" Target="../media/image43.emf"/><Relationship Id="rId20" Type="http://schemas.openxmlformats.org/officeDocument/2006/relationships/image" Target="../media/image47.emf"/><Relationship Id="rId1" Type="http://schemas.openxmlformats.org/officeDocument/2006/relationships/image" Target="../media/image28.emf"/><Relationship Id="rId6" Type="http://schemas.openxmlformats.org/officeDocument/2006/relationships/image" Target="../media/image33.emf"/><Relationship Id="rId11" Type="http://schemas.openxmlformats.org/officeDocument/2006/relationships/image" Target="../media/image38.emf"/><Relationship Id="rId5" Type="http://schemas.openxmlformats.org/officeDocument/2006/relationships/image" Target="../media/image32.emf"/><Relationship Id="rId15" Type="http://schemas.openxmlformats.org/officeDocument/2006/relationships/image" Target="../media/image42.emf"/><Relationship Id="rId23" Type="http://schemas.openxmlformats.org/officeDocument/2006/relationships/image" Target="../media/image50.emf"/><Relationship Id="rId10" Type="http://schemas.openxmlformats.org/officeDocument/2006/relationships/image" Target="../media/image37.emf"/><Relationship Id="rId19" Type="http://schemas.openxmlformats.org/officeDocument/2006/relationships/image" Target="../media/image46.emf"/><Relationship Id="rId4" Type="http://schemas.openxmlformats.org/officeDocument/2006/relationships/image" Target="../media/image31.emf"/><Relationship Id="rId9" Type="http://schemas.openxmlformats.org/officeDocument/2006/relationships/image" Target="../media/image36.emf"/><Relationship Id="rId14" Type="http://schemas.openxmlformats.org/officeDocument/2006/relationships/image" Target="../media/image41.emf"/><Relationship Id="rId22" Type="http://schemas.openxmlformats.org/officeDocument/2006/relationships/image" Target="../media/image4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B50FAC-6DE4-F34B-8AA8-44A3C27806A8}" type="datetimeFigureOut">
              <a:rPr lang="en-US" smtClean="0"/>
              <a:t>3/18/2022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681B9-6822-3D4A-8CB3-E98A03FEB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1281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2950"/>
            <a:ext cx="6602412" cy="3714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79451" y="4705350"/>
            <a:ext cx="5435599" cy="44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4348226"/>
      </p:ext>
    </p:extLst>
  </p:cSld>
  <p:clrMap bg1="lt1" tx1="dk1" bg2="dk2" tx2="lt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7C73FD-B77F-4819-BE4F-94E8194CC694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17488" y="806450"/>
            <a:ext cx="7169151" cy="4033838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95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E3351E-299F-46D4-ADF1-DBEB374DA9C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C420DAA-8513-40BF-946B-D989AB7D81B6}" type="slidenum">
              <a:t>17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B1D7FBD4-F7EE-4D51-984E-9CD8F90DC39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449" y="4767359"/>
            <a:ext cx="5435243" cy="3900000"/>
          </a:xfrm>
        </p:spPr>
        <p:txBody>
          <a:bodyPr wrap="square" lIns="91440" tIns="45720" rIns="91440" bIns="45720" anchor="t">
            <a:noAutofit/>
          </a:bodyPr>
          <a:lstStyle/>
          <a:p>
            <a:endParaRPr lang="en-US"/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39908671-C560-4F0F-8C47-8C85D1E4FE0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425450" y="1238250"/>
            <a:ext cx="5943600" cy="33432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C8EA4B-CD9E-4BC8-86D7-647BA613012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69DD449-4EE9-4D0F-B480-125148BFBBC3}" type="slidenum">
              <a:t>18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A43FF825-1E2A-46EA-9DA2-42E28A83A7C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449" y="4767359"/>
            <a:ext cx="5435243" cy="3900000"/>
          </a:xfrm>
        </p:spPr>
        <p:txBody>
          <a:bodyPr wrap="square" lIns="91440" tIns="45720" rIns="91440" bIns="45720" anchor="t">
            <a:noAutofit/>
          </a:bodyPr>
          <a:lstStyle/>
          <a:p>
            <a:endParaRPr lang="en-US"/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A148FD77-15F2-4403-8208-DE40EBA1418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425450" y="1238250"/>
            <a:ext cx="5943600" cy="33432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D1F376-B446-465D-AD6E-C657544ECA5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E817719-993A-4185-AF15-1C7EC1A13D3B}" type="slidenum">
              <a:t>19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3013DC15-3634-4EEB-9CED-956B4698146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449" y="4767359"/>
            <a:ext cx="5435243" cy="3900000"/>
          </a:xfrm>
        </p:spPr>
        <p:txBody>
          <a:bodyPr wrap="square" lIns="91440" tIns="45720" rIns="91440" bIns="45720" anchor="t">
            <a:noAutofit/>
          </a:bodyPr>
          <a:lstStyle/>
          <a:p>
            <a:endParaRPr lang="en-US"/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B5D7C9CE-2A9E-4DB2-A310-87CBD638534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425450" y="1238250"/>
            <a:ext cx="5943600" cy="33432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5F0A39-66CE-4EA2-820C-D451D8B5372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3B27FD3-C7B4-4941-BA5A-45919F541A5F}" type="slidenum">
              <a:t>20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FC6CD0B2-0255-46BF-8D60-5E711F567AB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449" y="4767359"/>
            <a:ext cx="5435243" cy="3900000"/>
          </a:xfrm>
        </p:spPr>
        <p:txBody>
          <a:bodyPr wrap="square" lIns="91440" tIns="45720" rIns="91440" bIns="45720" anchor="t">
            <a:noAutofit/>
          </a:bodyPr>
          <a:lstStyle/>
          <a:p>
            <a:endParaRPr lang="en-US"/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F4EDF80B-6F84-4DE3-9934-6E9BB5E8F62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425450" y="1238250"/>
            <a:ext cx="5943600" cy="33432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5B971-5024-404E-A443-45B9902245E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F763346-2CE7-4CF5-BB22-CFBF823772FE}" type="slidenum">
              <a:t>21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D713B2CD-05E2-4762-AB5A-0C85D782BD4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449" y="4767359"/>
            <a:ext cx="5435243" cy="3900000"/>
          </a:xfrm>
        </p:spPr>
        <p:txBody>
          <a:bodyPr wrap="square" lIns="91440" tIns="45720" rIns="91440" bIns="45720" anchor="t">
            <a:noAutofit/>
          </a:bodyPr>
          <a:lstStyle/>
          <a:p>
            <a:endParaRPr lang="en-US"/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11268808-D81B-49A4-B4BE-51E5B566AA3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425450" y="1238250"/>
            <a:ext cx="5943600" cy="33432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6BA1D7-069E-4971-9966-D5BC195652A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830F2CF-1D2B-4DDD-81FD-194C55C7C594}" type="slidenum">
              <a:t>22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3880D6AE-E559-45F5-9E36-59EB63DE994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449" y="4767359"/>
            <a:ext cx="5435243" cy="3900000"/>
          </a:xfrm>
        </p:spPr>
        <p:txBody>
          <a:bodyPr wrap="square" lIns="91440" tIns="45720" rIns="91440" bIns="45720" anchor="t">
            <a:noAutofit/>
          </a:bodyPr>
          <a:lstStyle/>
          <a:p>
            <a:endParaRPr lang="en-US"/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F03D3FCE-2C80-41CC-8B7D-D240EDEA202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425450" y="1238250"/>
            <a:ext cx="5943600" cy="33432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C7B253-7D78-4AB3-8CD5-3A083AFA7E2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246AC99-ABD1-4F11-9BB2-3F5C1F104DCB}" type="slidenum">
              <a:t>23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299452C2-520D-4454-8923-6B36950A526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449" y="4767359"/>
            <a:ext cx="5435243" cy="3900000"/>
          </a:xfrm>
        </p:spPr>
        <p:txBody>
          <a:bodyPr wrap="square" lIns="91440" tIns="45720" rIns="91440" bIns="45720" anchor="t">
            <a:noAutofit/>
          </a:bodyPr>
          <a:lstStyle/>
          <a:p>
            <a:endParaRPr lang="en-US"/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799D6F00-FB91-4013-9E47-24C1389E998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425450" y="1238250"/>
            <a:ext cx="5943600" cy="33432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BDE976-8168-4494-86D0-831CB290A55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A8A54A7-6E02-43CE-9CF3-92ED2381C260}" type="slidenum">
              <a:t>24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66AEFD91-9712-42A6-B22B-2E5BB73FD62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449" y="4767359"/>
            <a:ext cx="5435243" cy="3900000"/>
          </a:xfrm>
        </p:spPr>
        <p:txBody>
          <a:bodyPr wrap="square" lIns="91440" tIns="45720" rIns="91440" bIns="45720" anchor="t">
            <a:noAutofit/>
          </a:bodyPr>
          <a:lstStyle/>
          <a:p>
            <a:endParaRPr lang="en-US"/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48A5686B-0B43-4DBD-A4BE-2C124AEB055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425450" y="1238250"/>
            <a:ext cx="5943600" cy="33432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5C2986-1B90-4991-A717-C8F66844F34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BF08207-FCB2-45F6-9E45-9A858890BE44}" type="slidenum">
              <a:t>25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DA7C18FE-1D65-48D9-BDEC-B5A6DBFE779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449" y="4767359"/>
            <a:ext cx="5435243" cy="3900000"/>
          </a:xfrm>
        </p:spPr>
        <p:txBody>
          <a:bodyPr wrap="square" lIns="91440" tIns="45720" rIns="91440" bIns="45720" anchor="t">
            <a:noAutofit/>
          </a:bodyPr>
          <a:lstStyle/>
          <a:p>
            <a:endParaRPr lang="en-US"/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04FD8708-87FE-4775-813F-5D99FED526D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425450" y="1238250"/>
            <a:ext cx="5943600" cy="33432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DC9F86-5E01-4637-8EDB-21397869EC1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8519F1C-D0A7-47AC-A418-4C0E3AE2DE1C}" type="slidenum">
              <a:t>31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590EF7DD-AE35-4DD8-B308-2A37B883BE9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449" y="4767359"/>
            <a:ext cx="5435243" cy="3900000"/>
          </a:xfrm>
        </p:spPr>
        <p:txBody>
          <a:bodyPr wrap="square" lIns="91440" tIns="45720" rIns="91440" bIns="45720" anchor="t">
            <a:noAutofit/>
          </a:bodyPr>
          <a:lstStyle/>
          <a:p>
            <a:endParaRPr lang="en-US"/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910643A5-F6CF-430B-977D-384C0DDF38B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425450" y="1238250"/>
            <a:ext cx="5943600" cy="33432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939DE5-9288-4F00-9561-B6543D0A6CD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D487ABE-1416-46AB-AFCC-372803E87F72}" type="slidenum">
              <a:t>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6E3A04-F36E-498F-9393-D7912C77ABD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-131763" y="896938"/>
            <a:ext cx="7893051" cy="4440237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6D5D2E-493C-4509-8453-98E2198B534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62912" y="5621374"/>
            <a:ext cx="6102953" cy="532529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1896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D58061-3EEC-490C-BECC-62EE1D3CCE4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E854191-8192-4589-A0A9-9640C9D03EFA}" type="slidenum">
              <a:t>32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84864B79-66BB-4CE3-8F99-E8BC5FF8D03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449" y="4767359"/>
            <a:ext cx="5435243" cy="3900000"/>
          </a:xfrm>
        </p:spPr>
        <p:txBody>
          <a:bodyPr wrap="square" lIns="91440" tIns="45720" rIns="91440" bIns="45720" anchor="t">
            <a:noAutofit/>
          </a:bodyPr>
          <a:lstStyle/>
          <a:p>
            <a:endParaRPr lang="en-US"/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AAB728E4-E2A7-421C-A912-76DE26DB8FF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425450" y="1238250"/>
            <a:ext cx="5943600" cy="33432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46CB6F-463F-43B2-95AB-5AB9CDDEB62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857AE81-6B65-4B91-8C9D-2F3CA5EAED57}" type="slidenum">
              <a:t>33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3D97DB5E-2232-4555-A3D7-47336D1A480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449" y="4767359"/>
            <a:ext cx="5435243" cy="3900000"/>
          </a:xfrm>
        </p:spPr>
        <p:txBody>
          <a:bodyPr wrap="square" lIns="91440" tIns="45720" rIns="91440" bIns="45720" anchor="t">
            <a:noAutofit/>
          </a:bodyPr>
          <a:lstStyle/>
          <a:p>
            <a:endParaRPr lang="en-US"/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FED2EBFE-11C5-4C58-B3D7-ABC7AA2FC12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425450" y="1238250"/>
            <a:ext cx="5943600" cy="33432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5F1026-0428-4F68-820B-45894CFFDE6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55E8E73-C492-4E1B-89F4-4D5AB78F7E8C}" type="slidenum">
              <a:t>34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7033B3DE-1FF3-4A14-A6F8-72D8609CB45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449" y="4767359"/>
            <a:ext cx="5435243" cy="3900000"/>
          </a:xfrm>
        </p:spPr>
        <p:txBody>
          <a:bodyPr wrap="square" lIns="91440" tIns="45720" rIns="91440" bIns="45720" anchor="t">
            <a:noAutofit/>
          </a:bodyPr>
          <a:lstStyle/>
          <a:p>
            <a:endParaRPr lang="en-US"/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97C8D568-207F-4D5D-B783-E840992AB15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425450" y="1238250"/>
            <a:ext cx="5943600" cy="33432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011AD-6791-4805-B947-F31219E1FB9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CCA767F-933C-43D6-AB06-A7B847317B58}" type="slidenum">
              <a:t>35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D82C8700-D12C-4A38-AD60-A916E2A895E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449" y="4767359"/>
            <a:ext cx="5435243" cy="3900000"/>
          </a:xfrm>
        </p:spPr>
        <p:txBody>
          <a:bodyPr wrap="square" lIns="91440" tIns="45720" rIns="91440" bIns="45720" anchor="t">
            <a:noAutofit/>
          </a:bodyPr>
          <a:lstStyle/>
          <a:p>
            <a:endParaRPr lang="en-US"/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2B27676D-2609-4FCC-8C11-0DD5FF30607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425450" y="1238250"/>
            <a:ext cx="5943600" cy="33432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A84471-6609-4714-99A0-FCDD0C8F858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6EA7E55-5ECC-48F5-8A59-2569B498FC8E}" type="slidenum">
              <a:t>36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93F649E9-BBDB-4D2C-B943-A845D265A55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449" y="4767359"/>
            <a:ext cx="5435243" cy="3900000"/>
          </a:xfrm>
        </p:spPr>
        <p:txBody>
          <a:bodyPr wrap="square" lIns="91440" tIns="45720" rIns="91440" bIns="45720" anchor="t">
            <a:noAutofit/>
          </a:bodyPr>
          <a:lstStyle/>
          <a:p>
            <a:endParaRPr lang="en-US"/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98060949-C8C9-4748-A7D8-D03799B2A77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425450" y="1238250"/>
            <a:ext cx="5943600" cy="33432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B80DE-CE8F-44C7-96B4-7657A147661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9DF1D12-A28A-4AE1-AEEE-3E533FB98750}" type="slidenum">
              <a:t>37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21AAA742-4E06-4B59-B8B5-9BF7253CD85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449" y="4767359"/>
            <a:ext cx="5435243" cy="3900000"/>
          </a:xfrm>
        </p:spPr>
        <p:txBody>
          <a:bodyPr wrap="square" lIns="91440" tIns="45720" rIns="91440" bIns="45720" anchor="t">
            <a:noAutofit/>
          </a:bodyPr>
          <a:lstStyle/>
          <a:p>
            <a:r>
              <a:rPr lang="en-US"/>
              <a:t>Weights stationary at the Processing Elements (PEs)</a:t>
            </a:r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39816B95-5EF9-490D-9003-B69AE44C3C88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425450" y="1238250"/>
            <a:ext cx="5943600" cy="33432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51C2B0-1A2F-41B9-AE08-8BF429AEC29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CB56443-EFEA-4BC0-A2F1-2E1B9F3422EE}" type="slidenum">
              <a:t>38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3B3B33DA-BF6F-4580-ADCE-F53F2A6C4C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449" y="4767359"/>
            <a:ext cx="5435243" cy="3900000"/>
          </a:xfrm>
        </p:spPr>
        <p:txBody>
          <a:bodyPr wrap="square" lIns="91440" tIns="45720" rIns="91440" bIns="45720" anchor="t">
            <a:noAutofit/>
          </a:bodyPr>
          <a:lstStyle/>
          <a:p>
            <a:endParaRPr lang="en-US"/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56F6C9EF-06E5-4EC2-8A0B-F1DE75B24D8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425450" y="1238250"/>
            <a:ext cx="5943600" cy="33432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4B585F-568E-4B58-9F5C-2AAA9E53EE1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683E155-5B50-40A9-8F3B-03F139CF448C}" type="slidenum">
              <a:t>39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4DBDEA87-202F-41B3-9378-F1EE0680C5E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449" y="4767359"/>
            <a:ext cx="5435243" cy="3900000"/>
          </a:xfrm>
        </p:spPr>
        <p:txBody>
          <a:bodyPr wrap="square" lIns="91440" tIns="45720" rIns="91440" bIns="45720" anchor="t">
            <a:noAutofit/>
          </a:bodyPr>
          <a:lstStyle/>
          <a:p>
            <a:endParaRPr lang="en-US"/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D22B34A7-58C6-4668-BB21-600436CBC74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425450" y="1238250"/>
            <a:ext cx="5943600" cy="33432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73FFBE-1F9E-477C-9D6B-302AB1A27EB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DAA3942-9008-4F8F-B6D3-9D84173D8F2A}" type="slidenum">
              <a:t>40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96BB703E-313D-46CF-9DDC-71CA8B16551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449" y="4767359"/>
            <a:ext cx="5435243" cy="3900000"/>
          </a:xfrm>
        </p:spPr>
        <p:txBody>
          <a:bodyPr wrap="square" lIns="91440" tIns="45720" rIns="91440" bIns="45720" anchor="t">
            <a:noAutofit/>
          </a:bodyPr>
          <a:lstStyle/>
          <a:p>
            <a:endParaRPr lang="en-US"/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3307749D-6FE0-4706-A70F-251A0E5C30E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425450" y="1238250"/>
            <a:ext cx="5943600" cy="33432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41068F-F17E-4E21-99BC-102455EE3E4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D6A44AD-FEE1-4C61-866B-2B9495D862B0}" type="slidenum">
              <a:t>41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C4EE2867-4D0E-48A9-9E3B-BF3E25CBBED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449" y="4767359"/>
            <a:ext cx="5435243" cy="3900000"/>
          </a:xfrm>
        </p:spPr>
        <p:txBody>
          <a:bodyPr wrap="square" lIns="91440" tIns="45720" rIns="91440" bIns="45720" anchor="t">
            <a:noAutofit/>
          </a:bodyPr>
          <a:lstStyle/>
          <a:p>
            <a:endParaRPr lang="en-US"/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B682A290-D05B-463F-B8F4-C59617533E7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425450" y="1238250"/>
            <a:ext cx="5943600" cy="33432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Closest match = most close to our architecture in terms of flexibility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Able to change computational order in outer loops (enabled by micro-code)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(See next hidden slide to see which loops)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0243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AF2AD-BBB5-474D-B54B-835284FFEFB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120D310-F037-4990-877A-115E3B66DC53}" type="slidenum">
              <a:t>43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F00F758D-12EF-48CA-9B28-B2CCDC6093C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449" y="4767359"/>
            <a:ext cx="5435243" cy="3900000"/>
          </a:xfrm>
        </p:spPr>
        <p:txBody>
          <a:bodyPr wrap="square" lIns="91440" tIns="45720" rIns="91440" bIns="45720" anchor="t">
            <a:noAutofit/>
          </a:bodyPr>
          <a:lstStyle/>
          <a:p>
            <a:endParaRPr lang="en-US"/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C4BC4FBC-5482-4DC8-BC22-767581EE2E5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425450" y="1238250"/>
            <a:ext cx="5943600" cy="33432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1A1370-FC64-4545-80E2-D5C391123BB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01ACE6C-5744-4EFF-8243-50777E9ED6B1}" type="slidenum">
              <a:t>44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B9D10D02-EBB2-418C-BE0F-552D9FCA96C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449" y="4767359"/>
            <a:ext cx="5435243" cy="3900000"/>
          </a:xfrm>
        </p:spPr>
        <p:txBody>
          <a:bodyPr wrap="square" lIns="91440" tIns="45720" rIns="91440" bIns="45720" anchor="t">
            <a:noAutofit/>
          </a:bodyPr>
          <a:lstStyle/>
          <a:p>
            <a:endParaRPr lang="en-US"/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90560B4F-C8B7-4471-B531-9DB62C087B4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425450" y="1238250"/>
            <a:ext cx="5943600" cy="33432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BA9F3-FEB4-4C98-A910-467721E89B3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E5E75BE-47C3-46C7-9B6D-783440BE3FA5}" type="slidenum">
              <a:t>45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B774D1A5-B571-4896-A1FC-711293C1ABA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449" y="4767359"/>
            <a:ext cx="5435243" cy="3900000"/>
          </a:xfrm>
        </p:spPr>
        <p:txBody>
          <a:bodyPr wrap="square" lIns="91440" tIns="45720" rIns="91440" bIns="45720" anchor="t">
            <a:noAutofit/>
          </a:bodyPr>
          <a:lstStyle/>
          <a:p>
            <a:endParaRPr lang="en-US"/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7759B508-517E-4FC6-9709-E1883D8A6AE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425450" y="1238250"/>
            <a:ext cx="5943600" cy="33432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2AC557-E75F-47AB-9D5A-1092D7EB10D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82E9672-D92A-496A-8338-96FA5C6AD38E}" type="slidenum">
              <a:t>46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E6A0EA60-BAB1-48E7-AB17-FE5940BF472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400639"/>
            <a:ext cx="5486040" cy="3600000"/>
          </a:xfrm>
        </p:spPr>
        <p:txBody>
          <a:bodyPr wrap="square" lIns="91440" tIns="45720" rIns="91440" bIns="45720" anchor="t">
            <a:noAutofit/>
          </a:bodyPr>
          <a:lstStyle/>
          <a:p>
            <a:endParaRPr lang="en-US"/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19C0DDD5-BE9F-4462-85DF-958DDFD143B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F670A-B456-4169-9B07-2E80A4D7585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8B8EFAA-B058-4424-8DA5-92A80ADDFECD}" type="slidenum">
              <a:t>47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4F46CC10-37B5-402C-8E5C-DBC539E005D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400639"/>
            <a:ext cx="5486040" cy="3600000"/>
          </a:xfrm>
        </p:spPr>
        <p:txBody>
          <a:bodyPr wrap="square" lIns="91440" tIns="45720" rIns="91440" bIns="45720" anchor="t">
            <a:noAutofit/>
          </a:bodyPr>
          <a:lstStyle/>
          <a:p>
            <a:endParaRPr lang="en-US"/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41417538-E29D-4C24-B74D-0FD90274D6E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981DD-63C0-472A-9551-043A91FE8FB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C29821F-567B-44ED-ABC7-75E12AC8469D}" type="slidenum">
              <a:t>48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BA067815-A4BF-46FC-8089-527B7DBAEE7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449" y="4767359"/>
            <a:ext cx="5435243" cy="3900000"/>
          </a:xfrm>
        </p:spPr>
        <p:txBody>
          <a:bodyPr wrap="square" lIns="91440" tIns="45720" rIns="91440" bIns="45720" anchor="t">
            <a:noAutofit/>
          </a:bodyPr>
          <a:lstStyle/>
          <a:p>
            <a:endParaRPr lang="en-US"/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D1C0128C-9A14-4322-A608-6FABAFEED6B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425450" y="1238250"/>
            <a:ext cx="5943600" cy="33432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FDF2CD-BC73-4294-9E19-4FADF48726C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4FF1DCC-8C26-477A-BB85-8332393DA67E}" type="slidenum">
              <a:t>50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81E737EA-BD6F-4762-B55C-A3706EFEEAB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449" y="4767359"/>
            <a:ext cx="5435243" cy="3900000"/>
          </a:xfrm>
        </p:spPr>
        <p:txBody>
          <a:bodyPr wrap="square" lIns="91440" tIns="45720" rIns="91440" bIns="45720" anchor="t">
            <a:noAutofit/>
          </a:bodyPr>
          <a:lstStyle/>
          <a:p>
            <a:endParaRPr lang="en-US"/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E172A734-DA59-46D3-8061-443764FE5A0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425450" y="1238250"/>
            <a:ext cx="5943600" cy="33432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58F01-8BEB-4688-9512-1EDD9689243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368828F-C4E1-4C27-9273-66843B295F55}" type="slidenum">
              <a:t>51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0F35FBB1-04A8-429C-B4D2-20F9777BCC2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449" y="4767359"/>
            <a:ext cx="5435243" cy="3900000"/>
          </a:xfrm>
        </p:spPr>
        <p:txBody>
          <a:bodyPr wrap="square" lIns="91440" tIns="45720" rIns="91440" bIns="45720" anchor="t">
            <a:noAutofit/>
          </a:bodyPr>
          <a:lstStyle/>
          <a:p>
            <a:endParaRPr lang="en-US"/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8F38C43D-4BBB-4E6F-A500-F32C014AFFB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425450" y="1238250"/>
            <a:ext cx="5943600" cy="33432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EA194FC4-866C-48CA-BD37-EEA31398782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F714B76-EA2C-4D74-B2A2-73E6CBDD722F}" type="slidenum">
              <a:t>53</a:t>
            </a:fld>
            <a:endParaRPr lang="en-US"/>
          </a:p>
        </p:txBody>
      </p:sp>
      <p:sp>
        <p:nvSpPr>
          <p:cNvPr id="2" name="Notes Placeholder">
            <a:extLst>
              <a:ext uri="{FF2B5EF4-FFF2-40B4-BE49-F238E27FC236}">
                <a16:creationId xmlns:a16="http://schemas.microsoft.com/office/drawing/2014/main" id="{8177AE64-6FAB-4C72-B4A3-532047439CD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57" cy="390"/>
          </a:xfrm>
        </p:spPr>
        <p:txBody>
          <a:bodyPr wrap="square" lIns="91440" tIns="45720" rIns="91440" bIns="45720" anchor="t" anchorCtr="0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1A39B993-5104-4E4A-B884-C2E307BB0FF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5E32EB7-BB29-4611-9084-A2180174BE19}" type="slidenum">
              <a:t>54</a:t>
            </a:fld>
            <a:endParaRPr lang="en-US"/>
          </a:p>
        </p:txBody>
      </p:sp>
      <p:sp>
        <p:nvSpPr>
          <p:cNvPr id="2" name="Notes Placeholder">
            <a:extLst>
              <a:ext uri="{FF2B5EF4-FFF2-40B4-BE49-F238E27FC236}">
                <a16:creationId xmlns:a16="http://schemas.microsoft.com/office/drawing/2014/main" id="{E54C13D5-6537-4CB4-BE4A-9DEC2C81288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57" cy="390"/>
          </a:xfrm>
        </p:spPr>
        <p:txBody>
          <a:bodyPr wrap="square" lIns="91440" tIns="45720" rIns="91440" bIns="45720" anchor="t" anchorCtr="0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7745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57215E9F-5068-4BD2-80BB-0B5691A04F8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F2E7761-D181-465C-92C4-3AC983B6D15A}" type="slidenum">
              <a:t>55</a:t>
            </a:fld>
            <a:endParaRPr lang="en-US"/>
          </a:p>
        </p:txBody>
      </p:sp>
      <p:sp>
        <p:nvSpPr>
          <p:cNvPr id="2" name="Notes Placeholder">
            <a:extLst>
              <a:ext uri="{FF2B5EF4-FFF2-40B4-BE49-F238E27FC236}">
                <a16:creationId xmlns:a16="http://schemas.microsoft.com/office/drawing/2014/main" id="{00950EA7-3CAD-487F-B5F0-43F1FB672D7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57" cy="390"/>
          </a:xfrm>
        </p:spPr>
        <p:txBody>
          <a:bodyPr wrap="square" lIns="91440" tIns="45720" rIns="91440" bIns="45720" anchor="t" anchorCtr="0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9096B39C-9C0F-425E-837D-BAA4F9193A4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F303297-2733-45F5-932B-25C5BB1982B0}" type="slidenum">
              <a:t>56</a:t>
            </a:fld>
            <a:endParaRPr lang="en-US"/>
          </a:p>
        </p:txBody>
      </p:sp>
      <p:sp>
        <p:nvSpPr>
          <p:cNvPr id="2" name="Notes Placeholder">
            <a:extLst>
              <a:ext uri="{FF2B5EF4-FFF2-40B4-BE49-F238E27FC236}">
                <a16:creationId xmlns:a16="http://schemas.microsoft.com/office/drawing/2014/main" id="{F33DBDA1-2808-4D31-8CA0-FC32D05AA64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57" cy="390"/>
          </a:xfrm>
        </p:spPr>
        <p:txBody>
          <a:bodyPr wrap="square" lIns="91440" tIns="45720" rIns="91440" bIns="45720" anchor="t" anchorCtr="0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48D24BA5-90C0-4F23-B380-DE81505C0ED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5296F46-C7C7-41DF-A38E-46A30FE6B8BB}" type="slidenum">
              <a:t>57</a:t>
            </a:fld>
            <a:endParaRPr lang="en-US"/>
          </a:p>
        </p:txBody>
      </p:sp>
      <p:sp>
        <p:nvSpPr>
          <p:cNvPr id="2" name="Notes Placeholder">
            <a:extLst>
              <a:ext uri="{FF2B5EF4-FFF2-40B4-BE49-F238E27FC236}">
                <a16:creationId xmlns:a16="http://schemas.microsoft.com/office/drawing/2014/main" id="{A1693373-36D8-41EB-B034-B74BB1AF8E3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57" cy="390"/>
          </a:xfrm>
        </p:spPr>
        <p:txBody>
          <a:bodyPr wrap="square" lIns="91440" tIns="45720" rIns="91440" bIns="45720" anchor="t" anchorCtr="0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E045CC5-2578-4306-9C72-9488B9766CE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7239051-36AD-45C1-BA07-397E51E85F3C}" type="slidenum">
              <a:t>58</a:t>
            </a:fld>
            <a:endParaRPr lang="en-US"/>
          </a:p>
        </p:txBody>
      </p:sp>
      <p:sp>
        <p:nvSpPr>
          <p:cNvPr id="2" name="Notes Placeholder">
            <a:extLst>
              <a:ext uri="{FF2B5EF4-FFF2-40B4-BE49-F238E27FC236}">
                <a16:creationId xmlns:a16="http://schemas.microsoft.com/office/drawing/2014/main" id="{DFC34246-36CD-40CA-8E74-E00105525F9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57" cy="390"/>
          </a:xfrm>
        </p:spPr>
        <p:txBody>
          <a:bodyPr wrap="square" lIns="91440" tIns="45720" rIns="91440" bIns="45720" anchor="t" anchorCtr="0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639644C7-9CA7-4A8C-832A-2087B53FF20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39EAD4A-DAAF-40E9-93A6-4F73203B2062}" type="slidenum">
              <a:t>59</a:t>
            </a:fld>
            <a:endParaRPr lang="en-US"/>
          </a:p>
        </p:txBody>
      </p:sp>
      <p:sp>
        <p:nvSpPr>
          <p:cNvPr id="2" name="Notes Placeholder">
            <a:extLst>
              <a:ext uri="{FF2B5EF4-FFF2-40B4-BE49-F238E27FC236}">
                <a16:creationId xmlns:a16="http://schemas.microsoft.com/office/drawing/2014/main" id="{835CEE7D-8917-4DDB-B2AB-87AA3A1861C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57" cy="390"/>
          </a:xfrm>
        </p:spPr>
        <p:txBody>
          <a:bodyPr wrap="square" lIns="91440" tIns="45720" rIns="91440" bIns="45720" anchor="t" anchorCtr="0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26CC4114-0E21-4BE8-8702-5C00509531B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A3240F4-B896-4941-8E3F-94F7457FF18C}" type="slidenum">
              <a:t>60</a:t>
            </a:fld>
            <a:endParaRPr lang="en-US"/>
          </a:p>
        </p:txBody>
      </p:sp>
      <p:sp>
        <p:nvSpPr>
          <p:cNvPr id="2" name="Notes Placeholder">
            <a:extLst>
              <a:ext uri="{FF2B5EF4-FFF2-40B4-BE49-F238E27FC236}">
                <a16:creationId xmlns:a16="http://schemas.microsoft.com/office/drawing/2014/main" id="{A308F43C-890B-48F0-8E8D-B194F0BE405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57" cy="390"/>
          </a:xfrm>
        </p:spPr>
        <p:txBody>
          <a:bodyPr wrap="square" lIns="91440" tIns="45720" rIns="91440" bIns="45720" anchor="t" anchorCtr="0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43E7972-5119-48E7-86BC-E027B454CF4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99BA21A-04BC-42C0-8376-BB312EACAF6F}" type="slidenum">
              <a:t>61</a:t>
            </a:fld>
            <a:endParaRPr lang="en-US"/>
          </a:p>
        </p:txBody>
      </p:sp>
      <p:sp>
        <p:nvSpPr>
          <p:cNvPr id="2" name="Notes Placeholder">
            <a:extLst>
              <a:ext uri="{FF2B5EF4-FFF2-40B4-BE49-F238E27FC236}">
                <a16:creationId xmlns:a16="http://schemas.microsoft.com/office/drawing/2014/main" id="{20E1A884-8C87-40C9-A924-48A679C8981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57" cy="390"/>
          </a:xfrm>
        </p:spPr>
        <p:txBody>
          <a:bodyPr wrap="square" lIns="91440" tIns="45720" rIns="91440" bIns="45720" anchor="t" anchorCtr="0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E89DCD24-74DF-48E2-A7AC-5D38DB20F95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AAAB94A-9C9A-4C80-BB54-709BB33292EB}" type="slidenum">
              <a:t>62</a:t>
            </a:fld>
            <a:endParaRPr lang="en-US"/>
          </a:p>
        </p:txBody>
      </p:sp>
      <p:sp>
        <p:nvSpPr>
          <p:cNvPr id="2" name="Notes Placeholder">
            <a:extLst>
              <a:ext uri="{FF2B5EF4-FFF2-40B4-BE49-F238E27FC236}">
                <a16:creationId xmlns:a16="http://schemas.microsoft.com/office/drawing/2014/main" id="{2FEA6967-43FA-493D-8447-489B426A37E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57" cy="390"/>
          </a:xfrm>
        </p:spPr>
        <p:txBody>
          <a:bodyPr wrap="square" lIns="91440" tIns="45720" rIns="91440" bIns="45720" anchor="t" anchorCtr="0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A2AF6F67-1BD3-4021-B2A7-2783333A569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3401262-9FAA-470A-9012-037C7A72655D}" type="slidenum">
              <a:t>63</a:t>
            </a:fld>
            <a:endParaRPr lang="en-US"/>
          </a:p>
        </p:txBody>
      </p:sp>
      <p:sp>
        <p:nvSpPr>
          <p:cNvPr id="2" name="Notes Placeholder">
            <a:extLst>
              <a:ext uri="{FF2B5EF4-FFF2-40B4-BE49-F238E27FC236}">
                <a16:creationId xmlns:a16="http://schemas.microsoft.com/office/drawing/2014/main" id="{5CDA314E-5420-47E2-A005-C430E5770F7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57" cy="390"/>
          </a:xfrm>
        </p:spPr>
        <p:txBody>
          <a:bodyPr wrap="square" lIns="91440" tIns="45720" rIns="91440" bIns="45720" anchor="t" anchorCtr="0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91F6ADFD-E2E2-475B-86FE-7E8BA225B70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7A49AC4-73CD-44CA-A8D0-5031A0F25C08}" type="slidenum">
              <a:t>64</a:t>
            </a:fld>
            <a:endParaRPr lang="en-US"/>
          </a:p>
        </p:txBody>
      </p:sp>
      <p:sp>
        <p:nvSpPr>
          <p:cNvPr id="2" name="Notes Placeholder">
            <a:extLst>
              <a:ext uri="{FF2B5EF4-FFF2-40B4-BE49-F238E27FC236}">
                <a16:creationId xmlns:a16="http://schemas.microsoft.com/office/drawing/2014/main" id="{5482DA13-0CB8-40CF-9D4B-DE844E85853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57" cy="390"/>
          </a:xfrm>
        </p:spPr>
        <p:txBody>
          <a:bodyPr wrap="square" lIns="91440" tIns="45720" rIns="91440" bIns="45720" anchor="t" anchorCtr="0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3611B4-7223-4BE0-A230-F17087DBCB0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6950948-04F1-48C3-951E-F8680C8D3F40}" type="slidenum">
              <a:t>12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C1AC6DB4-DCB2-4550-BBC8-BAC810A87A0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449" y="4767359"/>
            <a:ext cx="5435243" cy="3900000"/>
          </a:xfrm>
        </p:spPr>
        <p:txBody>
          <a:bodyPr wrap="square" lIns="91440" tIns="45720" rIns="91440" bIns="45720" anchor="t">
            <a:noAutofit/>
          </a:bodyPr>
          <a:lstStyle/>
          <a:p>
            <a:endParaRPr lang="en-US"/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E1AF45D2-5D7C-4A03-95A1-56EE4999787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425450" y="1238250"/>
            <a:ext cx="5943600" cy="33432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2D9D5922-5D52-4E48-AA71-D83AEEBAC37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20DF8B5-9A34-417C-8055-4C2F59CF8A61}" type="slidenum">
              <a:t>65</a:t>
            </a:fld>
            <a:endParaRPr lang="en-US"/>
          </a:p>
        </p:txBody>
      </p:sp>
      <p:sp>
        <p:nvSpPr>
          <p:cNvPr id="2" name="Notes Placeholder">
            <a:extLst>
              <a:ext uri="{FF2B5EF4-FFF2-40B4-BE49-F238E27FC236}">
                <a16:creationId xmlns:a16="http://schemas.microsoft.com/office/drawing/2014/main" id="{81E8FCC0-B45C-46BF-AD12-0C7A9D73EF0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57" cy="390"/>
          </a:xfrm>
        </p:spPr>
        <p:txBody>
          <a:bodyPr wrap="square" lIns="91440" tIns="45720" rIns="91440" bIns="45720" anchor="t" anchorCtr="0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20F21380-5BAB-47FE-8874-4F2EDA7E942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5871E9C-FF23-4FE4-905D-84C09DA64475}" type="slidenum">
              <a:t>66</a:t>
            </a:fld>
            <a:endParaRPr lang="en-US"/>
          </a:p>
        </p:txBody>
      </p:sp>
      <p:sp>
        <p:nvSpPr>
          <p:cNvPr id="2" name="Notes Placeholder">
            <a:extLst>
              <a:ext uri="{FF2B5EF4-FFF2-40B4-BE49-F238E27FC236}">
                <a16:creationId xmlns:a16="http://schemas.microsoft.com/office/drawing/2014/main" id="{AAD1349E-D2ED-4067-A698-FC35C7D9FB9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57" cy="390"/>
          </a:xfrm>
        </p:spPr>
        <p:txBody>
          <a:bodyPr wrap="square" lIns="91440" tIns="45720" rIns="91440" bIns="45720" anchor="t" anchorCtr="0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2FF99D5A-39A5-4852-B302-3C2130A2F9D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7368D98-3F64-4F11-94C8-562D43A6864F}" type="slidenum">
              <a:t>67</a:t>
            </a:fld>
            <a:endParaRPr lang="en-US"/>
          </a:p>
        </p:txBody>
      </p:sp>
      <p:sp>
        <p:nvSpPr>
          <p:cNvPr id="2" name="Notes Placeholder">
            <a:extLst>
              <a:ext uri="{FF2B5EF4-FFF2-40B4-BE49-F238E27FC236}">
                <a16:creationId xmlns:a16="http://schemas.microsoft.com/office/drawing/2014/main" id="{0C7EBD7D-DFB4-442B-9B43-682414F5359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57" cy="390"/>
          </a:xfrm>
        </p:spPr>
        <p:txBody>
          <a:bodyPr wrap="square" lIns="91440" tIns="45720" rIns="91440" bIns="45720" anchor="t" anchorCtr="0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BF38D3A7-7A82-4AF7-994F-3BBC86BC163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E3CCA1A-1614-45EA-8427-4DC23ACD3669}" type="slidenum">
              <a:t>68</a:t>
            </a:fld>
            <a:endParaRPr lang="en-US"/>
          </a:p>
        </p:txBody>
      </p:sp>
      <p:sp>
        <p:nvSpPr>
          <p:cNvPr id="2" name="Notes Placeholder">
            <a:extLst>
              <a:ext uri="{FF2B5EF4-FFF2-40B4-BE49-F238E27FC236}">
                <a16:creationId xmlns:a16="http://schemas.microsoft.com/office/drawing/2014/main" id="{B177A383-938D-4480-B054-45F30744B42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57" cy="390"/>
          </a:xfrm>
        </p:spPr>
        <p:txBody>
          <a:bodyPr wrap="square" lIns="91440" tIns="45720" rIns="91440" bIns="45720" anchor="t" anchorCtr="0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6A3E77A4-C398-46A9-B634-0CD3554F2D0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951207E-4872-4355-BEE5-392A2213A93D}" type="slidenum">
              <a:t>69</a:t>
            </a:fld>
            <a:endParaRPr lang="en-US"/>
          </a:p>
        </p:txBody>
      </p:sp>
      <p:sp>
        <p:nvSpPr>
          <p:cNvPr id="2" name="Notes Placeholder">
            <a:extLst>
              <a:ext uri="{FF2B5EF4-FFF2-40B4-BE49-F238E27FC236}">
                <a16:creationId xmlns:a16="http://schemas.microsoft.com/office/drawing/2014/main" id="{177FD9D1-B85F-4C4F-A9CD-9E0B245FE3B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57" cy="390"/>
          </a:xfrm>
        </p:spPr>
        <p:txBody>
          <a:bodyPr wrap="square" lIns="91440" tIns="45720" rIns="91440" bIns="45720" anchor="t" anchorCtr="0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4D91975-BA42-4C2C-87F2-928F755B27C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63B74A0-DAB6-4895-8FBA-60BAC767325A}" type="slidenum">
              <a:t>70</a:t>
            </a:fld>
            <a:endParaRPr lang="en-US"/>
          </a:p>
        </p:txBody>
      </p:sp>
      <p:sp>
        <p:nvSpPr>
          <p:cNvPr id="2" name="Notes Placeholder">
            <a:extLst>
              <a:ext uri="{FF2B5EF4-FFF2-40B4-BE49-F238E27FC236}">
                <a16:creationId xmlns:a16="http://schemas.microsoft.com/office/drawing/2014/main" id="{83A95C3F-E551-4621-8FF3-00B1753F412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57" cy="390"/>
          </a:xfrm>
        </p:spPr>
        <p:txBody>
          <a:bodyPr wrap="square" lIns="91440" tIns="45720" rIns="91440" bIns="45720" anchor="t" anchorCtr="0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25744D4D-81F6-48A6-91B2-A917B0A168F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48F89284-315F-4589-A4A8-72CC6FDB8C80}" type="slidenum">
              <a:t>71</a:t>
            </a:fld>
            <a:endParaRPr lang="en-US"/>
          </a:p>
        </p:txBody>
      </p:sp>
      <p:sp>
        <p:nvSpPr>
          <p:cNvPr id="2" name="Notes Placeholder">
            <a:extLst>
              <a:ext uri="{FF2B5EF4-FFF2-40B4-BE49-F238E27FC236}">
                <a16:creationId xmlns:a16="http://schemas.microsoft.com/office/drawing/2014/main" id="{327B82B5-0487-4F25-B04A-E767E1A19E1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57" cy="390"/>
          </a:xfrm>
        </p:spPr>
        <p:txBody>
          <a:bodyPr wrap="square" lIns="91440" tIns="45720" rIns="91440" bIns="45720" anchor="t" anchorCtr="0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E81A82F7-531C-4A2A-8BAC-99ABCDFD18A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E74C9D1-F884-4A7A-977B-26456D8D4B04}" type="slidenum">
              <a:t>72</a:t>
            </a:fld>
            <a:endParaRPr lang="en-US"/>
          </a:p>
        </p:txBody>
      </p:sp>
      <p:sp>
        <p:nvSpPr>
          <p:cNvPr id="2" name="Notes Placeholder">
            <a:extLst>
              <a:ext uri="{FF2B5EF4-FFF2-40B4-BE49-F238E27FC236}">
                <a16:creationId xmlns:a16="http://schemas.microsoft.com/office/drawing/2014/main" id="{3EF23C0E-A568-4F44-8E21-D32546A1DA8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57" cy="390"/>
          </a:xfrm>
        </p:spPr>
        <p:txBody>
          <a:bodyPr wrap="square" lIns="91440" tIns="45720" rIns="91440" bIns="45720" anchor="t" anchorCtr="0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F40BE16F-08C6-4171-987A-5A3F71B3DA5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C977F8D-446B-433F-8247-F2ECBA0C165F}" type="slidenum">
              <a:t>73</a:t>
            </a:fld>
            <a:endParaRPr lang="en-US"/>
          </a:p>
        </p:txBody>
      </p:sp>
      <p:sp>
        <p:nvSpPr>
          <p:cNvPr id="2" name="Notes Placeholder">
            <a:extLst>
              <a:ext uri="{FF2B5EF4-FFF2-40B4-BE49-F238E27FC236}">
                <a16:creationId xmlns:a16="http://schemas.microsoft.com/office/drawing/2014/main" id="{3646C665-91D7-422A-AD69-F3F7BD60515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57" cy="390"/>
          </a:xfrm>
        </p:spPr>
        <p:txBody>
          <a:bodyPr wrap="square" lIns="91440" tIns="45720" rIns="91440" bIns="45720" anchor="t" anchorCtr="0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A2388932-60EA-4217-83B5-FD014D81A99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5E3EBA1-5D76-4357-AF2F-03A379B4F8AB}" type="slidenum">
              <a:t>74</a:t>
            </a:fld>
            <a:endParaRPr lang="en-US"/>
          </a:p>
        </p:txBody>
      </p:sp>
      <p:sp>
        <p:nvSpPr>
          <p:cNvPr id="2" name="Notes Placeholder">
            <a:extLst>
              <a:ext uri="{FF2B5EF4-FFF2-40B4-BE49-F238E27FC236}">
                <a16:creationId xmlns:a16="http://schemas.microsoft.com/office/drawing/2014/main" id="{69DFAB36-F543-4D92-842B-27D7537869B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57" cy="390"/>
          </a:xfrm>
        </p:spPr>
        <p:txBody>
          <a:bodyPr wrap="square" lIns="91440" tIns="45720" rIns="91440" bIns="45720" anchor="t" anchorCtr="0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C4BA9F-A538-4102-A521-AB42E8C529B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7A284E5-FE17-43E8-8078-59696EDF23BD}" type="slidenum">
              <a:t>13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1C4A5CF5-335F-4104-BA25-7587A3A2C0E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449" y="4767359"/>
            <a:ext cx="5435243" cy="3900000"/>
          </a:xfrm>
        </p:spPr>
        <p:txBody>
          <a:bodyPr wrap="square" lIns="91440" tIns="45720" rIns="91440" bIns="45720" anchor="t">
            <a:noAutofit/>
          </a:bodyPr>
          <a:lstStyle/>
          <a:p>
            <a:endParaRPr lang="en-US"/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D37C67C1-7747-41B4-8D0F-9AE24362C1A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425450" y="1238250"/>
            <a:ext cx="5943600" cy="33432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D7C62684-63CD-4A3D-9B9A-CA8B9EEFF1F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20C388D-DFE1-40A9-8575-FF239CE496BA}" type="slidenum">
              <a:t>75</a:t>
            </a:fld>
            <a:endParaRPr lang="en-US"/>
          </a:p>
        </p:txBody>
      </p:sp>
      <p:sp>
        <p:nvSpPr>
          <p:cNvPr id="2" name="Notes Placeholder">
            <a:extLst>
              <a:ext uri="{FF2B5EF4-FFF2-40B4-BE49-F238E27FC236}">
                <a16:creationId xmlns:a16="http://schemas.microsoft.com/office/drawing/2014/main" id="{7D091273-62B6-41E4-9E68-C3F1742B40A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57" cy="390"/>
          </a:xfrm>
        </p:spPr>
        <p:txBody>
          <a:bodyPr wrap="square" lIns="91440" tIns="45720" rIns="91440" bIns="45720" anchor="t" anchorCtr="0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09ED2853-6965-4EC3-AC68-C607414A96C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7D111AB-CEAD-4079-9C74-D1CCAB2B4816}" type="slidenum">
              <a:t>76</a:t>
            </a:fld>
            <a:endParaRPr lang="en-US"/>
          </a:p>
        </p:txBody>
      </p:sp>
      <p:sp>
        <p:nvSpPr>
          <p:cNvPr id="2" name="Notes Placeholder">
            <a:extLst>
              <a:ext uri="{FF2B5EF4-FFF2-40B4-BE49-F238E27FC236}">
                <a16:creationId xmlns:a16="http://schemas.microsoft.com/office/drawing/2014/main" id="{4057B189-2334-40C7-B364-41CF3253AEC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57" cy="390"/>
          </a:xfrm>
        </p:spPr>
        <p:txBody>
          <a:bodyPr wrap="square" lIns="91440" tIns="45720" rIns="91440" bIns="45720" anchor="t" anchorCtr="0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EAAD8F-BD8A-4CDE-B737-E45CBF16520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8657D1F-F95A-4DBF-9F05-7A14FB4E7DC6}" type="slidenum">
              <a:t>79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F07962E2-3EDD-48E3-965F-11AAF89C216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449" y="4767359"/>
            <a:ext cx="5435243" cy="3900000"/>
          </a:xfrm>
        </p:spPr>
        <p:txBody>
          <a:bodyPr wrap="square" lIns="91440" tIns="45720" rIns="91440" bIns="45720" anchor="t">
            <a:noAutofit/>
          </a:bodyPr>
          <a:lstStyle/>
          <a:p>
            <a:endParaRPr lang="en-US"/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ABC2C343-9D84-402B-98E1-1326BD2792E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425450" y="1238250"/>
            <a:ext cx="5943600" cy="33432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D1171F-09F4-4A1F-858D-8F77F000130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2B036C0B-4532-4583-AACB-E0420739EC22}" type="slidenum">
              <a:t>98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5474D7D1-656B-43D7-83A7-A63C7881DE2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449" y="4767359"/>
            <a:ext cx="5435243" cy="3900000"/>
          </a:xfrm>
        </p:spPr>
        <p:txBody>
          <a:bodyPr wrap="square" lIns="91440" tIns="45720" rIns="91440" bIns="45720" anchor="t">
            <a:noAutofit/>
          </a:bodyPr>
          <a:lstStyle/>
          <a:p>
            <a:endParaRPr lang="en-US"/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4B7C49C3-D007-43C3-B3E4-BD226352F82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425450" y="1238250"/>
            <a:ext cx="5943600" cy="33432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E707B1-DA86-4741-A7D6-0CC374CFBD2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8DABB15-87AF-4993-9B75-75B30D43B548}" type="slidenum">
              <a:t>14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B49D8A79-0D6A-4C9A-905F-1BF9E2D696F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449" y="4767359"/>
            <a:ext cx="5435243" cy="3900000"/>
          </a:xfrm>
        </p:spPr>
        <p:txBody>
          <a:bodyPr wrap="square" lIns="91440" tIns="45720" rIns="91440" bIns="45720" anchor="t">
            <a:noAutofit/>
          </a:bodyPr>
          <a:lstStyle/>
          <a:p>
            <a:endParaRPr lang="en-US"/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FE8F6CBC-A773-4837-A28F-F78A6BFC775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425450" y="1238250"/>
            <a:ext cx="5943600" cy="33432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3444A5-2766-468A-BBBE-F1BB3B3F512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59A3321-D4C9-4469-AE93-3B032CA1272C}" type="slidenum">
              <a:t>15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399CD3F1-6590-4493-8073-CC9C7C108F5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449" y="4767359"/>
            <a:ext cx="5435243" cy="3900000"/>
          </a:xfrm>
        </p:spPr>
        <p:txBody>
          <a:bodyPr wrap="square" lIns="91440" tIns="45720" rIns="91440" bIns="45720" anchor="t">
            <a:noAutofit/>
          </a:bodyPr>
          <a:lstStyle/>
          <a:p>
            <a:endParaRPr lang="en-US"/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B84B7282-29B2-4DCE-BBC4-803BCB61DF8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425450" y="1238250"/>
            <a:ext cx="5943600" cy="33432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EDEA7-0CCB-4BD3-B0DA-5DF4455EA28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0D34EDC-FA09-485B-B453-FF2EF097C9C4}" type="slidenum">
              <a:t>16</a:t>
            </a:fld>
            <a:endParaRPr lang="en-US"/>
          </a:p>
        </p:txBody>
      </p:sp>
      <p:sp>
        <p:nvSpPr>
          <p:cNvPr id="2" name="Google Shape;231;p3:notes">
            <a:extLst>
              <a:ext uri="{FF2B5EF4-FFF2-40B4-BE49-F238E27FC236}">
                <a16:creationId xmlns:a16="http://schemas.microsoft.com/office/drawing/2014/main" id="{B1825D6D-AC22-4C97-94F2-EE83076CCA9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79449" y="4767359"/>
            <a:ext cx="5435243" cy="3900000"/>
          </a:xfrm>
        </p:spPr>
        <p:txBody>
          <a:bodyPr wrap="square" lIns="91440" tIns="45720" rIns="91440" bIns="45720" anchor="t">
            <a:noAutofit/>
          </a:bodyPr>
          <a:lstStyle/>
          <a:p>
            <a:endParaRPr lang="en-US"/>
          </a:p>
        </p:txBody>
      </p:sp>
      <p:sp>
        <p:nvSpPr>
          <p:cNvPr id="3" name="Google Shape;232;p3:notes">
            <a:extLst>
              <a:ext uri="{FF2B5EF4-FFF2-40B4-BE49-F238E27FC236}">
                <a16:creationId xmlns:a16="http://schemas.microsoft.com/office/drawing/2014/main" id="{94643221-0318-41B9-9268-0138DCFFA7A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425450" y="1238250"/>
            <a:ext cx="5943600" cy="3343275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2938" y="979885"/>
            <a:ext cx="7772400" cy="85725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nl-NL"/>
              <a:t>Klik om het opmaakprofiel van de modeltitel te bewerken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2195512"/>
            <a:ext cx="6400800" cy="1314450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/>
          <a:lstStyle>
            <a:lvl1pPr>
              <a:defRPr sz="1050" i="0"/>
            </a:lvl1pPr>
          </a:lstStyle>
          <a:p>
            <a:pPr>
              <a:defRPr/>
            </a:pPr>
            <a:fld id="{6328305D-513A-4C3E-994D-AE338B5C7E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561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2037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9400" y="804862"/>
            <a:ext cx="4216400" cy="40528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804862"/>
            <a:ext cx="4216400" cy="40528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8763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9400" y="804862"/>
            <a:ext cx="4216400" cy="40528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0698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804862"/>
            <a:ext cx="4216400" cy="40528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231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8243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648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342" y="205978"/>
            <a:ext cx="8376458" cy="492291"/>
          </a:xfrm>
          <a:prstGeom prst="rect">
            <a:avLst/>
          </a:prstGeom>
        </p:spPr>
        <p:txBody>
          <a:bodyPr/>
          <a:lstStyle>
            <a:lvl1pPr>
              <a:defRPr sz="3200" b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342" y="775856"/>
            <a:ext cx="8376458" cy="4161666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42900" indent="-342900">
              <a:buFont typeface="Arial" panose="020B0604020202020204" pitchFamily="34" charset="0"/>
              <a:buChar char="•"/>
              <a:defRPr/>
            </a:lvl2pPr>
            <a:lvl3pPr marL="342900" indent="-342900">
              <a:buFont typeface="Arial" panose="020B0604020202020204" pitchFamily="34" charset="0"/>
              <a:buChar char="•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285750" indent="-285750">
              <a:buFont typeface="Arial" panose="020B0604020202020204" pitchFamily="34" charset="0"/>
              <a:buChar char="•"/>
              <a:defRPr/>
            </a:lvl4pPr>
            <a:lvl5pPr marL="2857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5460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610100" y="1188000"/>
            <a:ext cx="7922712" cy="338161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Slide text</a:t>
            </a:r>
          </a:p>
          <a:p>
            <a:pPr lvl="1"/>
            <a:r>
              <a:rPr lang="en-US" dirty="0" err="1"/>
              <a:t>Tweede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Derde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Vierde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Vijfde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Title of Presentation – by Insert Header and Footer text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376477" y="4773600"/>
            <a:ext cx="601313" cy="351000"/>
          </a:xfrm>
        </p:spPr>
        <p:txBody>
          <a:bodyPr/>
          <a:lstStyle/>
          <a:p>
            <a:fld id="{B7CEC10D-CD46-426F-915E-6C78530279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87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92101" y="171451"/>
            <a:ext cx="8547100" cy="546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het opmaakprofiel van de modeltitel te bewerken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9401" y="804862"/>
            <a:ext cx="8585200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de opmaakprofielen van de modeltekst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7218295" y="4970376"/>
            <a:ext cx="1925706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Intellitent Architectures 5LIL0   </a:t>
            </a:r>
            <a:r>
              <a:rPr kumimoji="0" lang="en-US" sz="675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pg </a:t>
            </a:r>
            <a:fld id="{08FFB19C-4C3F-4E48-9052-3F8614C204F7}" type="slidenum">
              <a:rPr kumimoji="0" lang="en-US" sz="675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75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748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60" r:id="rId3"/>
    <p:sldLayoutId id="2147483664" r:id="rId4"/>
    <p:sldLayoutId id="2147483663" r:id="rId5"/>
    <p:sldLayoutId id="2147483661" r:id="rId6"/>
    <p:sldLayoutId id="2147483662" r:id="rId7"/>
    <p:sldLayoutId id="2147483655" r:id="rId8"/>
    <p:sldLayoutId id="2147483665" r:id="rId9"/>
  </p:sldLayoutIdLst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000">
          <a:solidFill>
            <a:schemeClr val="accent2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55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55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55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550">
          <a:solidFill>
            <a:schemeClr val="tx1"/>
          </a:solidFill>
          <a:latin typeface="Comic Sans MS" pitchFamily="66" charset="0"/>
        </a:defRPr>
      </a:lvl5pPr>
      <a:lvl6pPr marL="342900"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550">
          <a:solidFill>
            <a:schemeClr val="tx1"/>
          </a:solidFill>
          <a:latin typeface="Comic Sans MS" pitchFamily="66" charset="0"/>
        </a:defRPr>
      </a:lvl6pPr>
      <a:lvl7pPr marL="685800"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550">
          <a:solidFill>
            <a:schemeClr val="tx1"/>
          </a:solidFill>
          <a:latin typeface="Comic Sans MS" pitchFamily="66" charset="0"/>
        </a:defRPr>
      </a:lvl7pPr>
      <a:lvl8pPr marL="1028700"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550">
          <a:solidFill>
            <a:schemeClr val="tx1"/>
          </a:solidFill>
          <a:latin typeface="Comic Sans MS" pitchFamily="66" charset="0"/>
        </a:defRPr>
      </a:lvl8pPr>
      <a:lvl9pPr marL="1371600"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550">
          <a:solidFill>
            <a:schemeClr val="tx1"/>
          </a:solidFill>
          <a:latin typeface="Comic Sans MS" pitchFamily="66" charset="0"/>
        </a:defRPr>
      </a:lvl9pPr>
    </p:titleStyle>
    <p:bodyStyle>
      <a:lvl1pPr marL="142875" indent="-14287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504825" indent="-14287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–"/>
        <a:defRPr sz="165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marL="876300" indent="-15716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har char="•"/>
        <a:defRPr sz="15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marL="1190625" indent="-171450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har char="–"/>
        <a:defRPr sz="15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marL="1521619" indent="-188119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har char="»"/>
        <a:defRPr sz="15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1864519" indent="-188119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07419" indent="-188119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50319" indent="-188119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893219" indent="-188119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hyperlink" Target="https://www.graphcore.ai/products/ipu" TargetMode="External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hyperlink" Target="parse.ele.tue.nl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hyperlink" Target="https://dl.acm.org/doi/pdf/10.1145/3520127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6.bin"/><Relationship Id="rId18" Type="http://schemas.openxmlformats.org/officeDocument/2006/relationships/image" Target="../media/image35.emf"/><Relationship Id="rId26" Type="http://schemas.openxmlformats.org/officeDocument/2006/relationships/image" Target="../media/image39.emf"/><Relationship Id="rId39" Type="http://schemas.openxmlformats.org/officeDocument/2006/relationships/oleObject" Target="../embeddings/oleObject19.bin"/><Relationship Id="rId21" Type="http://schemas.openxmlformats.org/officeDocument/2006/relationships/oleObject" Target="../embeddings/oleObject10.bin"/><Relationship Id="rId34" Type="http://schemas.openxmlformats.org/officeDocument/2006/relationships/image" Target="../media/image43.emf"/><Relationship Id="rId42" Type="http://schemas.openxmlformats.org/officeDocument/2006/relationships/image" Target="../media/image47.emf"/><Relationship Id="rId47" Type="http://schemas.openxmlformats.org/officeDocument/2006/relationships/oleObject" Target="../embeddings/oleObject23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4.emf"/><Relationship Id="rId29" Type="http://schemas.openxmlformats.org/officeDocument/2006/relationships/oleObject" Target="../embeddings/oleObject14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e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38.emf"/><Relationship Id="rId32" Type="http://schemas.openxmlformats.org/officeDocument/2006/relationships/image" Target="../media/image42.emf"/><Relationship Id="rId37" Type="http://schemas.openxmlformats.org/officeDocument/2006/relationships/oleObject" Target="../embeddings/oleObject18.bin"/><Relationship Id="rId40" Type="http://schemas.openxmlformats.org/officeDocument/2006/relationships/image" Target="../media/image46.emf"/><Relationship Id="rId45" Type="http://schemas.openxmlformats.org/officeDocument/2006/relationships/oleObject" Target="../embeddings/oleObject22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28" Type="http://schemas.openxmlformats.org/officeDocument/2006/relationships/image" Target="../media/image40.emf"/><Relationship Id="rId36" Type="http://schemas.openxmlformats.org/officeDocument/2006/relationships/image" Target="../media/image44.emf"/><Relationship Id="rId10" Type="http://schemas.openxmlformats.org/officeDocument/2006/relationships/image" Target="../media/image31.emf"/><Relationship Id="rId19" Type="http://schemas.openxmlformats.org/officeDocument/2006/relationships/oleObject" Target="../embeddings/oleObject9.bin"/><Relationship Id="rId31" Type="http://schemas.openxmlformats.org/officeDocument/2006/relationships/oleObject" Target="../embeddings/oleObject15.bin"/><Relationship Id="rId44" Type="http://schemas.openxmlformats.org/officeDocument/2006/relationships/image" Target="../media/image48.emf"/><Relationship Id="rId4" Type="http://schemas.openxmlformats.org/officeDocument/2006/relationships/image" Target="../media/image28.e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33.emf"/><Relationship Id="rId22" Type="http://schemas.openxmlformats.org/officeDocument/2006/relationships/image" Target="../media/image37.emf"/><Relationship Id="rId27" Type="http://schemas.openxmlformats.org/officeDocument/2006/relationships/oleObject" Target="../embeddings/oleObject13.bin"/><Relationship Id="rId30" Type="http://schemas.openxmlformats.org/officeDocument/2006/relationships/image" Target="../media/image41.emf"/><Relationship Id="rId35" Type="http://schemas.openxmlformats.org/officeDocument/2006/relationships/oleObject" Target="../embeddings/oleObject17.bin"/><Relationship Id="rId43" Type="http://schemas.openxmlformats.org/officeDocument/2006/relationships/oleObject" Target="../embeddings/oleObject21.bin"/><Relationship Id="rId48" Type="http://schemas.openxmlformats.org/officeDocument/2006/relationships/image" Target="../media/image50.emf"/><Relationship Id="rId8" Type="http://schemas.openxmlformats.org/officeDocument/2006/relationships/image" Target="../media/image30.emf"/><Relationship Id="rId3" Type="http://schemas.openxmlformats.org/officeDocument/2006/relationships/oleObject" Target="../embeddings/oleObject1.bin"/><Relationship Id="rId12" Type="http://schemas.openxmlformats.org/officeDocument/2006/relationships/image" Target="../media/image32.emf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2.bin"/><Relationship Id="rId33" Type="http://schemas.openxmlformats.org/officeDocument/2006/relationships/oleObject" Target="../embeddings/oleObject16.bin"/><Relationship Id="rId38" Type="http://schemas.openxmlformats.org/officeDocument/2006/relationships/image" Target="../media/image45.emf"/><Relationship Id="rId46" Type="http://schemas.openxmlformats.org/officeDocument/2006/relationships/image" Target="../media/image49.emf"/><Relationship Id="rId20" Type="http://schemas.openxmlformats.org/officeDocument/2006/relationships/image" Target="../media/image36.emf"/><Relationship Id="rId41" Type="http://schemas.openxmlformats.org/officeDocument/2006/relationships/oleObject" Target="../embeddings/oleObject20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emf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cloud.google.com/tpu/docs/system-architecture#pod" TargetMode="Externa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move"/>
          <p:cNvPicPr>
            <a:picLocks noChangeAspect="1" noChangeArrowheads="1"/>
          </p:cNvPicPr>
          <p:nvPr/>
        </p:nvPicPr>
        <p:blipFill>
          <a:blip r:embed="rId3" cstate="print">
            <a:lum bright="70000" contrast="-60000"/>
          </a:blip>
          <a:srcRect/>
          <a:stretch>
            <a:fillRect/>
          </a:stretch>
        </p:blipFill>
        <p:spPr bwMode="auto">
          <a:xfrm>
            <a:off x="0" y="-26585"/>
            <a:ext cx="91440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14850" y="2618015"/>
            <a:ext cx="4457700" cy="2525486"/>
          </a:xfrm>
        </p:spPr>
        <p:txBody>
          <a:bodyPr/>
          <a:lstStyle/>
          <a:p>
            <a:pPr algn="r"/>
            <a:r>
              <a:rPr lang="en-US" sz="2100" b="1"/>
              <a:t>Kanishkan Vadivel</a:t>
            </a:r>
          </a:p>
          <a:p>
            <a:r>
              <a:rPr lang="en-US" sz="2100" b="1"/>
              <a:t>Henk Corporaal</a:t>
            </a:r>
          </a:p>
          <a:p>
            <a:endParaRPr lang="en-US" sz="2100" b="1"/>
          </a:p>
          <a:p>
            <a:pPr algn="r"/>
            <a:r>
              <a:rPr lang="en-US" sz="2100"/>
              <a:t>www.ics.ele.tue.nl/~heco/courses/IA</a:t>
            </a:r>
          </a:p>
          <a:p>
            <a:pPr algn="r"/>
            <a:r>
              <a:rPr lang="en-US" sz="2100"/>
              <a:t>h.corporaal@tue.nl</a:t>
            </a:r>
          </a:p>
          <a:p>
            <a:pPr algn="r"/>
            <a:r>
              <a:rPr lang="en-US" sz="2100"/>
              <a:t>TUEindhoven</a:t>
            </a:r>
          </a:p>
          <a:p>
            <a:pPr algn="r"/>
            <a:r>
              <a:rPr lang="en-US" sz="2100"/>
              <a:t>2022</a:t>
            </a:r>
          </a:p>
          <a:p>
            <a:pPr algn="r"/>
            <a:endParaRPr lang="en-US" sz="2100" dirty="0">
              <a:solidFill>
                <a:srgbClr val="080808"/>
              </a:solidFill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5750" y="228600"/>
            <a:ext cx="7772400" cy="2457450"/>
          </a:xfrm>
        </p:spPr>
        <p:txBody>
          <a:bodyPr/>
          <a:lstStyle/>
          <a:p>
            <a:r>
              <a:rPr lang="en-US" b="1" noProof="0" dirty="0">
                <a:solidFill>
                  <a:srgbClr val="000000"/>
                </a:solidFill>
              </a:rPr>
              <a:t>Intelligent Architectures</a:t>
            </a:r>
            <a:br>
              <a:rPr lang="en-US" b="1" noProof="0">
                <a:solidFill>
                  <a:srgbClr val="000000"/>
                </a:solidFill>
              </a:rPr>
            </a:br>
            <a:r>
              <a:rPr lang="en-US" sz="2700">
                <a:solidFill>
                  <a:srgbClr val="000000"/>
                </a:solidFill>
              </a:rPr>
              <a:t>5LIL0</a:t>
            </a:r>
            <a:br>
              <a:rPr lang="en-US" sz="3600"/>
            </a:br>
            <a:br>
              <a:rPr lang="en-US">
                <a:solidFill>
                  <a:schemeClr val="accent2"/>
                </a:solidFill>
              </a:rPr>
            </a:br>
            <a:r>
              <a:rPr lang="en-US" sz="3200" b="1">
                <a:solidFill>
                  <a:srgbClr val="0000FF"/>
                </a:solidFill>
              </a:rPr>
              <a:t>Accelerators for Deep Learning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9" name="AutoShape 6" descr="Image result for google tpu datasheet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pic>
        <p:nvPicPr>
          <p:cNvPr id="15" name="Picture 2" descr="http://www.laurentbrouat.com/wp-content/uploads/2011/02/automated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30" t="2374" r="14607" b="20019"/>
          <a:stretch>
            <a:fillRect/>
          </a:stretch>
        </p:blipFill>
        <p:spPr bwMode="auto">
          <a:xfrm rot="5400000">
            <a:off x="2514600" y="3030434"/>
            <a:ext cx="1485900" cy="1714500"/>
          </a:xfrm>
          <a:prstGeom prst="rect">
            <a:avLst/>
          </a:prstGeom>
          <a:noFill/>
        </p:spPr>
      </p:pic>
      <p:pic>
        <p:nvPicPr>
          <p:cNvPr id="16" name="Picture 33" descr="Call High Performance Websites for website development to accelerate your busines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4" r="13162"/>
          <a:stretch/>
        </p:blipFill>
        <p:spPr bwMode="auto">
          <a:xfrm>
            <a:off x="628650" y="4229101"/>
            <a:ext cx="1572046" cy="860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9" descr="http://icdn3.digitaltrends.com/image/665-atom-die-2-200x200-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857500"/>
            <a:ext cx="1143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7" descr="http://g-ecx.images-amazon.com/images/G/01/electronics/detail-page/WesternDigital_LowPower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86" r="28300" b="5457"/>
          <a:stretch/>
        </p:blipFill>
        <p:spPr bwMode="auto">
          <a:xfrm>
            <a:off x="4457700" y="4166229"/>
            <a:ext cx="762000" cy="96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97"/>
          <a:stretch/>
        </p:blipFill>
        <p:spPr bwMode="auto">
          <a:xfrm>
            <a:off x="6172200" y="400051"/>
            <a:ext cx="2808486" cy="731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769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D247E-992D-4108-A4EC-5F4091483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XNOR code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9F7EC4-9898-4B8B-95FF-F98A4A4F5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6168" y="966083"/>
            <a:ext cx="2802782" cy="3903572"/>
          </a:xfrm>
        </p:spPr>
        <p:txBody>
          <a:bodyPr/>
          <a:lstStyle/>
          <a:p>
            <a:r>
              <a:rPr lang="en-US" b="1"/>
              <a:t>Micro</a:t>
            </a:r>
            <a:r>
              <a:rPr lang="en-US"/>
              <a:t> code for the nested 6 SW loops</a:t>
            </a:r>
          </a:p>
          <a:p>
            <a:pPr lvl="1"/>
            <a:r>
              <a:rPr lang="en-US"/>
              <a:t>W, x, y and x_major = R/W registers</a:t>
            </a:r>
          </a:p>
          <a:p>
            <a:pPr lvl="1"/>
            <a:r>
              <a:rPr lang="en-US"/>
              <a:t>TPsquare, TP, nif, nof, w_X_nif, ow_X_nof, zero = R/O registers</a:t>
            </a:r>
            <a:endParaRPr lang="nl-N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F67BB1-16B3-48E7-BDB3-5ACC34724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736" y="591255"/>
            <a:ext cx="5617823" cy="391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26340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6E11B-DAF3-4F0F-8AB0-8110BA107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Tensor Streaming Processor: TSP</a:t>
            </a:r>
            <a:endParaRPr lang="nl-NL"/>
          </a:p>
        </p:txBody>
      </p:sp>
      <p:pic>
        <p:nvPicPr>
          <p:cNvPr id="24" name="Content Placeholder 18">
            <a:extLst>
              <a:ext uri="{FF2B5EF4-FFF2-40B4-BE49-F238E27FC236}">
                <a16:creationId xmlns:a16="http://schemas.microsoft.com/office/drawing/2014/main" id="{D9396A3A-03BC-43DD-95EB-F451B2C64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33917" y="717948"/>
            <a:ext cx="7469372" cy="3791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BA26DE1-F762-4448-A15D-0F65570DCB30}"/>
              </a:ext>
            </a:extLst>
          </p:cNvPr>
          <p:cNvSpPr txBox="1"/>
          <p:nvPr/>
        </p:nvSpPr>
        <p:spPr>
          <a:xfrm>
            <a:off x="685800" y="4611321"/>
            <a:ext cx="2295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Conventional Mesh of PEs</a:t>
            </a:r>
            <a:endParaRPr lang="nl-NL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870368-69A0-4924-B06D-A51DBA9E9002}"/>
              </a:ext>
            </a:extLst>
          </p:cNvPr>
          <p:cNvSpPr txBox="1"/>
          <p:nvPr/>
        </p:nvSpPr>
        <p:spPr>
          <a:xfrm>
            <a:off x="4081130" y="4611321"/>
            <a:ext cx="3060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Reorganized into sliced vector lanes</a:t>
            </a:r>
            <a:endParaRPr lang="nl-NL"/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4CB9C896-392B-46AA-83D9-714744DD0C2A}"/>
              </a:ext>
            </a:extLst>
          </p:cNvPr>
          <p:cNvSpPr/>
          <p:nvPr/>
        </p:nvSpPr>
        <p:spPr bwMode="auto">
          <a:xfrm>
            <a:off x="7559748" y="1091666"/>
            <a:ext cx="1499190" cy="345558"/>
          </a:xfrm>
          <a:prstGeom prst="wedgeRoundRectCallout">
            <a:avLst>
              <a:gd name="adj1" fmla="val -73177"/>
              <a:gd name="adj2" fmla="val 34808"/>
              <a:gd name="adj3" fmla="val 16667"/>
            </a:avLst>
          </a:prstGeom>
          <a:solidFill>
            <a:srgbClr val="CCFFCC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Vectorlane</a:t>
            </a:r>
            <a:endParaRPr kumimoji="0" lang="nl-NL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ECC4D73-73B2-453C-888E-076969B6D48C}"/>
              </a:ext>
            </a:extLst>
          </p:cNvPr>
          <p:cNvSpPr txBox="1"/>
          <p:nvPr/>
        </p:nvSpPr>
        <p:spPr>
          <a:xfrm>
            <a:off x="37214" y="4889584"/>
            <a:ext cx="34403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050" i="1"/>
              <a:t>https://dl.acm.org/doi/10.1109/ISCA45697.2020.00023</a:t>
            </a:r>
          </a:p>
        </p:txBody>
      </p:sp>
    </p:spTree>
    <p:extLst>
      <p:ext uri="{BB962C8B-B14F-4D97-AF65-F5344CB8AC3E}">
        <p14:creationId xmlns:p14="http://schemas.microsoft.com/office/powerpoint/2010/main" val="116838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09609-8434-4ABF-9E22-8BF25B623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Tensor Streaming Processor: TSP</a:t>
            </a:r>
            <a:endParaRPr lang="nl-NL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6B60382-4709-4A70-92AD-47BB88FEC2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9400" y="4024423"/>
            <a:ext cx="4216400" cy="833326"/>
          </a:xfrm>
        </p:spPr>
        <p:txBody>
          <a:bodyPr/>
          <a:lstStyle/>
          <a:p>
            <a:r>
              <a:rPr lang="en-US"/>
              <a:t>Vertical slices contain 20 units</a:t>
            </a:r>
            <a:endParaRPr lang="nl-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A3CE48-00F9-4A37-B60C-2B7B3E2E2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61" y="772411"/>
            <a:ext cx="8003865" cy="304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2939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4E442-5E22-41DF-8613-8EEBFA223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Tensor Streaming Processor: TSP</a:t>
            </a:r>
            <a:endParaRPr lang="nl-NL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9238023-1C47-4A62-ABF7-9B520048CCA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14nm </a:t>
            </a:r>
          </a:p>
          <a:p>
            <a:r>
              <a:rPr lang="en-US"/>
              <a:t>220 MiBytes SRAM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A08D1A-23DC-4F74-B8A7-81DB418FE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1397" y="717948"/>
            <a:ext cx="3540502" cy="4027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FF2BB9-F073-4C78-80DE-A9EF1A112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1" y="2164542"/>
            <a:ext cx="4866610" cy="279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3418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2C81D-9591-4246-AD33-F3027DA49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GraphCore MK1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1252D3-4011-4B68-A3D9-39E46542CA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9399" y="804862"/>
            <a:ext cx="4611577" cy="4052888"/>
          </a:xfrm>
        </p:spPr>
        <p:txBody>
          <a:bodyPr/>
          <a:lstStyle/>
          <a:p>
            <a:r>
              <a:rPr lang="en-US"/>
              <a:t>The other extreme….</a:t>
            </a:r>
          </a:p>
          <a:p>
            <a:r>
              <a:rPr lang="en-US"/>
              <a:t>MIMD with 1216 Processors</a:t>
            </a:r>
          </a:p>
          <a:p>
            <a:pPr lvl="1"/>
            <a:r>
              <a:rPr lang="en-US"/>
              <a:t>256 Kbyte/PE</a:t>
            </a:r>
          </a:p>
          <a:p>
            <a:pPr lvl="1"/>
            <a:r>
              <a:rPr lang="en-US"/>
              <a:t>no cache</a:t>
            </a:r>
          </a:p>
          <a:p>
            <a:pPr lvl="1"/>
            <a:r>
              <a:rPr lang="en-US"/>
              <a:t>PE interconnect</a:t>
            </a:r>
          </a:p>
          <a:p>
            <a:pPr lvl="1"/>
            <a:r>
              <a:rPr lang="en-US"/>
              <a:t>Inter-chip interconnect</a:t>
            </a:r>
          </a:p>
          <a:p>
            <a:pPr lvl="1"/>
            <a:endParaRPr lang="en-US"/>
          </a:p>
          <a:p>
            <a:r>
              <a:rPr lang="en-US"/>
              <a:t>MK2 version, see</a:t>
            </a:r>
          </a:p>
          <a:p>
            <a:pPr lvl="1"/>
            <a:r>
              <a:rPr lang="nl-NL">
                <a:hlinkClick r:id="rId2"/>
              </a:rPr>
              <a:t>https://www.graphcore.ai/products/ipu</a:t>
            </a:r>
            <a:endParaRPr lang="nl-NL"/>
          </a:p>
          <a:p>
            <a:pPr lvl="1"/>
            <a:r>
              <a:rPr lang="nl-NL"/>
              <a:t>1472 PEs</a:t>
            </a:r>
          </a:p>
          <a:p>
            <a:pPr lvl="1"/>
            <a:r>
              <a:rPr lang="nl-NL"/>
              <a:t>900 MB memory</a:t>
            </a:r>
          </a:p>
          <a:p>
            <a:pPr lvl="1"/>
            <a:r>
              <a:rPr lang="nl-NL"/>
              <a:t>47.5 TByte/s memory bandwith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0282E8-C399-4415-88CF-2F19B81B2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981" y="-37214"/>
            <a:ext cx="30221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2143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2188FB-F846-4C39-95CF-9BA8035EF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1" y="868800"/>
            <a:ext cx="5737594" cy="41032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DC4088-290E-43B1-BA66-6531ABBF5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Cerebras Wafer-Scale Integration</a:t>
            </a:r>
            <a:endParaRPr lang="nl-NL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EA6DEFB-D01B-4378-A478-4803F820D3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804862"/>
            <a:ext cx="4352259" cy="4052888"/>
          </a:xfrm>
        </p:spPr>
        <p:txBody>
          <a:bodyPr/>
          <a:lstStyle/>
          <a:p>
            <a:r>
              <a:rPr lang="en-US"/>
              <a:t>Cluster scale DL in a single system</a:t>
            </a:r>
          </a:p>
          <a:p>
            <a:r>
              <a:rPr lang="en-US"/>
              <a:t>Huge, Not for embedded systems !!!</a:t>
            </a:r>
          </a:p>
          <a:p>
            <a:pPr lvl="1"/>
            <a:r>
              <a:rPr lang="en-US"/>
              <a:t>23 kW</a:t>
            </a:r>
          </a:p>
          <a:p>
            <a:pPr lvl="1"/>
            <a:r>
              <a:rPr lang="en-US"/>
              <a:t>850.000 cores</a:t>
            </a:r>
          </a:p>
          <a:p>
            <a:pPr lvl="1"/>
            <a:r>
              <a:rPr lang="en-US"/>
              <a:t>40 Gbytes on-chip SRAM</a:t>
            </a:r>
          </a:p>
          <a:p>
            <a:pPr lvl="1"/>
            <a:r>
              <a:rPr lang="en-US"/>
              <a:t>20 petaBytes/s emmory bandwidth</a:t>
            </a:r>
          </a:p>
          <a:p>
            <a:pPr lvl="1"/>
            <a:r>
              <a:rPr lang="en-US"/>
              <a:t>220 petaBits/s interconnect bandwidth</a:t>
            </a:r>
          </a:p>
          <a:p>
            <a:pPr lvl="1"/>
            <a:endParaRPr lang="en-US"/>
          </a:p>
          <a:p>
            <a:pPr lvl="1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364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D624F-EE64-457D-99FE-CCD76EB42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01" y="171451"/>
            <a:ext cx="8547100" cy="546497"/>
          </a:xfrm>
        </p:spPr>
        <p:txBody>
          <a:bodyPr/>
          <a:lstStyle/>
          <a:p>
            <a:r>
              <a:rPr lang="en-US"/>
              <a:t>Samsung NPU</a:t>
            </a:r>
            <a:endParaRPr 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D09494-F168-4E7A-A288-AECAF2DCD3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43" y="873896"/>
            <a:ext cx="9144000" cy="399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6267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D92D3A-BC2A-4AA1-8FF1-36E8C7ECA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274" y="1871522"/>
            <a:ext cx="5887242" cy="30300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07645B-5A89-4527-9DA1-9F7F6B3D7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Samsung NPU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6A148-E184-4F59-9B5A-CC5729CEF6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Exploit input FM sparsity</a:t>
            </a:r>
          </a:p>
          <a:p>
            <a:r>
              <a:rPr lang="en-US"/>
              <a:t>Weight stationary</a:t>
            </a:r>
          </a:p>
          <a:p>
            <a:r>
              <a:rPr lang="en-US"/>
              <a:t>Adder trees for inner products</a:t>
            </a:r>
          </a:p>
          <a:p>
            <a:r>
              <a:rPr lang="en-US"/>
              <a:t>Reconfigurable MAC array </a:t>
            </a:r>
          </a:p>
          <a:p>
            <a:pPr lvl="1"/>
            <a:r>
              <a:rPr lang="en-US"/>
              <a:t>INT8/INT16 support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50802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982A41F-8327-4FE6-964B-C8BF3B167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107" y="940981"/>
            <a:ext cx="4804985" cy="25118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AA8199-34E1-4CCE-94F0-7AD322CDD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IBM RaPiD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E556F-AC7B-457E-A56A-BFAAF2BF20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9399" y="804862"/>
            <a:ext cx="4595629" cy="4052888"/>
          </a:xfrm>
        </p:spPr>
        <p:txBody>
          <a:bodyPr/>
          <a:lstStyle/>
          <a:p>
            <a:r>
              <a:rPr lang="en-US"/>
              <a:t>7nm chip with 4 cores:</a:t>
            </a:r>
          </a:p>
          <a:p>
            <a:pPr lvl="1"/>
            <a:r>
              <a:rPr lang="en-US"/>
              <a:t>25.6 Tflops (FP8)</a:t>
            </a:r>
          </a:p>
          <a:p>
            <a:pPr lvl="1"/>
            <a:r>
              <a:rPr lang="en-US"/>
              <a:t>102.5 TOPS (INT4)</a:t>
            </a:r>
          </a:p>
          <a:p>
            <a:r>
              <a:rPr lang="en-US"/>
              <a:t>Per core</a:t>
            </a:r>
          </a:p>
          <a:p>
            <a:pPr lvl="1"/>
            <a:r>
              <a:rPr lang="en-US"/>
              <a:t>Fused MAC, supporting </a:t>
            </a:r>
          </a:p>
          <a:p>
            <a:pPr lvl="2"/>
            <a:r>
              <a:rPr lang="en-US"/>
              <a:t>FP16/FP8/INT4/INT2</a:t>
            </a:r>
          </a:p>
          <a:p>
            <a:r>
              <a:rPr lang="en-US"/>
              <a:t>Supporting:</a:t>
            </a:r>
          </a:p>
          <a:p>
            <a:pPr lvl="1"/>
            <a:r>
              <a:rPr lang="en-US"/>
              <a:t>range of activation functions</a:t>
            </a:r>
          </a:p>
          <a:p>
            <a:pPr lvl="1"/>
            <a:r>
              <a:rPr lang="en-US"/>
              <a:t>pooling</a:t>
            </a:r>
          </a:p>
          <a:p>
            <a:pPr lvl="1"/>
            <a:r>
              <a:rPr lang="en-US"/>
              <a:t>data shuffles</a:t>
            </a:r>
          </a:p>
          <a:p>
            <a:r>
              <a:rPr lang="en-US"/>
              <a:t>Sparsity-aware dynamic power management</a:t>
            </a:r>
          </a:p>
        </p:txBody>
      </p:sp>
    </p:spTree>
    <p:extLst>
      <p:ext uri="{BB962C8B-B14F-4D97-AF65-F5344CB8AC3E}">
        <p14:creationId xmlns:p14="http://schemas.microsoft.com/office/powerpoint/2010/main" val="314889454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D7A40D-7D2C-4EBC-AAD6-4179CA061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967" y="513274"/>
            <a:ext cx="8458200" cy="44802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F7BFB8-A303-442F-BBBD-D2B7DD495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IBM RaPiD core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091160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6E9004-9811-4CB5-9FE9-4329CF8C8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79CB4-981C-4CD0-A0E1-4E3DDA9C21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1" y="804862"/>
            <a:ext cx="8585200" cy="4052888"/>
          </a:xfrm>
        </p:spPr>
        <p:txBody>
          <a:bodyPr>
            <a:normAutofit lnSpcReduction="10000"/>
          </a:bodyPr>
          <a:lstStyle/>
          <a:p>
            <a:r>
              <a:rPr lang="en-US"/>
              <a:t>Memory </a:t>
            </a:r>
            <a:r>
              <a:rPr lang="en-US">
                <a:sym typeface="Wingdings" panose="05000000000000000000" pitchFamily="2" charset="2"/>
              </a:rPr>
              <a:t> Energy problem  </a:t>
            </a:r>
          </a:p>
          <a:p>
            <a:pPr lvl="1"/>
            <a:r>
              <a:rPr lang="en-US">
                <a:sym typeface="Wingdings" panose="05000000000000000000" pitchFamily="2" charset="2"/>
              </a:rPr>
              <a:t>how to get DL at the Edge, Everywhere?</a:t>
            </a:r>
          </a:p>
          <a:p>
            <a:r>
              <a:rPr lang="en-US"/>
              <a:t>Data-reuse is key to achieve very high Energy Efficiency</a:t>
            </a:r>
          </a:p>
          <a:p>
            <a:pPr lvl="1"/>
            <a:r>
              <a:rPr lang="en-US"/>
              <a:t>Reduce Data Reuse Distance </a:t>
            </a:r>
          </a:p>
          <a:p>
            <a:pPr lvl="1"/>
            <a:r>
              <a:rPr lang="en-US"/>
              <a:t>Keep data/weights stationary if possible, inside local PE registers</a:t>
            </a:r>
          </a:p>
          <a:p>
            <a:r>
              <a:rPr lang="en-US"/>
              <a:t>Efficient schedules are needed for Deep Learning Networks</a:t>
            </a:r>
          </a:p>
          <a:p>
            <a:pPr lvl="1"/>
            <a:r>
              <a:rPr lang="en-US"/>
              <a:t>=&gt; Advanced Loop transformations: tiling, interchange, fusion, etc.</a:t>
            </a:r>
          </a:p>
          <a:p>
            <a:r>
              <a:rPr lang="en-US"/>
              <a:t>Accelerator supporting for these schedules</a:t>
            </a:r>
          </a:p>
          <a:p>
            <a:pPr lvl="1"/>
            <a:r>
              <a:rPr lang="en-US"/>
              <a:t>CIM: Computing in Memory</a:t>
            </a:r>
          </a:p>
          <a:p>
            <a:pPr lvl="1"/>
            <a:r>
              <a:rPr lang="en-US"/>
              <a:t>TPU: Systolic (2D) computing, and others</a:t>
            </a:r>
          </a:p>
          <a:p>
            <a:pPr lvl="1"/>
            <a:r>
              <a:rPr lang="en-US"/>
              <a:t>ASIPs: New class of architecture where HW and SW design are blended!</a:t>
            </a:r>
          </a:p>
          <a:p>
            <a:r>
              <a:rPr lang="en-US"/>
              <a:t>Hardware capability and Mapping techniques play major role in performance, Energy Efficiency, and Flexibility for DNN accelerators</a:t>
            </a:r>
          </a:p>
          <a:p>
            <a:endParaRPr lang="en-US"/>
          </a:p>
          <a:p>
            <a:r>
              <a:rPr lang="en-US"/>
              <a:t>Many open research questions: check our PARSE website: </a:t>
            </a:r>
            <a:r>
              <a:rPr lang="en-US">
                <a:hlinkClick r:id="rId2" action="ppaction://hlinkfile"/>
              </a:rPr>
              <a:t>parse.ele.tue.nl</a:t>
            </a:r>
            <a:endParaRPr lang="en-US"/>
          </a:p>
        </p:txBody>
      </p:sp>
      <p:pic>
        <p:nvPicPr>
          <p:cNvPr id="10" name="Picture 2" descr="http://3.bp.blogspot.com/-Fyyo92Ouo14/USoRPb90tOI/AAAAAAAABXU/poSOCn2msZ0/s1600/summary.jpg">
            <a:extLst>
              <a:ext uri="{FF2B5EF4-FFF2-40B4-BE49-F238E27FC236}">
                <a16:creationId xmlns:a16="http://schemas.microsoft.com/office/drawing/2014/main" id="{1F363542-DE38-4F43-BE0D-AED4C2C7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3162" y="40682"/>
            <a:ext cx="1970838" cy="1480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38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BA639-46BF-4A99-991E-10D45C3D0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Topics overview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AE507-49D4-407C-B6FE-A17E500AA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Introduction</a:t>
            </a:r>
          </a:p>
          <a:p>
            <a:pPr lvl="1"/>
            <a:r>
              <a:rPr lang="en-US"/>
              <a:t>Architecture choices</a:t>
            </a:r>
          </a:p>
          <a:p>
            <a:pPr lvl="1"/>
            <a:r>
              <a:rPr lang="en-US"/>
              <a:t>Flexibility vs Energy efficiency</a:t>
            </a:r>
          </a:p>
          <a:p>
            <a:r>
              <a:rPr lang="en-US" b="1"/>
              <a:t>Basic Schedules and Accelerators exploiting data reuse</a:t>
            </a:r>
          </a:p>
          <a:p>
            <a:pPr lvl="1"/>
            <a:r>
              <a:rPr lang="en-US" b="1"/>
              <a:t>Output stationary</a:t>
            </a:r>
          </a:p>
          <a:p>
            <a:pPr lvl="2"/>
            <a:r>
              <a:rPr lang="en-US" b="1"/>
              <a:t>NVE: Neuro Vector Engine</a:t>
            </a:r>
          </a:p>
          <a:p>
            <a:pPr lvl="1"/>
            <a:r>
              <a:rPr lang="en-US"/>
              <a:t>Weight stationary</a:t>
            </a:r>
          </a:p>
          <a:p>
            <a:pPr lvl="1"/>
            <a:r>
              <a:rPr lang="en-US"/>
              <a:t>Input stationary</a:t>
            </a:r>
          </a:p>
          <a:p>
            <a:r>
              <a:rPr lang="en-US"/>
              <a:t>Row stationary mapping</a:t>
            </a:r>
          </a:p>
          <a:p>
            <a:r>
              <a:rPr lang="en-US"/>
              <a:t>TPU and other architectures</a:t>
            </a:r>
          </a:p>
          <a:p>
            <a:pPr lvl="1"/>
            <a:r>
              <a:rPr lang="en-US"/>
              <a:t>Systolic array processing</a:t>
            </a:r>
          </a:p>
          <a:p>
            <a:r>
              <a:rPr lang="en-US"/>
              <a:t>Summary and Conclusions</a:t>
            </a:r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86E7E2-B35C-4E6C-8F85-8C14D08C1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632" y="-1"/>
            <a:ext cx="1409368" cy="51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5158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AFDC0-47A8-493F-9BD7-15176A237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Further reading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A0F01-43A4-4782-98C9-63EEABA91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Recent survey on accelerator design: </a:t>
            </a:r>
            <a:r>
              <a:rPr lang="en-US" sz="1800" u="sng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https://dl.acm.org/doi/pdf/10.1145/3520127</a:t>
            </a:r>
            <a:endParaRPr lang="en-US" sz="1800" u="sng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3521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36">
            <a:extLst>
              <a:ext uri="{FF2B5EF4-FFF2-40B4-BE49-F238E27FC236}">
                <a16:creationId xmlns:a16="http://schemas.microsoft.com/office/drawing/2014/main" id="{E06D05AC-951D-4248-8387-76694B02907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wrap="square" anchor="t">
            <a:noAutofit/>
          </a:bodyPr>
          <a:lstStyle/>
          <a:p>
            <a:pPr>
              <a:tabLst>
                <a:tab pos="0" algn="l"/>
              </a:tabLst>
            </a:pPr>
            <a:r>
              <a:rPr lang="en-US" sz="2700"/>
              <a:t>Schedules exploiting data reuse </a:t>
            </a:r>
            <a:endParaRPr lang="en-US" sz="2700" b="1">
              <a:solidFill>
                <a:srgbClr val="101073"/>
              </a:solidFill>
              <a:latin typeface="Calibri"/>
            </a:endParaRPr>
          </a:p>
        </p:txBody>
      </p:sp>
      <p:sp>
        <p:nvSpPr>
          <p:cNvPr id="3" name="Google Shape;235;p36">
            <a:extLst>
              <a:ext uri="{FF2B5EF4-FFF2-40B4-BE49-F238E27FC236}">
                <a16:creationId xmlns:a16="http://schemas.microsoft.com/office/drawing/2014/main" id="{6C551E38-38DD-432F-826F-E6CFFB8342E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67991" y="935831"/>
            <a:ext cx="8076009" cy="3633788"/>
          </a:xfrm>
        </p:spPr>
        <p:txBody>
          <a:bodyPr wrap="square" anchor="t">
            <a:noAutofit/>
          </a:bodyPr>
          <a:lstStyle/>
          <a:p>
            <a:pPr marL="457189" indent="-228234">
              <a:lnSpc>
                <a:spcPct val="109000"/>
              </a:lnSpc>
              <a:spcBef>
                <a:spcPts val="414"/>
              </a:spcBef>
              <a:buClr>
                <a:srgbClr val="101073"/>
              </a:buClr>
              <a:buSzPct val="100000"/>
              <a:buFont typeface="OpenSymbol"/>
              <a:buChar char="•"/>
              <a:tabLst>
                <a:tab pos="457189" algn="l"/>
              </a:tabLst>
            </a:pPr>
            <a:r>
              <a:rPr lang="en-US" sz="1650">
                <a:solidFill>
                  <a:srgbClr val="101073"/>
                </a:solidFill>
                <a:latin typeface="Calibri"/>
              </a:rPr>
              <a:t>Output Stationary (OS)</a:t>
            </a:r>
          </a:p>
          <a:p>
            <a:pPr marL="457189" indent="-228234">
              <a:lnSpc>
                <a:spcPct val="109000"/>
              </a:lnSpc>
              <a:spcBef>
                <a:spcPts val="414"/>
              </a:spcBef>
              <a:buClr>
                <a:srgbClr val="101073"/>
              </a:buClr>
              <a:buSzPct val="100000"/>
              <a:buFont typeface="OpenSymbol"/>
              <a:buChar char="•"/>
              <a:tabLst>
                <a:tab pos="457189" algn="l"/>
              </a:tabLst>
            </a:pPr>
            <a:r>
              <a:rPr lang="en-US" sz="1650">
                <a:solidFill>
                  <a:srgbClr val="101073"/>
                </a:solidFill>
                <a:latin typeface="Calibri"/>
              </a:rPr>
              <a:t>Weight Stationary (WS)</a:t>
            </a:r>
          </a:p>
          <a:p>
            <a:pPr marL="457189" indent="-228234">
              <a:lnSpc>
                <a:spcPct val="109000"/>
              </a:lnSpc>
              <a:spcBef>
                <a:spcPts val="414"/>
              </a:spcBef>
              <a:buClr>
                <a:srgbClr val="101073"/>
              </a:buClr>
              <a:buSzPct val="100000"/>
              <a:buFont typeface="OpenSymbol"/>
              <a:buChar char="•"/>
              <a:tabLst>
                <a:tab pos="457189" algn="l"/>
              </a:tabLst>
            </a:pPr>
            <a:r>
              <a:rPr lang="en-US" sz="1650">
                <a:solidFill>
                  <a:srgbClr val="101073"/>
                </a:solidFill>
                <a:latin typeface="Calibri"/>
              </a:rPr>
              <a:t>Input Stationary (IS)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2693E2-0ADB-4BD6-B23E-F92E86BF0376}"/>
              </a:ext>
            </a:extLst>
          </p:cNvPr>
          <p:cNvSpPr txBox="1"/>
          <p:nvPr/>
        </p:nvSpPr>
        <p:spPr>
          <a:xfrm>
            <a:off x="648001" y="2592001"/>
            <a:ext cx="8318470" cy="1702525"/>
          </a:xfrm>
          <a:prstGeom prst="rect">
            <a:avLst/>
          </a:prstGeom>
          <a:noFill/>
          <a:ln w="19080">
            <a:solidFill>
              <a:srgbClr val="00A65D"/>
            </a:solidFill>
            <a:prstDash val="solid"/>
          </a:ln>
        </p:spPr>
        <p:txBody>
          <a:bodyPr wrap="square" lIns="99360" tIns="54360" rIns="99360" bIns="5436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In traditional compute platforms such as CPUs and GPUs, these are “</a:t>
            </a:r>
            <a:r>
              <a:rPr lang="en-US" sz="1800" b="1">
                <a:solidFill>
                  <a:srgbClr val="CE181E"/>
                </a:solidFill>
                <a:latin typeface="Liberation Sans" pitchFamily="18"/>
                <a:ea typeface="Linux Libertine G" pitchFamily="2"/>
                <a:cs typeface="Linux Libertine G" pitchFamily="2"/>
              </a:rPr>
              <a:t>Software</a:t>
            </a:r>
            <a:r>
              <a:rPr lang="en-US" sz="1800" b="1">
                <a:latin typeface="Liberation Sans" pitchFamily="18"/>
                <a:ea typeface="Linux Libertine G" pitchFamily="2"/>
                <a:cs typeface="Linux Libertine G" pitchFamily="2"/>
              </a:rPr>
              <a:t> </a:t>
            </a:r>
            <a:r>
              <a:rPr lang="en-US" sz="1800" b="1">
                <a:solidFill>
                  <a:srgbClr val="CE181E"/>
                </a:solidFill>
                <a:latin typeface="Liberation Sans" pitchFamily="18"/>
                <a:ea typeface="Linux Libertine G" pitchFamily="2"/>
                <a:cs typeface="Linux Libertine G" pitchFamily="2"/>
              </a:rPr>
              <a:t>Optimization</a:t>
            </a:r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” strategies.</a:t>
            </a:r>
          </a:p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In ASIC world, these can be “</a:t>
            </a:r>
            <a:r>
              <a:rPr lang="en-US" sz="1800" b="1">
                <a:solidFill>
                  <a:srgbClr val="CE181E"/>
                </a:solidFill>
                <a:latin typeface="Liberation Sans" pitchFamily="18"/>
                <a:ea typeface="Linux Libertine G" pitchFamily="2"/>
                <a:cs typeface="Linux Libertine G" pitchFamily="2"/>
              </a:rPr>
              <a:t>Hardware Design</a:t>
            </a:r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” strategy!</a:t>
            </a:r>
          </a:p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	- With custom hardware, we can exploit </a:t>
            </a:r>
            <a:r>
              <a:rPr lang="en-US" sz="1800" u="sng">
                <a:latin typeface="Liberation Sans" pitchFamily="18"/>
                <a:ea typeface="Linux Libertine G" pitchFamily="2"/>
                <a:cs typeface="Linux Libertine G" pitchFamily="2"/>
              </a:rPr>
              <a:t>maximum data-reuse</a:t>
            </a:r>
          </a:p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      	- But we still need “</a:t>
            </a:r>
            <a:r>
              <a:rPr lang="en-US" sz="1800">
                <a:solidFill>
                  <a:srgbClr val="00A65D"/>
                </a:solidFill>
                <a:latin typeface="Liberation Sans" pitchFamily="18"/>
                <a:ea typeface="Linux Libertine G" pitchFamily="2"/>
                <a:cs typeface="Linux Libertine G" pitchFamily="2"/>
              </a:rPr>
              <a:t>Software tricks</a:t>
            </a:r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” to make it really 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5E4382-4B99-4E6E-9712-FA784C9245E6}"/>
              </a:ext>
            </a:extLst>
          </p:cNvPr>
          <p:cNvSpPr txBox="1"/>
          <p:nvPr/>
        </p:nvSpPr>
        <p:spPr>
          <a:xfrm>
            <a:off x="610201" y="4569619"/>
            <a:ext cx="7621359" cy="312093"/>
          </a:xfrm>
          <a:prstGeom prst="rect">
            <a:avLst/>
          </a:prstGeom>
          <a:noFill/>
          <a:ln w="0">
            <a:solidFill>
              <a:srgbClr val="00A65D"/>
            </a:solidFill>
            <a:prstDash val="solid"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500" b="1" i="1">
                <a:latin typeface="Liberation Sans" pitchFamily="18"/>
                <a:ea typeface="Linux Libertine G" pitchFamily="2"/>
                <a:cs typeface="Linux Libertine G" pitchFamily="2"/>
              </a:rPr>
              <a:t>Credits:</a:t>
            </a:r>
            <a:r>
              <a:rPr lang="en-US" sz="1500" i="1">
                <a:latin typeface="Liberation Sans" pitchFamily="18"/>
                <a:ea typeface="Linux Libertine G" pitchFamily="2"/>
                <a:cs typeface="Linux Libertine G" pitchFamily="2"/>
              </a:rPr>
              <a:t> Tutorial on Hardware Accelerators for Deep Neural Networks, MIT, ISCA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CCEE22-87C9-4B57-AA50-2A76B067CD3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06795" y="96480"/>
            <a:ext cx="4326406" cy="2220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36">
            <a:extLst>
              <a:ext uri="{FF2B5EF4-FFF2-40B4-BE49-F238E27FC236}">
                <a16:creationId xmlns:a16="http://schemas.microsoft.com/office/drawing/2014/main" id="{DADC8289-F704-4280-BD58-01C91E5DCC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168" y="273845"/>
            <a:ext cx="8740303" cy="572463"/>
          </a:xfrm>
        </p:spPr>
        <p:txBody>
          <a:bodyPr wrap="square" anchor="t">
            <a:noAutofit/>
          </a:bodyPr>
          <a:lstStyle/>
          <a:p>
            <a:r>
              <a:rPr lang="en-US"/>
              <a:t>Output Stationary – Simplified View</a:t>
            </a:r>
          </a:p>
        </p:txBody>
      </p:sp>
      <p:sp>
        <p:nvSpPr>
          <p:cNvPr id="5" name="Google Shape;235;p36">
            <a:extLst>
              <a:ext uri="{FF2B5EF4-FFF2-40B4-BE49-F238E27FC236}">
                <a16:creationId xmlns:a16="http://schemas.microsoft.com/office/drawing/2014/main" id="{0D6B3295-EA58-4259-BB5C-D6898837CD4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26168" y="966083"/>
            <a:ext cx="8740303" cy="3903572"/>
          </a:xfrm>
        </p:spPr>
        <p:txBody>
          <a:bodyPr wrap="square" anchor="t">
            <a:noAutofit/>
          </a:bodyPr>
          <a:lstStyle/>
          <a:p>
            <a:r>
              <a:rPr lang="en-US"/>
              <a:t>Minimizes Psum (</a:t>
            </a:r>
            <a:r>
              <a:rPr lang="en-US">
                <a:solidFill>
                  <a:srgbClr val="0000FF"/>
                </a:solidFill>
              </a:rPr>
              <a:t>Partial Sum</a:t>
            </a:r>
            <a:r>
              <a:rPr lang="en-US"/>
              <a:t>) R/W to memory</a:t>
            </a:r>
          </a:p>
          <a:p>
            <a:pPr lvl="1"/>
            <a:r>
              <a:rPr lang="en-US"/>
              <a:t>Maximize local accumulation</a:t>
            </a:r>
          </a:p>
          <a:p>
            <a:r>
              <a:rPr lang="en-US"/>
              <a:t>Broadcast/Multi-cast filter weight and </a:t>
            </a:r>
            <a:r>
              <a:rPr lang="en-US">
                <a:solidFill>
                  <a:srgbClr val="0000FF"/>
                </a:solidFill>
              </a:rPr>
              <a:t>reuse activations spatially </a:t>
            </a:r>
            <a:r>
              <a:rPr lang="en-US"/>
              <a:t>across the PE array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33844E-7C6D-4507-B5F3-2458FAE71FA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8032" b="66566"/>
          <a:stretch>
            <a:fillRect/>
          </a:stretch>
        </p:blipFill>
        <p:spPr>
          <a:xfrm>
            <a:off x="322920" y="2521776"/>
            <a:ext cx="7721931" cy="2005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36">
            <a:extLst>
              <a:ext uri="{FF2B5EF4-FFF2-40B4-BE49-F238E27FC236}">
                <a16:creationId xmlns:a16="http://schemas.microsoft.com/office/drawing/2014/main" id="{387B289D-79DF-4023-B349-C23F8C75D7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168" y="166190"/>
            <a:ext cx="8740303" cy="572463"/>
          </a:xfrm>
        </p:spPr>
        <p:txBody>
          <a:bodyPr wrap="square" anchor="t">
            <a:noAutofit/>
          </a:bodyPr>
          <a:lstStyle/>
          <a:p>
            <a:r>
              <a:rPr lang="en-US"/>
              <a:t>1D Convolution – Output Stationary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98452D1-8D5D-4076-A558-78C59D336AD6}"/>
              </a:ext>
            </a:extLst>
          </p:cNvPr>
          <p:cNvSpPr/>
          <p:nvPr/>
        </p:nvSpPr>
        <p:spPr>
          <a:xfrm>
            <a:off x="503999" y="1440000"/>
            <a:ext cx="864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2E0AE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DAD575B-D776-405B-AAC1-36E50222E8C5}"/>
              </a:ext>
            </a:extLst>
          </p:cNvPr>
          <p:cNvSpPr/>
          <p:nvPr/>
        </p:nvSpPr>
        <p:spPr>
          <a:xfrm>
            <a:off x="1944000" y="1440000"/>
            <a:ext cx="244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ADC5E7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40A291E-6F2E-4DF4-BC45-6357D7EA11D9}"/>
              </a:ext>
            </a:extLst>
          </p:cNvPr>
          <p:cNvSpPr/>
          <p:nvPr/>
        </p:nvSpPr>
        <p:spPr>
          <a:xfrm>
            <a:off x="5256000" y="1440000"/>
            <a:ext cx="244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BC3B42-0A19-4890-AA2F-9C3B9D89590A}"/>
              </a:ext>
            </a:extLst>
          </p:cNvPr>
          <p:cNvSpPr txBox="1"/>
          <p:nvPr/>
        </p:nvSpPr>
        <p:spPr>
          <a:xfrm>
            <a:off x="1602720" y="1440000"/>
            <a:ext cx="271591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159260-8DB0-44E0-BE1F-147E0ECCCB0D}"/>
              </a:ext>
            </a:extLst>
          </p:cNvPr>
          <p:cNvSpPr txBox="1"/>
          <p:nvPr/>
        </p:nvSpPr>
        <p:spPr>
          <a:xfrm>
            <a:off x="4680001" y="1381680"/>
            <a:ext cx="316538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=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A023DB7-2ACF-4771-B4F5-FB3451FF4E9B}"/>
              </a:ext>
            </a:extLst>
          </p:cNvPr>
          <p:cNvSpPr/>
          <p:nvPr/>
        </p:nvSpPr>
        <p:spPr>
          <a:xfrm>
            <a:off x="792000" y="144000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>
              <a:alpha val="0"/>
            </a:srgbClr>
          </a:solidFill>
          <a:ln w="29160">
            <a:solidFill>
              <a:srgbClr val="ED1C24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2FAE476-02C0-4CCB-B618-976BFF4017D4}"/>
              </a:ext>
            </a:extLst>
          </p:cNvPr>
          <p:cNvSpPr/>
          <p:nvPr/>
        </p:nvSpPr>
        <p:spPr>
          <a:xfrm>
            <a:off x="1080000" y="144000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>
              <a:alpha val="0"/>
            </a:srgbClr>
          </a:solidFill>
          <a:ln w="29160">
            <a:solidFill>
              <a:srgbClr val="ED1C24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BE1F11D-2EED-4209-B442-66556B27872A}"/>
              </a:ext>
            </a:extLst>
          </p:cNvPr>
          <p:cNvSpPr/>
          <p:nvPr/>
        </p:nvSpPr>
        <p:spPr>
          <a:xfrm>
            <a:off x="503999" y="144000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>
              <a:alpha val="0"/>
            </a:srgbClr>
          </a:solidFill>
          <a:ln w="29160">
            <a:solidFill>
              <a:srgbClr val="ED1C24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087571D-CFD2-4D7A-B1A8-46DF76474F0F}"/>
              </a:ext>
            </a:extLst>
          </p:cNvPr>
          <p:cNvSpPr/>
          <p:nvPr/>
        </p:nvSpPr>
        <p:spPr>
          <a:xfrm>
            <a:off x="503999" y="144000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>
              <a:alpha val="0"/>
            </a:srgbClr>
          </a:solidFill>
          <a:ln w="29160">
            <a:solidFill>
              <a:srgbClr val="ED1C24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4590FEC-34C6-4CA0-A1F2-7463374BF66D}"/>
              </a:ext>
            </a:extLst>
          </p:cNvPr>
          <p:cNvSpPr/>
          <p:nvPr/>
        </p:nvSpPr>
        <p:spPr>
          <a:xfrm>
            <a:off x="2232000" y="144000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>
              <a:alpha val="0"/>
            </a:srgbClr>
          </a:solidFill>
          <a:ln w="29160">
            <a:solidFill>
              <a:srgbClr val="ED1C24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7EBD306-56B6-465D-AC7B-90380BFE62AB}"/>
              </a:ext>
            </a:extLst>
          </p:cNvPr>
          <p:cNvSpPr/>
          <p:nvPr/>
        </p:nvSpPr>
        <p:spPr>
          <a:xfrm>
            <a:off x="2520000" y="144000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>
              <a:alpha val="0"/>
            </a:srgbClr>
          </a:solidFill>
          <a:ln w="29160">
            <a:solidFill>
              <a:srgbClr val="ED1C24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97E2306-7AAB-43B6-9FF8-BB7F9687842C}"/>
              </a:ext>
            </a:extLst>
          </p:cNvPr>
          <p:cNvSpPr/>
          <p:nvPr/>
        </p:nvSpPr>
        <p:spPr>
          <a:xfrm>
            <a:off x="1944000" y="144000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>
              <a:alpha val="0"/>
            </a:srgbClr>
          </a:solidFill>
          <a:ln w="29160">
            <a:solidFill>
              <a:srgbClr val="ED1C24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EAEEDA0-BAB1-468C-A4E7-8CA01E64CBF3}"/>
              </a:ext>
            </a:extLst>
          </p:cNvPr>
          <p:cNvSpPr/>
          <p:nvPr/>
        </p:nvSpPr>
        <p:spPr>
          <a:xfrm>
            <a:off x="1944000" y="144000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>
              <a:alpha val="0"/>
            </a:srgbClr>
          </a:solidFill>
          <a:ln w="29160">
            <a:solidFill>
              <a:srgbClr val="ED1C24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BFDFA24-1DF8-480D-870F-D4761A6F5DDA}"/>
              </a:ext>
            </a:extLst>
          </p:cNvPr>
          <p:cNvSpPr/>
          <p:nvPr/>
        </p:nvSpPr>
        <p:spPr>
          <a:xfrm>
            <a:off x="5256000" y="144000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>
              <a:alpha val="0"/>
            </a:srgbClr>
          </a:solidFill>
          <a:ln w="29160">
            <a:solidFill>
              <a:srgbClr val="ED1C24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6C41915-DD86-4C99-B8DD-1A1A7B6D0069}"/>
              </a:ext>
            </a:extLst>
          </p:cNvPr>
          <p:cNvSpPr/>
          <p:nvPr/>
        </p:nvSpPr>
        <p:spPr>
          <a:xfrm>
            <a:off x="2499840" y="150336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>
              <a:alpha val="0"/>
            </a:srgbClr>
          </a:solidFill>
          <a:ln w="29160">
            <a:solidFill>
              <a:srgbClr val="ED1C24"/>
            </a:solidFill>
            <a:custDash>
              <a:ds d="62963" sp="62963"/>
              <a:ds d="62963" sp="62963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8C043F5-FB02-4841-8204-83F17B952B13}"/>
              </a:ext>
            </a:extLst>
          </p:cNvPr>
          <p:cNvSpPr/>
          <p:nvPr/>
        </p:nvSpPr>
        <p:spPr>
          <a:xfrm>
            <a:off x="2787840" y="150336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>
              <a:alpha val="0"/>
            </a:srgbClr>
          </a:solidFill>
          <a:ln w="29160">
            <a:solidFill>
              <a:srgbClr val="ED1C24"/>
            </a:solidFill>
            <a:custDash>
              <a:ds d="62963" sp="62963"/>
              <a:ds d="62963" sp="62963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4755CD4-8478-4B3F-8570-B6BA2B5203C5}"/>
              </a:ext>
            </a:extLst>
          </p:cNvPr>
          <p:cNvSpPr/>
          <p:nvPr/>
        </p:nvSpPr>
        <p:spPr>
          <a:xfrm>
            <a:off x="2211839" y="150336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>
              <a:alpha val="0"/>
            </a:srgbClr>
          </a:solidFill>
          <a:ln w="29160">
            <a:solidFill>
              <a:srgbClr val="ED1C24"/>
            </a:solidFill>
            <a:custDash>
              <a:ds d="62963" sp="62963"/>
              <a:ds d="62963" sp="62963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2C9C935-88FC-4793-977C-BD4D72A0110F}"/>
              </a:ext>
            </a:extLst>
          </p:cNvPr>
          <p:cNvSpPr/>
          <p:nvPr/>
        </p:nvSpPr>
        <p:spPr>
          <a:xfrm>
            <a:off x="2211839" y="150336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>
              <a:alpha val="0"/>
            </a:srgbClr>
          </a:solidFill>
          <a:ln w="29160">
            <a:solidFill>
              <a:srgbClr val="ED1C24"/>
            </a:solidFill>
            <a:custDash>
              <a:ds d="62963" sp="62963"/>
              <a:ds d="62963" sp="62963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15484BA-029F-4945-8531-1FC12F02DD27}"/>
              </a:ext>
            </a:extLst>
          </p:cNvPr>
          <p:cNvSpPr/>
          <p:nvPr/>
        </p:nvSpPr>
        <p:spPr>
          <a:xfrm>
            <a:off x="5544000" y="144000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>
              <a:alpha val="0"/>
            </a:srgbClr>
          </a:solidFill>
          <a:ln w="29160">
            <a:solidFill>
              <a:srgbClr val="ED1C24"/>
            </a:solidFill>
            <a:custDash>
              <a:ds d="62963" sp="62963"/>
              <a:ds d="62963" sp="62963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C82598-DE44-4F47-B7C4-5DA2FFC6352F}"/>
              </a:ext>
            </a:extLst>
          </p:cNvPr>
          <p:cNvSpPr txBox="1"/>
          <p:nvPr/>
        </p:nvSpPr>
        <p:spPr>
          <a:xfrm>
            <a:off x="432001" y="1008000"/>
            <a:ext cx="1015576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Weights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57001E-E3BD-4952-94DC-9EAF27CF16B8}"/>
              </a:ext>
            </a:extLst>
          </p:cNvPr>
          <p:cNvSpPr txBox="1"/>
          <p:nvPr/>
        </p:nvSpPr>
        <p:spPr>
          <a:xfrm>
            <a:off x="2502721" y="1021680"/>
            <a:ext cx="810520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Inputs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B0C831-8D9E-4A27-B907-3FD9D3CC7FE3}"/>
              </a:ext>
            </a:extLst>
          </p:cNvPr>
          <p:cNvSpPr txBox="1"/>
          <p:nvPr/>
        </p:nvSpPr>
        <p:spPr>
          <a:xfrm>
            <a:off x="5911199" y="1021680"/>
            <a:ext cx="990056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Outputs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F66C9D-57D7-4DB6-BAC7-48F6AA9064BC}"/>
              </a:ext>
            </a:extLst>
          </p:cNvPr>
          <p:cNvSpPr txBox="1"/>
          <p:nvPr/>
        </p:nvSpPr>
        <p:spPr>
          <a:xfrm>
            <a:off x="720000" y="1800000"/>
            <a:ext cx="348470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66CCAC0-3B5C-4872-BBC6-795C77CA26CC}"/>
              </a:ext>
            </a:extLst>
          </p:cNvPr>
          <p:cNvSpPr txBox="1"/>
          <p:nvPr/>
        </p:nvSpPr>
        <p:spPr>
          <a:xfrm>
            <a:off x="3024000" y="1813680"/>
            <a:ext cx="348470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8058FC-A527-4CC7-84BF-D48CD9C8A5A1}"/>
              </a:ext>
            </a:extLst>
          </p:cNvPr>
          <p:cNvSpPr txBox="1"/>
          <p:nvPr/>
        </p:nvSpPr>
        <p:spPr>
          <a:xfrm>
            <a:off x="5920559" y="1800000"/>
            <a:ext cx="1580154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E = H – R + 1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CB48493-DA8B-483C-A038-83F552918A1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2219" b="68571"/>
          <a:stretch>
            <a:fillRect/>
          </a:stretch>
        </p:blipFill>
        <p:spPr>
          <a:xfrm>
            <a:off x="1512000" y="3671999"/>
            <a:ext cx="3741840" cy="129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D433009-5ACC-408B-B154-AC9EAC891FE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702080" y="2605680"/>
            <a:ext cx="5209920" cy="1066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36">
            <a:extLst>
              <a:ext uri="{FF2B5EF4-FFF2-40B4-BE49-F238E27FC236}">
                <a16:creationId xmlns:a16="http://schemas.microsoft.com/office/drawing/2014/main" id="{6775987C-E3E6-4392-8C62-98D71F92E9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168" y="166190"/>
            <a:ext cx="8740303" cy="572463"/>
          </a:xfrm>
        </p:spPr>
        <p:txBody>
          <a:bodyPr wrap="square" anchor="t">
            <a:noAutofit/>
          </a:bodyPr>
          <a:lstStyle/>
          <a:p>
            <a:r>
              <a:rPr lang="en-US"/>
              <a:t>Output Stationary – 1D Conv Reference Pattern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30B3B6-A586-4837-802D-AC27A2DFCAC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32120" y="763560"/>
            <a:ext cx="7056000" cy="43801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C357D6-8D4F-4E35-814A-DFADE66109A3}"/>
              </a:ext>
            </a:extLst>
          </p:cNvPr>
          <p:cNvSpPr txBox="1"/>
          <p:nvPr/>
        </p:nvSpPr>
        <p:spPr>
          <a:xfrm>
            <a:off x="7220289" y="856446"/>
            <a:ext cx="9941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0000FF"/>
                </a:solidFill>
              </a:rPr>
              <a:t>inputs</a:t>
            </a:r>
          </a:p>
          <a:p>
            <a:r>
              <a:rPr lang="en-US" sz="1600">
                <a:solidFill>
                  <a:schemeClr val="accent1"/>
                </a:solidFill>
              </a:rPr>
              <a:t>filter size</a:t>
            </a:r>
          </a:p>
          <a:p>
            <a:r>
              <a:rPr lang="en-US" sz="1600">
                <a:solidFill>
                  <a:schemeClr val="tx2"/>
                </a:solidFill>
              </a:rPr>
              <a:t>outputs</a:t>
            </a:r>
            <a:endParaRPr lang="nl-NL" sz="16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36">
            <a:extLst>
              <a:ext uri="{FF2B5EF4-FFF2-40B4-BE49-F238E27FC236}">
                <a16:creationId xmlns:a16="http://schemas.microsoft.com/office/drawing/2014/main" id="{95951918-27C1-4B0A-A54B-1C08B5C8D8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168" y="166190"/>
            <a:ext cx="8740303" cy="572463"/>
          </a:xfrm>
        </p:spPr>
        <p:txBody>
          <a:bodyPr wrap="square" anchor="t">
            <a:noAutofit/>
          </a:bodyPr>
          <a:lstStyle/>
          <a:p>
            <a:r>
              <a:rPr lang="en-US"/>
              <a:t>Output Stationary – 1D Conv Reference Pattern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2E309E-2B55-4AEB-A044-394E512354D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07999" y="864000"/>
            <a:ext cx="7200000" cy="42134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129B2E-7604-4048-A147-9F16BF4862E1}"/>
              </a:ext>
            </a:extLst>
          </p:cNvPr>
          <p:cNvSpPr txBox="1"/>
          <p:nvPr/>
        </p:nvSpPr>
        <p:spPr>
          <a:xfrm>
            <a:off x="7416001" y="4248000"/>
            <a:ext cx="1143944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 b="1">
                <a:solidFill>
                  <a:srgbClr val="CE181E"/>
                </a:solidFill>
                <a:latin typeface="Liberation Sans" pitchFamily="18"/>
                <a:ea typeface="Linux Libertine G" pitchFamily="2"/>
                <a:cs typeface="Linux Libertine G" pitchFamily="2"/>
              </a:rPr>
              <a:t>[0 reads]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36">
            <a:extLst>
              <a:ext uri="{FF2B5EF4-FFF2-40B4-BE49-F238E27FC236}">
                <a16:creationId xmlns:a16="http://schemas.microsoft.com/office/drawing/2014/main" id="{CA5E98B8-9A67-4E1C-A99D-BB529F39A0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168" y="166190"/>
            <a:ext cx="8740303" cy="572463"/>
          </a:xfrm>
        </p:spPr>
        <p:txBody>
          <a:bodyPr wrap="square" anchor="t">
            <a:noAutofit/>
          </a:bodyPr>
          <a:lstStyle/>
          <a:p>
            <a:r>
              <a:rPr lang="en-US"/>
              <a:t>Output Stationary – 1D Conv Reference Pattern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4881D2-1688-4517-B60E-38CECA2EE76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20000" y="789119"/>
            <a:ext cx="7422480" cy="41068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2023F6-4835-41B8-962A-3C32CE4E15C7}"/>
              </a:ext>
            </a:extLst>
          </p:cNvPr>
          <p:cNvSpPr txBox="1"/>
          <p:nvPr/>
        </p:nvSpPr>
        <p:spPr>
          <a:xfrm>
            <a:off x="6480001" y="4536000"/>
            <a:ext cx="1592850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 b="1">
                <a:solidFill>
                  <a:srgbClr val="CE181E"/>
                </a:solidFill>
                <a:latin typeface="Liberation Sans" pitchFamily="18"/>
                <a:ea typeface="Linux Libertine G" pitchFamily="2"/>
                <a:cs typeface="Linux Libertine G" pitchFamily="2"/>
              </a:rPr>
              <a:t>[E x R reads]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2ACE5D-6FDB-44D6-B28F-9108DB40E69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b="3236"/>
          <a:stretch>
            <a:fillRect/>
          </a:stretch>
        </p:blipFill>
        <p:spPr>
          <a:xfrm>
            <a:off x="462600" y="786240"/>
            <a:ext cx="7529400" cy="435744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34;p36">
            <a:extLst>
              <a:ext uri="{FF2B5EF4-FFF2-40B4-BE49-F238E27FC236}">
                <a16:creationId xmlns:a16="http://schemas.microsoft.com/office/drawing/2014/main" id="{58E5AA4F-3E16-4098-BA3C-5D10B204CF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168" y="166190"/>
            <a:ext cx="8740303" cy="572463"/>
          </a:xfrm>
        </p:spPr>
        <p:txBody>
          <a:bodyPr wrap="square" anchor="t">
            <a:noAutofit/>
          </a:bodyPr>
          <a:lstStyle/>
          <a:p>
            <a:r>
              <a:rPr lang="en-US"/>
              <a:t>Output Stationary – 1D Conv Reference Pattern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35F7E8-B8D2-4DF4-9DC4-D8AE85F829F0}"/>
              </a:ext>
            </a:extLst>
          </p:cNvPr>
          <p:cNvSpPr txBox="1"/>
          <p:nvPr/>
        </p:nvSpPr>
        <p:spPr>
          <a:xfrm>
            <a:off x="6768001" y="4837680"/>
            <a:ext cx="1464610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 b="1">
                <a:solidFill>
                  <a:srgbClr val="CE181E"/>
                </a:solidFill>
                <a:latin typeface="Liberation Sans" pitchFamily="18"/>
                <a:ea typeface="Linux Libertine G" pitchFamily="2"/>
                <a:cs typeface="Linux Libertine G" pitchFamily="2"/>
              </a:rPr>
              <a:t>[ExR reads]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36">
            <a:extLst>
              <a:ext uri="{FF2B5EF4-FFF2-40B4-BE49-F238E27FC236}">
                <a16:creationId xmlns:a16="http://schemas.microsoft.com/office/drawing/2014/main" id="{7C4A2A38-9A4D-4DF8-92AC-5537FAD824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168" y="166190"/>
            <a:ext cx="8740303" cy="572463"/>
          </a:xfrm>
        </p:spPr>
        <p:txBody>
          <a:bodyPr wrap="square" anchor="t">
            <a:noAutofit/>
          </a:bodyPr>
          <a:lstStyle/>
          <a:p>
            <a:r>
              <a:rPr lang="en-US"/>
              <a:t>1D Output Stationary – Summary</a:t>
            </a:r>
          </a:p>
        </p:txBody>
      </p:sp>
      <p:sp>
        <p:nvSpPr>
          <p:cNvPr id="6" name="Google Shape;235;p36">
            <a:extLst>
              <a:ext uri="{FF2B5EF4-FFF2-40B4-BE49-F238E27FC236}">
                <a16:creationId xmlns:a16="http://schemas.microsoft.com/office/drawing/2014/main" id="{0C89FAA2-6324-435C-84B1-FDA08FC467C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993482" y="935831"/>
            <a:ext cx="4150519" cy="3633788"/>
          </a:xfrm>
        </p:spPr>
        <p:txBody>
          <a:bodyPr wrap="square" anchor="ctr">
            <a:noAutofit/>
          </a:bodyPr>
          <a:lstStyle/>
          <a:p>
            <a:pPr marL="457189" indent="-228234">
              <a:lnSpc>
                <a:spcPct val="109000"/>
              </a:lnSpc>
              <a:spcBef>
                <a:spcPts val="414"/>
              </a:spcBef>
              <a:buClr>
                <a:srgbClr val="101073"/>
              </a:buClr>
              <a:buSzPct val="100000"/>
              <a:buFont typeface="OpenSymbol"/>
              <a:buChar char="•"/>
              <a:tabLst>
                <a:tab pos="457189" algn="l"/>
              </a:tabLst>
            </a:pPr>
            <a:r>
              <a:rPr lang="en-US" sz="2000">
                <a:solidFill>
                  <a:srgbClr val="101073"/>
                </a:solidFill>
                <a:latin typeface="Calibri"/>
              </a:rPr>
              <a:t>Minimize </a:t>
            </a:r>
            <a:r>
              <a:rPr lang="en-US" sz="2000">
                <a:solidFill>
                  <a:srgbClr val="CE181E"/>
                </a:solidFill>
                <a:latin typeface="Calibri"/>
              </a:rPr>
              <a:t>partial sum Reads &amp; Writes</a:t>
            </a:r>
          </a:p>
          <a:p>
            <a:pPr marL="457189" indent="-228234">
              <a:lnSpc>
                <a:spcPct val="109000"/>
              </a:lnSpc>
              <a:spcBef>
                <a:spcPts val="414"/>
              </a:spcBef>
              <a:buClr>
                <a:srgbClr val="101073"/>
              </a:buClr>
              <a:buSzPct val="100000"/>
              <a:buFont typeface="OpenSymbol"/>
              <a:buChar char="•"/>
              <a:tabLst>
                <a:tab pos="457189" algn="l"/>
              </a:tabLst>
            </a:pPr>
            <a:r>
              <a:rPr lang="en-US" sz="2000">
                <a:solidFill>
                  <a:srgbClr val="101073"/>
                </a:solidFill>
                <a:highlight>
                  <a:scrgbClr r="0" g="0" b="0">
                    <a:alpha val="0"/>
                  </a:scrgbClr>
                </a:highlight>
                <a:latin typeface="Calibri"/>
              </a:rPr>
              <a:t>Local accumulation</a:t>
            </a:r>
          </a:p>
          <a:p>
            <a:pPr marL="457189" indent="-228234">
              <a:lnSpc>
                <a:spcPct val="109000"/>
              </a:lnSpc>
              <a:spcBef>
                <a:spcPts val="414"/>
              </a:spcBef>
              <a:buClr>
                <a:srgbClr val="101073"/>
              </a:buClr>
              <a:buSzPct val="100000"/>
              <a:buFont typeface="OpenSymbol"/>
              <a:buChar char="•"/>
              <a:tabLst>
                <a:tab pos="457189" algn="l"/>
              </a:tabLst>
            </a:pPr>
            <a:r>
              <a:rPr lang="en-US" sz="2000">
                <a:solidFill>
                  <a:srgbClr val="101073"/>
                </a:solidFill>
                <a:highlight>
                  <a:scrgbClr r="0" g="0" b="0">
                    <a:alpha val="0"/>
                  </a:scrgbClr>
                </a:highlight>
                <a:latin typeface="Calibri"/>
              </a:rPr>
              <a:t>Minimizes energy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4E24CA-674B-46F2-A64A-37B3EC72A6A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2219" b="68571"/>
          <a:stretch>
            <a:fillRect/>
          </a:stretch>
        </p:blipFill>
        <p:spPr>
          <a:xfrm>
            <a:off x="506159" y="792360"/>
            <a:ext cx="3741840" cy="129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ABF18D-D6BB-422F-91E0-B69118A4663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26511" t="32422" r="15376"/>
          <a:stretch>
            <a:fillRect/>
          </a:stretch>
        </p:blipFill>
        <p:spPr>
          <a:xfrm>
            <a:off x="864001" y="2160001"/>
            <a:ext cx="2015999" cy="27806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D9FF00-0FFA-4AC4-9B7B-82136F09B703}"/>
              </a:ext>
            </a:extLst>
          </p:cNvPr>
          <p:cNvSpPr txBox="1"/>
          <p:nvPr/>
        </p:nvSpPr>
        <p:spPr>
          <a:xfrm>
            <a:off x="3137686" y="4056846"/>
            <a:ext cx="1199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0000FF"/>
                </a:solidFill>
              </a:rPr>
              <a:t>H inputs</a:t>
            </a:r>
          </a:p>
          <a:p>
            <a:r>
              <a:rPr lang="en-US" sz="1600">
                <a:solidFill>
                  <a:schemeClr val="accent1"/>
                </a:solidFill>
              </a:rPr>
              <a:t>R filter size</a:t>
            </a:r>
          </a:p>
          <a:p>
            <a:r>
              <a:rPr lang="en-US" sz="1600">
                <a:solidFill>
                  <a:schemeClr val="tx2"/>
                </a:solidFill>
              </a:rPr>
              <a:t>E outputs</a:t>
            </a:r>
            <a:endParaRPr lang="nl-NL" sz="160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26126-E480-42A7-97CE-7343F2B51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Deep ANN =&gt; Architecture</a:t>
            </a:r>
            <a:endParaRPr lang="nl-NL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E8B4E58-90AF-4A9C-AC62-D8A277918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Apple’s A15 chip</a:t>
            </a:r>
          </a:p>
          <a:p>
            <a:r>
              <a:rPr lang="en-US"/>
              <a:t>2 high perf. cores</a:t>
            </a:r>
          </a:p>
          <a:p>
            <a:r>
              <a:rPr lang="en-US"/>
              <a:t>4 efficient (smaller) cores</a:t>
            </a:r>
          </a:p>
          <a:p>
            <a:r>
              <a:rPr lang="en-US">
                <a:solidFill>
                  <a:srgbClr val="0000FF"/>
                </a:solidFill>
              </a:rPr>
              <a:t>Neural Engine (16 proc)</a:t>
            </a:r>
          </a:p>
          <a:p>
            <a:r>
              <a:rPr lang="en-US"/>
              <a:t>Video encoder / decoder</a:t>
            </a:r>
          </a:p>
          <a:p>
            <a:r>
              <a:rPr lang="en-US"/>
              <a:t>signal processor</a:t>
            </a:r>
          </a:p>
          <a:p>
            <a:r>
              <a:rPr lang="en-US"/>
              <a:t>display processor</a:t>
            </a:r>
            <a:endParaRPr lang="nl-NL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92F23E-E7A0-4BB1-8453-4CBCC2C22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7173" y="362582"/>
            <a:ext cx="2566878" cy="2589045"/>
          </a:xfrm>
          <a:prstGeom prst="rect">
            <a:avLst/>
          </a:prstGeom>
        </p:spPr>
      </p:pic>
      <p:sp>
        <p:nvSpPr>
          <p:cNvPr id="18" name="Arrow: Right 17">
            <a:extLst>
              <a:ext uri="{FF2B5EF4-FFF2-40B4-BE49-F238E27FC236}">
                <a16:creationId xmlns:a16="http://schemas.microsoft.com/office/drawing/2014/main" id="{5F631883-529D-4D60-8C29-F24E35A99191}"/>
              </a:ext>
            </a:extLst>
          </p:cNvPr>
          <p:cNvSpPr/>
          <p:nvPr/>
        </p:nvSpPr>
        <p:spPr>
          <a:xfrm>
            <a:off x="4813788" y="2951627"/>
            <a:ext cx="537328" cy="4242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0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AB9AB3-E3DB-4F72-BF38-AEEDBCFC8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428" y="3287598"/>
            <a:ext cx="3130748" cy="17312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E9BE6A-2E0C-458E-B5D7-7F99A99C94F6}"/>
              </a:ext>
            </a:extLst>
          </p:cNvPr>
          <p:cNvSpPr txBox="1"/>
          <p:nvPr/>
        </p:nvSpPr>
        <p:spPr>
          <a:xfrm>
            <a:off x="5850732" y="4869655"/>
            <a:ext cx="83708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TPU board</a:t>
            </a:r>
            <a:endParaRPr lang="nl-NL" sz="105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AD999B-C253-43E7-BB61-1A97A70099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4" y="2937017"/>
            <a:ext cx="3695543" cy="208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2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36">
            <a:extLst>
              <a:ext uri="{FF2B5EF4-FFF2-40B4-BE49-F238E27FC236}">
                <a16:creationId xmlns:a16="http://schemas.microsoft.com/office/drawing/2014/main" id="{42356CAC-2E32-48B1-A202-75F7A21AD45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wrap="square" anchor="t">
            <a:noAutofit/>
          </a:bodyPr>
          <a:lstStyle/>
          <a:p>
            <a:r>
              <a:rPr lang="en-US"/>
              <a:t>2D Convolution Layer – Output Stationary</a:t>
            </a:r>
          </a:p>
        </p:txBody>
      </p:sp>
      <p:sp>
        <p:nvSpPr>
          <p:cNvPr id="55" name="Content Placeholder 54">
            <a:extLst>
              <a:ext uri="{FF2B5EF4-FFF2-40B4-BE49-F238E27FC236}">
                <a16:creationId xmlns:a16="http://schemas.microsoft.com/office/drawing/2014/main" id="{A8A47C89-BA69-45D3-8F1A-855E55452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CCC304F-19EE-46B4-BFAC-C5AA2A094232}"/>
              </a:ext>
            </a:extLst>
          </p:cNvPr>
          <p:cNvSpPr/>
          <p:nvPr/>
        </p:nvSpPr>
        <p:spPr>
          <a:xfrm>
            <a:off x="6543000" y="2146320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5B6709-A371-45DE-BBB0-5ACD425B7640}"/>
              </a:ext>
            </a:extLst>
          </p:cNvPr>
          <p:cNvGrpSpPr/>
          <p:nvPr/>
        </p:nvGrpSpPr>
        <p:grpSpPr>
          <a:xfrm>
            <a:off x="3084120" y="1152000"/>
            <a:ext cx="2520000" cy="2628000"/>
            <a:chOff x="3084120" y="1152000"/>
            <a:chExt cx="2520000" cy="262800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B0575E4-8CE1-41AC-AD02-A4D99B8C785B}"/>
                </a:ext>
              </a:extLst>
            </p:cNvPr>
            <p:cNvSpPr/>
            <p:nvPr/>
          </p:nvSpPr>
          <p:spPr>
            <a:xfrm>
              <a:off x="3516120" y="1512000"/>
              <a:ext cx="2088000" cy="1872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ADC5E7"/>
            </a:solidFill>
            <a:ln w="0">
              <a:solidFill>
                <a:srgbClr val="3465A4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 sz="1800">
                <a:latin typeface="Liberation Sans" pitchFamily="18"/>
                <a:ea typeface="Linux Libertine G" pitchFamily="2"/>
                <a:cs typeface="Linux Libertine G" pitchFamily="2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DC300A5-258C-40EE-B033-727BE5BB4AEB}"/>
                </a:ext>
              </a:extLst>
            </p:cNvPr>
            <p:cNvSpPr/>
            <p:nvPr/>
          </p:nvSpPr>
          <p:spPr>
            <a:xfrm>
              <a:off x="3228120" y="1800000"/>
              <a:ext cx="2088000" cy="1872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ADC5E7">
                <a:alpha val="75000"/>
              </a:srgbClr>
            </a:solidFill>
            <a:ln w="0">
              <a:solidFill>
                <a:srgbClr val="3465A4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 sz="1800">
                <a:latin typeface="Liberation Sans" pitchFamily="18"/>
                <a:ea typeface="Linux Libertine G" pitchFamily="2"/>
                <a:cs typeface="Linux Libertine G" pitchFamily="2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9BFC7A31-1D8E-4885-888E-4B1434DDCEB4}"/>
                </a:ext>
              </a:extLst>
            </p:cNvPr>
            <p:cNvSpPr/>
            <p:nvPr/>
          </p:nvSpPr>
          <p:spPr>
            <a:xfrm>
              <a:off x="3156120" y="1872000"/>
              <a:ext cx="2088000" cy="1872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ADC5E7">
                <a:alpha val="50000"/>
              </a:srgbClr>
            </a:solidFill>
            <a:ln w="0">
              <a:solidFill>
                <a:srgbClr val="3465A4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 sz="1800">
                <a:latin typeface="Liberation Sans" pitchFamily="18"/>
                <a:ea typeface="Linux Libertine G" pitchFamily="2"/>
                <a:cs typeface="Linux Libertine G" pitchFamily="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C6CCA3-9A69-430E-B8E1-1DB54515E58D}"/>
                </a:ext>
              </a:extLst>
            </p:cNvPr>
            <p:cNvSpPr txBox="1"/>
            <p:nvPr/>
          </p:nvSpPr>
          <p:spPr>
            <a:xfrm>
              <a:off x="3588120" y="1152000"/>
              <a:ext cx="1361376" cy="3563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 anchorCtr="0" compatLnSpc="0">
              <a:spAutoFit/>
            </a:bodyPr>
            <a:lstStyle/>
            <a:p>
              <a:pPr hangingPunct="0"/>
              <a:r>
                <a:rPr lang="en-US" sz="1800" b="1">
                  <a:latin typeface="Liberation Sans" pitchFamily="18"/>
                  <a:ea typeface="Linux Libertine G" pitchFamily="2"/>
                  <a:cs typeface="Linux Libertine G" pitchFamily="2"/>
                </a:rPr>
                <a:t>Input fmap</a:t>
              </a:r>
            </a:p>
          </p:txBody>
        </p:sp>
        <p:sp>
          <p:nvSpPr>
            <p:cNvPr id="10" name="Straight Connector 9">
              <a:extLst>
                <a:ext uri="{FF2B5EF4-FFF2-40B4-BE49-F238E27FC236}">
                  <a16:creationId xmlns:a16="http://schemas.microsoft.com/office/drawing/2014/main" id="{1E718F74-4F87-4D7E-AEFF-8952FAD7B85E}"/>
                </a:ext>
              </a:extLst>
            </p:cNvPr>
            <p:cNvSpPr/>
            <p:nvPr/>
          </p:nvSpPr>
          <p:spPr>
            <a:xfrm flipV="1">
              <a:off x="3120120" y="1872000"/>
              <a:ext cx="0" cy="18720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headEnd type="arrow"/>
              <a:tailEnd type="arrow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sz="1200">
                  <a:latin typeface="Liberation Sans" pitchFamily="18"/>
                  <a:ea typeface="Linux Libertine G" pitchFamily="2"/>
                  <a:cs typeface="Linux Libertine G" pitchFamily="2"/>
                </a:rPr>
                <a:t>H</a:t>
              </a:r>
            </a:p>
          </p:txBody>
        </p:sp>
        <p:sp>
          <p:nvSpPr>
            <p:cNvPr id="11" name="Straight Connector 10">
              <a:extLst>
                <a:ext uri="{FF2B5EF4-FFF2-40B4-BE49-F238E27FC236}">
                  <a16:creationId xmlns:a16="http://schemas.microsoft.com/office/drawing/2014/main" id="{43F2F949-BD1A-4B89-953F-5A8216582CC4}"/>
                </a:ext>
              </a:extLst>
            </p:cNvPr>
            <p:cNvSpPr/>
            <p:nvPr/>
          </p:nvSpPr>
          <p:spPr>
            <a:xfrm flipH="1">
              <a:off x="3156120" y="3780000"/>
              <a:ext cx="20880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headEnd type="arrow"/>
              <a:tailEnd type="arrow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sz="1200">
                  <a:latin typeface="Liberation Sans" pitchFamily="18"/>
                  <a:ea typeface="Linux Libertine G" pitchFamily="2"/>
                  <a:cs typeface="Linux Libertine G" pitchFamily="2"/>
                </a:rPr>
                <a:t>W</a:t>
              </a:r>
            </a:p>
          </p:txBody>
        </p:sp>
        <p:sp>
          <p:nvSpPr>
            <p:cNvPr id="12" name="Straight Connector 11">
              <a:extLst>
                <a:ext uri="{FF2B5EF4-FFF2-40B4-BE49-F238E27FC236}">
                  <a16:creationId xmlns:a16="http://schemas.microsoft.com/office/drawing/2014/main" id="{2278C0FB-2189-4C8B-9E39-72F445C688E3}"/>
                </a:ext>
              </a:extLst>
            </p:cNvPr>
            <p:cNvSpPr/>
            <p:nvPr/>
          </p:nvSpPr>
          <p:spPr>
            <a:xfrm flipV="1">
              <a:off x="3084120" y="1440000"/>
              <a:ext cx="360000" cy="3600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headEnd type="arrow"/>
              <a:tailEnd type="arrow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sz="1200">
                  <a:latin typeface="Liberation Sans" pitchFamily="18"/>
                  <a:ea typeface="Linux Libertine G" pitchFamily="2"/>
                  <a:cs typeface="Linux Libertine G" pitchFamily="2"/>
                </a:rPr>
                <a:t>C</a:t>
              </a:r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6AFF7C4-10B5-488B-8455-C2D78A692F64}"/>
              </a:ext>
            </a:extLst>
          </p:cNvPr>
          <p:cNvSpPr/>
          <p:nvPr/>
        </p:nvSpPr>
        <p:spPr>
          <a:xfrm>
            <a:off x="2220119" y="3168000"/>
            <a:ext cx="288000" cy="28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19080">
            <a:solidFill>
              <a:srgbClr val="3465A4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algn="ctr"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X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3ED3D61-D246-4B16-BBED-BFC194260B0A}"/>
              </a:ext>
            </a:extLst>
          </p:cNvPr>
          <p:cNvSpPr/>
          <p:nvPr/>
        </p:nvSpPr>
        <p:spPr>
          <a:xfrm>
            <a:off x="6828120" y="1872000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/>
          </a:solidFill>
          <a:ln w="19080">
            <a:solidFill>
              <a:srgbClr val="000000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4AFBA72-C411-4F1F-823E-5E89FD8DE8CF}"/>
              </a:ext>
            </a:extLst>
          </p:cNvPr>
          <p:cNvSpPr/>
          <p:nvPr/>
        </p:nvSpPr>
        <p:spPr>
          <a:xfrm>
            <a:off x="6828120" y="1858319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E86F5BE-24DE-486A-A583-88DA709897DD}"/>
              </a:ext>
            </a:extLst>
          </p:cNvPr>
          <p:cNvSpPr/>
          <p:nvPr/>
        </p:nvSpPr>
        <p:spPr>
          <a:xfrm>
            <a:off x="6612120" y="2074319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>
              <a:alpha val="75000"/>
            </a:srgbClr>
          </a:solidFill>
          <a:ln w="19080">
            <a:solidFill>
              <a:srgbClr val="000000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8A7536E-6D9A-4767-AD99-D384A9A8F596}"/>
              </a:ext>
            </a:extLst>
          </p:cNvPr>
          <p:cNvSpPr/>
          <p:nvPr/>
        </p:nvSpPr>
        <p:spPr>
          <a:xfrm>
            <a:off x="6612120" y="206244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DC2D120-38A8-472F-8437-967CF2379031}"/>
              </a:ext>
            </a:extLst>
          </p:cNvPr>
          <p:cNvSpPr/>
          <p:nvPr/>
        </p:nvSpPr>
        <p:spPr>
          <a:xfrm>
            <a:off x="6543000" y="2146320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>
              <a:alpha val="50000"/>
            </a:srgbClr>
          </a:solidFill>
          <a:ln w="19080">
            <a:solidFill>
              <a:srgbClr val="000000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2F2B8E9-2328-4397-9F9A-5640BE830FA7}"/>
              </a:ext>
            </a:extLst>
          </p:cNvPr>
          <p:cNvSpPr txBox="1"/>
          <p:nvPr/>
        </p:nvSpPr>
        <p:spPr>
          <a:xfrm>
            <a:off x="6798599" y="1440000"/>
            <a:ext cx="1553672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 b="1">
                <a:latin typeface="Liberation Sans" pitchFamily="18"/>
                <a:ea typeface="Linux Libertine G" pitchFamily="2"/>
                <a:cs typeface="Linux Libertine G" pitchFamily="2"/>
              </a:rPr>
              <a:t>Output fmap</a:t>
            </a:r>
          </a:p>
        </p:txBody>
      </p:sp>
      <p:sp>
        <p:nvSpPr>
          <p:cNvPr id="20" name="Straight Connector 19">
            <a:extLst>
              <a:ext uri="{FF2B5EF4-FFF2-40B4-BE49-F238E27FC236}">
                <a16:creationId xmlns:a16="http://schemas.microsoft.com/office/drawing/2014/main" id="{775C3FF2-F1AF-470A-B8F9-30297E24B02B}"/>
              </a:ext>
            </a:extLst>
          </p:cNvPr>
          <p:cNvSpPr/>
          <p:nvPr/>
        </p:nvSpPr>
        <p:spPr>
          <a:xfrm flipH="1" flipV="1">
            <a:off x="6543000" y="3730320"/>
            <a:ext cx="1800000" cy="1368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F</a:t>
            </a:r>
          </a:p>
        </p:txBody>
      </p:sp>
      <p:sp>
        <p:nvSpPr>
          <p:cNvPr id="21" name="Straight Connector 20">
            <a:extLst>
              <a:ext uri="{FF2B5EF4-FFF2-40B4-BE49-F238E27FC236}">
                <a16:creationId xmlns:a16="http://schemas.microsoft.com/office/drawing/2014/main" id="{9065D75D-B395-4F82-AEDA-5E6E85052B17}"/>
              </a:ext>
            </a:extLst>
          </p:cNvPr>
          <p:cNvSpPr/>
          <p:nvPr/>
        </p:nvSpPr>
        <p:spPr>
          <a:xfrm>
            <a:off x="8775000" y="1872000"/>
            <a:ext cx="0" cy="1512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E</a:t>
            </a:r>
          </a:p>
        </p:txBody>
      </p:sp>
      <p:sp>
        <p:nvSpPr>
          <p:cNvPr id="22" name="Straight Connector 21">
            <a:extLst>
              <a:ext uri="{FF2B5EF4-FFF2-40B4-BE49-F238E27FC236}">
                <a16:creationId xmlns:a16="http://schemas.microsoft.com/office/drawing/2014/main" id="{E0E72622-1EE2-4F9B-A9F6-369BDCC083BF}"/>
              </a:ext>
            </a:extLst>
          </p:cNvPr>
          <p:cNvSpPr/>
          <p:nvPr/>
        </p:nvSpPr>
        <p:spPr>
          <a:xfrm flipV="1">
            <a:off x="6468120" y="1800000"/>
            <a:ext cx="288000" cy="288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M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E149958E-A2EC-41AC-B2DB-3329FD96CA2B}"/>
              </a:ext>
            </a:extLst>
          </p:cNvPr>
          <p:cNvSpPr/>
          <p:nvPr/>
        </p:nvSpPr>
        <p:spPr>
          <a:xfrm>
            <a:off x="6540120" y="216000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F39C49-E020-4D3A-8BB8-2F4F8AEE30A9}"/>
              </a:ext>
            </a:extLst>
          </p:cNvPr>
          <p:cNvSpPr txBox="1"/>
          <p:nvPr/>
        </p:nvSpPr>
        <p:spPr>
          <a:xfrm>
            <a:off x="5676121" y="2564279"/>
            <a:ext cx="339045" cy="40051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2100">
                <a:latin typeface="Liberation Sans" pitchFamily="18"/>
                <a:ea typeface="Linux Libertine G" pitchFamily="2"/>
                <a:cs typeface="Linux Libertine G" pitchFamily="2"/>
              </a:rPr>
              <a:t>=</a:t>
            </a:r>
          </a:p>
        </p:txBody>
      </p:sp>
      <p:sp>
        <p:nvSpPr>
          <p:cNvPr id="25" name="Straight Connector 24">
            <a:extLst>
              <a:ext uri="{FF2B5EF4-FFF2-40B4-BE49-F238E27FC236}">
                <a16:creationId xmlns:a16="http://schemas.microsoft.com/office/drawing/2014/main" id="{130A9394-F7F3-4745-9D42-08361858B3B1}"/>
              </a:ext>
            </a:extLst>
          </p:cNvPr>
          <p:cNvSpPr/>
          <p:nvPr/>
        </p:nvSpPr>
        <p:spPr>
          <a:xfrm>
            <a:off x="2076119" y="2448000"/>
            <a:ext cx="0" cy="1872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F83D58-B05D-4B91-95CD-C821DBA0ECC6}"/>
              </a:ext>
            </a:extLst>
          </p:cNvPr>
          <p:cNvSpPr txBox="1"/>
          <p:nvPr/>
        </p:nvSpPr>
        <p:spPr>
          <a:xfrm>
            <a:off x="1776960" y="3168000"/>
            <a:ext cx="374055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M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B0E2C2D-FC3A-4050-9ECF-6B217B2EF25F}"/>
              </a:ext>
            </a:extLst>
          </p:cNvPr>
          <p:cNvGrpSpPr/>
          <p:nvPr/>
        </p:nvGrpSpPr>
        <p:grpSpPr>
          <a:xfrm>
            <a:off x="492120" y="1224000"/>
            <a:ext cx="1224000" cy="1642320"/>
            <a:chOff x="492120" y="1224000"/>
            <a:chExt cx="1224000" cy="1642320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8F36373-7F33-4792-8B90-D23B764C840E}"/>
                </a:ext>
              </a:extLst>
            </p:cNvPr>
            <p:cNvSpPr/>
            <p:nvPr/>
          </p:nvSpPr>
          <p:spPr>
            <a:xfrm>
              <a:off x="852120" y="1714319"/>
              <a:ext cx="864000" cy="864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E0EFD4"/>
            </a:solidFill>
            <a:ln w="0">
              <a:solidFill>
                <a:srgbClr val="ED1C24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 sz="1800">
                <a:latin typeface="Liberation Sans" pitchFamily="18"/>
                <a:ea typeface="Linux Libertine G" pitchFamily="2"/>
                <a:cs typeface="Linux Libertine G" pitchFamily="2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5558810-1034-4149-9E96-B5E38D4148C2}"/>
                </a:ext>
              </a:extLst>
            </p:cNvPr>
            <p:cNvSpPr/>
            <p:nvPr/>
          </p:nvSpPr>
          <p:spPr>
            <a:xfrm>
              <a:off x="636120" y="1930319"/>
              <a:ext cx="864000" cy="864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E0EFD4">
                <a:alpha val="50000"/>
              </a:srgbClr>
            </a:solidFill>
            <a:ln w="0">
              <a:solidFill>
                <a:srgbClr val="ED1C24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 sz="1800">
                <a:latin typeface="Liberation Sans" pitchFamily="18"/>
                <a:ea typeface="Linux Libertine G" pitchFamily="2"/>
                <a:cs typeface="Linux Libertine G" pitchFamily="2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B7EA230-3BA0-4B9F-A660-BB659605B686}"/>
                </a:ext>
              </a:extLst>
            </p:cNvPr>
            <p:cNvSpPr/>
            <p:nvPr/>
          </p:nvSpPr>
          <p:spPr>
            <a:xfrm>
              <a:off x="564120" y="2002319"/>
              <a:ext cx="864000" cy="864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E0EFD4">
                <a:alpha val="50000"/>
              </a:srgbClr>
            </a:solidFill>
            <a:ln w="0">
              <a:solidFill>
                <a:srgbClr val="ED1C24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 sz="1800">
                <a:latin typeface="Liberation Sans" pitchFamily="18"/>
                <a:ea typeface="Linux Libertine G" pitchFamily="2"/>
                <a:cs typeface="Linux Libertine G" pitchFamily="2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B4478A6-BE70-4345-BCE3-3F63CCCAC897}"/>
                </a:ext>
              </a:extLst>
            </p:cNvPr>
            <p:cNvSpPr txBox="1"/>
            <p:nvPr/>
          </p:nvSpPr>
          <p:spPr>
            <a:xfrm>
              <a:off x="564120" y="1224000"/>
              <a:ext cx="1152000" cy="3463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 anchorCtr="0" compatLnSpc="0"/>
            <a:lstStyle/>
            <a:p>
              <a:pPr algn="ctr" hangingPunct="0"/>
              <a:r>
                <a:rPr lang="en-US" sz="1800" b="1">
                  <a:latin typeface="Liberation Sans" pitchFamily="18"/>
                  <a:ea typeface="Linux Libertine G" pitchFamily="2"/>
                  <a:cs typeface="Linux Libertine G" pitchFamily="2"/>
                </a:rPr>
                <a:t>weights</a:t>
              </a:r>
            </a:p>
          </p:txBody>
        </p:sp>
        <p:sp>
          <p:nvSpPr>
            <p:cNvPr id="32" name="Straight Connector 31">
              <a:extLst>
                <a:ext uri="{FF2B5EF4-FFF2-40B4-BE49-F238E27FC236}">
                  <a16:creationId xmlns:a16="http://schemas.microsoft.com/office/drawing/2014/main" id="{2C71427F-6D99-493E-95E6-EA4222763234}"/>
                </a:ext>
              </a:extLst>
            </p:cNvPr>
            <p:cNvSpPr/>
            <p:nvPr/>
          </p:nvSpPr>
          <p:spPr>
            <a:xfrm flipV="1">
              <a:off x="503999" y="2002319"/>
              <a:ext cx="0" cy="86400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headEnd type="arrow"/>
              <a:tailEnd type="arrow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sz="1200">
                  <a:latin typeface="Liberation Sans" pitchFamily="18"/>
                  <a:ea typeface="Linux Libertine G" pitchFamily="2"/>
                  <a:cs typeface="Linux Libertine G" pitchFamily="2"/>
                </a:rPr>
                <a:t>R</a:t>
              </a:r>
            </a:p>
          </p:txBody>
        </p:sp>
        <p:sp>
          <p:nvSpPr>
            <p:cNvPr id="33" name="Straight Connector 32">
              <a:extLst>
                <a:ext uri="{FF2B5EF4-FFF2-40B4-BE49-F238E27FC236}">
                  <a16:creationId xmlns:a16="http://schemas.microsoft.com/office/drawing/2014/main" id="{9BAC64F3-1C1E-4B8C-8652-A5C53BF1C470}"/>
                </a:ext>
              </a:extLst>
            </p:cNvPr>
            <p:cNvSpPr/>
            <p:nvPr/>
          </p:nvSpPr>
          <p:spPr>
            <a:xfrm flipH="1">
              <a:off x="564120" y="2866320"/>
              <a:ext cx="8640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headEnd type="arrow"/>
              <a:tailEnd type="arrow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sz="1200">
                  <a:latin typeface="Liberation Sans" pitchFamily="18"/>
                  <a:ea typeface="Linux Libertine G" pitchFamily="2"/>
                  <a:cs typeface="Linux Libertine G" pitchFamily="2"/>
                </a:rPr>
                <a:t>S</a:t>
              </a:r>
            </a:p>
          </p:txBody>
        </p:sp>
        <p:sp>
          <p:nvSpPr>
            <p:cNvPr id="34" name="Straight Connector 33">
              <a:extLst>
                <a:ext uri="{FF2B5EF4-FFF2-40B4-BE49-F238E27FC236}">
                  <a16:creationId xmlns:a16="http://schemas.microsoft.com/office/drawing/2014/main" id="{DFD32638-6D77-4C1E-A067-5CCEA4D34A5B}"/>
                </a:ext>
              </a:extLst>
            </p:cNvPr>
            <p:cNvSpPr/>
            <p:nvPr/>
          </p:nvSpPr>
          <p:spPr>
            <a:xfrm flipV="1">
              <a:off x="492120" y="1642319"/>
              <a:ext cx="216000" cy="2880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headEnd type="arrow"/>
              <a:tailEnd type="arrow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sz="1200">
                  <a:latin typeface="Liberation Sans" pitchFamily="18"/>
                  <a:ea typeface="Linux Libertine G" pitchFamily="2"/>
                  <a:cs typeface="Linux Libertine G" pitchFamily="2"/>
                </a:rPr>
                <a:t>C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D2B706C-F906-463B-82B7-84AB49181396}"/>
              </a:ext>
            </a:extLst>
          </p:cNvPr>
          <p:cNvGrpSpPr/>
          <p:nvPr/>
        </p:nvGrpSpPr>
        <p:grpSpPr>
          <a:xfrm>
            <a:off x="420120" y="3600000"/>
            <a:ext cx="1152000" cy="1152000"/>
            <a:chOff x="420120" y="3600000"/>
            <a:chExt cx="1152000" cy="1152000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7084EBD-5602-4178-A025-EF11CBA1C1D3}"/>
                </a:ext>
              </a:extLst>
            </p:cNvPr>
            <p:cNvSpPr/>
            <p:nvPr/>
          </p:nvSpPr>
          <p:spPr>
            <a:xfrm>
              <a:off x="708120" y="3600000"/>
              <a:ext cx="864000" cy="864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E0EFD4"/>
            </a:solidFill>
            <a:ln w="0">
              <a:solidFill>
                <a:srgbClr val="ED1C24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 sz="1800">
                <a:latin typeface="Liberation Sans" pitchFamily="18"/>
                <a:ea typeface="Linux Libertine G" pitchFamily="2"/>
                <a:cs typeface="Linux Libertine G" pitchFamily="2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E84DE1A-8A13-4B39-A28F-B2C90EF9F969}"/>
                </a:ext>
              </a:extLst>
            </p:cNvPr>
            <p:cNvSpPr/>
            <p:nvPr/>
          </p:nvSpPr>
          <p:spPr>
            <a:xfrm>
              <a:off x="492120" y="3816000"/>
              <a:ext cx="864000" cy="864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E0EFD4">
                <a:alpha val="50000"/>
              </a:srgbClr>
            </a:solidFill>
            <a:ln w="0">
              <a:solidFill>
                <a:srgbClr val="ED1C24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 sz="1800">
                <a:latin typeface="Liberation Sans" pitchFamily="18"/>
                <a:ea typeface="Linux Libertine G" pitchFamily="2"/>
                <a:cs typeface="Linux Libertine G" pitchFamily="2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5DDF263-E547-4200-A7ED-195E54B26448}"/>
                </a:ext>
              </a:extLst>
            </p:cNvPr>
            <p:cNvSpPr/>
            <p:nvPr/>
          </p:nvSpPr>
          <p:spPr>
            <a:xfrm>
              <a:off x="420120" y="3888000"/>
              <a:ext cx="864000" cy="864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E0EFD4">
                <a:alpha val="50000"/>
              </a:srgbClr>
            </a:solidFill>
            <a:ln w="0">
              <a:solidFill>
                <a:srgbClr val="ED1C24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 sz="1800">
                <a:latin typeface="Liberation Sans" pitchFamily="18"/>
                <a:ea typeface="Linux Libertine G" pitchFamily="2"/>
                <a:cs typeface="Linux Libertine G" pitchFamily="2"/>
              </a:endParaRPr>
            </a:p>
          </p:txBody>
        </p:sp>
      </p:grp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5A019B13-929C-495A-8168-11368F633022}"/>
              </a:ext>
            </a:extLst>
          </p:cNvPr>
          <p:cNvSpPr/>
          <p:nvPr/>
        </p:nvSpPr>
        <p:spPr>
          <a:xfrm>
            <a:off x="3156120" y="1872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251640D5-02B7-4A3C-89CA-E8040C48202E}"/>
              </a:ext>
            </a:extLst>
          </p:cNvPr>
          <p:cNvSpPr/>
          <p:nvPr/>
        </p:nvSpPr>
        <p:spPr>
          <a:xfrm>
            <a:off x="3240000" y="1800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C0AAC65-F64A-4E91-BCF6-0BE60FCA261D}"/>
              </a:ext>
            </a:extLst>
          </p:cNvPr>
          <p:cNvSpPr/>
          <p:nvPr/>
        </p:nvSpPr>
        <p:spPr>
          <a:xfrm>
            <a:off x="3528000" y="1512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34A7E283-703D-46FF-8658-F9EC1412BCBA}"/>
              </a:ext>
            </a:extLst>
          </p:cNvPr>
          <p:cNvSpPr/>
          <p:nvPr/>
        </p:nvSpPr>
        <p:spPr>
          <a:xfrm>
            <a:off x="6048000" y="453600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4E45C6E-E1A9-495D-8383-5BAEB473754D}"/>
              </a:ext>
            </a:extLst>
          </p:cNvPr>
          <p:cNvSpPr txBox="1"/>
          <p:nvPr/>
        </p:nvSpPr>
        <p:spPr>
          <a:xfrm>
            <a:off x="6472441" y="4464000"/>
            <a:ext cx="2555613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Output to be calculated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36">
            <a:extLst>
              <a:ext uri="{FF2B5EF4-FFF2-40B4-BE49-F238E27FC236}">
                <a16:creationId xmlns:a16="http://schemas.microsoft.com/office/drawing/2014/main" id="{5ECFFB0A-8E77-4BBE-93F8-27C4AF9933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168" y="166190"/>
            <a:ext cx="8740303" cy="572463"/>
          </a:xfrm>
        </p:spPr>
        <p:txBody>
          <a:bodyPr wrap="square" anchor="t">
            <a:noAutofit/>
          </a:bodyPr>
          <a:lstStyle/>
          <a:p>
            <a:r>
              <a:rPr lang="en-US"/>
              <a:t>2D Convolution Layer – Output Stationary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0BAF988-6AE0-4446-AE56-A30DC38CF596}"/>
              </a:ext>
            </a:extLst>
          </p:cNvPr>
          <p:cNvSpPr/>
          <p:nvPr/>
        </p:nvSpPr>
        <p:spPr>
          <a:xfrm>
            <a:off x="6543000" y="2146320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1B3AA3E-8583-40CB-A4F4-7C7C33127427}"/>
              </a:ext>
            </a:extLst>
          </p:cNvPr>
          <p:cNvGrpSpPr/>
          <p:nvPr/>
        </p:nvGrpSpPr>
        <p:grpSpPr>
          <a:xfrm>
            <a:off x="3084120" y="1152000"/>
            <a:ext cx="2520000" cy="2628000"/>
            <a:chOff x="3084120" y="1152000"/>
            <a:chExt cx="2520000" cy="262800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C733B9F-1B88-4EA8-B023-5D7742D7BD82}"/>
                </a:ext>
              </a:extLst>
            </p:cNvPr>
            <p:cNvSpPr/>
            <p:nvPr/>
          </p:nvSpPr>
          <p:spPr>
            <a:xfrm>
              <a:off x="3516120" y="1512000"/>
              <a:ext cx="2088000" cy="1872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ADC5E7"/>
            </a:solidFill>
            <a:ln w="0">
              <a:solidFill>
                <a:srgbClr val="3465A4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 sz="1800">
                <a:latin typeface="Liberation Sans" pitchFamily="18"/>
                <a:ea typeface="Linux Libertine G" pitchFamily="2"/>
                <a:cs typeface="Linux Libertine G" pitchFamily="2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58246554-7CF0-4232-9F62-2F4EC11BF9DA}"/>
                </a:ext>
              </a:extLst>
            </p:cNvPr>
            <p:cNvSpPr/>
            <p:nvPr/>
          </p:nvSpPr>
          <p:spPr>
            <a:xfrm>
              <a:off x="3228120" y="1800000"/>
              <a:ext cx="2088000" cy="1872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ADC5E7">
                <a:alpha val="75000"/>
              </a:srgbClr>
            </a:solidFill>
            <a:ln w="0">
              <a:solidFill>
                <a:srgbClr val="3465A4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 sz="1800">
                <a:latin typeface="Liberation Sans" pitchFamily="18"/>
                <a:ea typeface="Linux Libertine G" pitchFamily="2"/>
                <a:cs typeface="Linux Libertine G" pitchFamily="2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676020B-27A9-43DB-9936-947C88E42424}"/>
                </a:ext>
              </a:extLst>
            </p:cNvPr>
            <p:cNvSpPr/>
            <p:nvPr/>
          </p:nvSpPr>
          <p:spPr>
            <a:xfrm>
              <a:off x="3156120" y="1872000"/>
              <a:ext cx="2088000" cy="1872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ADC5E7">
                <a:alpha val="50000"/>
              </a:srgbClr>
            </a:solidFill>
            <a:ln w="0">
              <a:solidFill>
                <a:srgbClr val="3465A4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 sz="1800">
                <a:latin typeface="Liberation Sans" pitchFamily="18"/>
                <a:ea typeface="Linux Libertine G" pitchFamily="2"/>
                <a:cs typeface="Linux Libertine G" pitchFamily="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AE47F93-FD32-44A9-A118-458FD7C2EE24}"/>
                </a:ext>
              </a:extLst>
            </p:cNvPr>
            <p:cNvSpPr txBox="1"/>
            <p:nvPr/>
          </p:nvSpPr>
          <p:spPr>
            <a:xfrm>
              <a:off x="3588120" y="1152000"/>
              <a:ext cx="1361376" cy="3563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 anchorCtr="0" compatLnSpc="0">
              <a:spAutoFit/>
            </a:bodyPr>
            <a:lstStyle/>
            <a:p>
              <a:pPr hangingPunct="0"/>
              <a:r>
                <a:rPr lang="en-US" sz="1800" b="1">
                  <a:latin typeface="Liberation Sans" pitchFamily="18"/>
                  <a:ea typeface="Linux Libertine G" pitchFamily="2"/>
                  <a:cs typeface="Linux Libertine G" pitchFamily="2"/>
                </a:rPr>
                <a:t>Input fmap</a:t>
              </a:r>
            </a:p>
          </p:txBody>
        </p:sp>
        <p:sp>
          <p:nvSpPr>
            <p:cNvPr id="10" name="Straight Connector 9">
              <a:extLst>
                <a:ext uri="{FF2B5EF4-FFF2-40B4-BE49-F238E27FC236}">
                  <a16:creationId xmlns:a16="http://schemas.microsoft.com/office/drawing/2014/main" id="{F40D872B-3AA6-4545-9B5A-0C1DF5488793}"/>
                </a:ext>
              </a:extLst>
            </p:cNvPr>
            <p:cNvSpPr/>
            <p:nvPr/>
          </p:nvSpPr>
          <p:spPr>
            <a:xfrm flipV="1">
              <a:off x="3120120" y="1872000"/>
              <a:ext cx="0" cy="18720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headEnd type="arrow"/>
              <a:tailEnd type="arrow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sz="1200">
                  <a:latin typeface="Liberation Sans" pitchFamily="18"/>
                  <a:ea typeface="Linux Libertine G" pitchFamily="2"/>
                  <a:cs typeface="Linux Libertine G" pitchFamily="2"/>
                </a:rPr>
                <a:t>H</a:t>
              </a:r>
            </a:p>
          </p:txBody>
        </p:sp>
        <p:sp>
          <p:nvSpPr>
            <p:cNvPr id="11" name="Straight Connector 10">
              <a:extLst>
                <a:ext uri="{FF2B5EF4-FFF2-40B4-BE49-F238E27FC236}">
                  <a16:creationId xmlns:a16="http://schemas.microsoft.com/office/drawing/2014/main" id="{14AD78DB-C82B-4865-8177-CC97B8BAB85A}"/>
                </a:ext>
              </a:extLst>
            </p:cNvPr>
            <p:cNvSpPr/>
            <p:nvPr/>
          </p:nvSpPr>
          <p:spPr>
            <a:xfrm flipH="1">
              <a:off x="3156120" y="3780000"/>
              <a:ext cx="20880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headEnd type="arrow"/>
              <a:tailEnd type="arrow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sz="1200">
                  <a:latin typeface="Liberation Sans" pitchFamily="18"/>
                  <a:ea typeface="Linux Libertine G" pitchFamily="2"/>
                  <a:cs typeface="Linux Libertine G" pitchFamily="2"/>
                </a:rPr>
                <a:t>W</a:t>
              </a:r>
            </a:p>
          </p:txBody>
        </p:sp>
        <p:sp>
          <p:nvSpPr>
            <p:cNvPr id="12" name="Straight Connector 11">
              <a:extLst>
                <a:ext uri="{FF2B5EF4-FFF2-40B4-BE49-F238E27FC236}">
                  <a16:creationId xmlns:a16="http://schemas.microsoft.com/office/drawing/2014/main" id="{4B90702C-D61B-4B42-AA76-118D5AD53A76}"/>
                </a:ext>
              </a:extLst>
            </p:cNvPr>
            <p:cNvSpPr/>
            <p:nvPr/>
          </p:nvSpPr>
          <p:spPr>
            <a:xfrm flipV="1">
              <a:off x="3084120" y="1440000"/>
              <a:ext cx="360000" cy="3600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headEnd type="arrow"/>
              <a:tailEnd type="arrow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sz="1200">
                  <a:latin typeface="Liberation Sans" pitchFamily="18"/>
                  <a:ea typeface="Linux Libertine G" pitchFamily="2"/>
                  <a:cs typeface="Linux Libertine G" pitchFamily="2"/>
                </a:rPr>
                <a:t>C</a:t>
              </a:r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8F62D92-37E2-4B2A-8221-B17F077AEBFA}"/>
              </a:ext>
            </a:extLst>
          </p:cNvPr>
          <p:cNvSpPr/>
          <p:nvPr/>
        </p:nvSpPr>
        <p:spPr>
          <a:xfrm>
            <a:off x="2220119" y="3168000"/>
            <a:ext cx="288000" cy="28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19080">
            <a:solidFill>
              <a:srgbClr val="3465A4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algn="ctr"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X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69791FD-E034-4002-96D2-FECD7D639373}"/>
              </a:ext>
            </a:extLst>
          </p:cNvPr>
          <p:cNvSpPr/>
          <p:nvPr/>
        </p:nvSpPr>
        <p:spPr>
          <a:xfrm>
            <a:off x="6828120" y="1872000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/>
          </a:solidFill>
          <a:ln w="19080">
            <a:solidFill>
              <a:srgbClr val="000000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F0FD11A-2299-4BB3-8F65-1F522D256A51}"/>
              </a:ext>
            </a:extLst>
          </p:cNvPr>
          <p:cNvSpPr/>
          <p:nvPr/>
        </p:nvSpPr>
        <p:spPr>
          <a:xfrm>
            <a:off x="6828120" y="1858319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86C43AF-8AF8-469D-B9E3-0C608268D443}"/>
              </a:ext>
            </a:extLst>
          </p:cNvPr>
          <p:cNvSpPr/>
          <p:nvPr/>
        </p:nvSpPr>
        <p:spPr>
          <a:xfrm>
            <a:off x="6612120" y="2074319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>
              <a:alpha val="75000"/>
            </a:srgbClr>
          </a:solidFill>
          <a:ln w="19080">
            <a:solidFill>
              <a:srgbClr val="000000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64D3775-E14A-4B78-8015-8FBD49B22E71}"/>
              </a:ext>
            </a:extLst>
          </p:cNvPr>
          <p:cNvSpPr/>
          <p:nvPr/>
        </p:nvSpPr>
        <p:spPr>
          <a:xfrm>
            <a:off x="6612120" y="206244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7641ED1-0C86-4076-BE25-F296C2DCEF52}"/>
              </a:ext>
            </a:extLst>
          </p:cNvPr>
          <p:cNvSpPr/>
          <p:nvPr/>
        </p:nvSpPr>
        <p:spPr>
          <a:xfrm>
            <a:off x="6543000" y="2146320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>
              <a:alpha val="50000"/>
            </a:srgbClr>
          </a:solidFill>
          <a:ln w="19080">
            <a:solidFill>
              <a:srgbClr val="000000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E5C92B-9FC1-47EA-B632-E96F842B5312}"/>
              </a:ext>
            </a:extLst>
          </p:cNvPr>
          <p:cNvSpPr txBox="1"/>
          <p:nvPr/>
        </p:nvSpPr>
        <p:spPr>
          <a:xfrm>
            <a:off x="6798599" y="1440000"/>
            <a:ext cx="1553672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 b="1">
                <a:latin typeface="Liberation Sans" pitchFamily="18"/>
                <a:ea typeface="Linux Libertine G" pitchFamily="2"/>
                <a:cs typeface="Linux Libertine G" pitchFamily="2"/>
              </a:rPr>
              <a:t>Output fmap</a:t>
            </a:r>
          </a:p>
        </p:txBody>
      </p:sp>
      <p:sp>
        <p:nvSpPr>
          <p:cNvPr id="20" name="Straight Connector 19">
            <a:extLst>
              <a:ext uri="{FF2B5EF4-FFF2-40B4-BE49-F238E27FC236}">
                <a16:creationId xmlns:a16="http://schemas.microsoft.com/office/drawing/2014/main" id="{FADB4D74-00E6-4B03-9ABE-FF9405F3D248}"/>
              </a:ext>
            </a:extLst>
          </p:cNvPr>
          <p:cNvSpPr/>
          <p:nvPr/>
        </p:nvSpPr>
        <p:spPr>
          <a:xfrm flipH="1" flipV="1">
            <a:off x="6543000" y="3730320"/>
            <a:ext cx="1800000" cy="1368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F</a:t>
            </a:r>
          </a:p>
        </p:txBody>
      </p:sp>
      <p:sp>
        <p:nvSpPr>
          <p:cNvPr id="21" name="Straight Connector 20">
            <a:extLst>
              <a:ext uri="{FF2B5EF4-FFF2-40B4-BE49-F238E27FC236}">
                <a16:creationId xmlns:a16="http://schemas.microsoft.com/office/drawing/2014/main" id="{FEC79FB6-AAF9-490F-A90F-B0D7F2F4B227}"/>
              </a:ext>
            </a:extLst>
          </p:cNvPr>
          <p:cNvSpPr/>
          <p:nvPr/>
        </p:nvSpPr>
        <p:spPr>
          <a:xfrm>
            <a:off x="8775000" y="1872000"/>
            <a:ext cx="0" cy="1512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E</a:t>
            </a:r>
          </a:p>
        </p:txBody>
      </p:sp>
      <p:sp>
        <p:nvSpPr>
          <p:cNvPr id="22" name="Straight Connector 21">
            <a:extLst>
              <a:ext uri="{FF2B5EF4-FFF2-40B4-BE49-F238E27FC236}">
                <a16:creationId xmlns:a16="http://schemas.microsoft.com/office/drawing/2014/main" id="{A96821E0-5DB2-4430-89B1-D1FB49C6DE76}"/>
              </a:ext>
            </a:extLst>
          </p:cNvPr>
          <p:cNvSpPr/>
          <p:nvPr/>
        </p:nvSpPr>
        <p:spPr>
          <a:xfrm flipV="1">
            <a:off x="6468120" y="1800000"/>
            <a:ext cx="288000" cy="288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M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FF02E19-0D07-4817-A381-7BC007097B47}"/>
              </a:ext>
            </a:extLst>
          </p:cNvPr>
          <p:cNvSpPr/>
          <p:nvPr/>
        </p:nvSpPr>
        <p:spPr>
          <a:xfrm>
            <a:off x="6540120" y="216000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22C14A-51BF-44DB-B193-6227F6B4C71C}"/>
              </a:ext>
            </a:extLst>
          </p:cNvPr>
          <p:cNvSpPr txBox="1"/>
          <p:nvPr/>
        </p:nvSpPr>
        <p:spPr>
          <a:xfrm>
            <a:off x="5676121" y="2564279"/>
            <a:ext cx="339045" cy="40051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2100">
                <a:latin typeface="Liberation Sans" pitchFamily="18"/>
                <a:ea typeface="Linux Libertine G" pitchFamily="2"/>
                <a:cs typeface="Linux Libertine G" pitchFamily="2"/>
              </a:rPr>
              <a:t>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69CF75-55AB-4561-AA7D-CFBFB65403E1}"/>
              </a:ext>
            </a:extLst>
          </p:cNvPr>
          <p:cNvSpPr txBox="1"/>
          <p:nvPr/>
        </p:nvSpPr>
        <p:spPr>
          <a:xfrm>
            <a:off x="266788" y="660526"/>
            <a:ext cx="7462597" cy="621793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solidFill>
                  <a:schemeClr val="tx2"/>
                </a:solidFill>
                <a:latin typeface="Liberation Sans" pitchFamily="18"/>
                <a:ea typeface="Linux Libertine G" pitchFamily="2"/>
                <a:cs typeface="Linux Libertine G" pitchFamily="2"/>
              </a:rPr>
              <a:t>Cycle through weight and input fmap</a:t>
            </a:r>
          </a:p>
          <a:p>
            <a:pPr marL="285750" indent="-285750" hangingPunct="0">
              <a:buFont typeface="Arial" panose="020B0604020202020204" pitchFamily="34" charset="0"/>
              <a:buChar char="•"/>
            </a:pPr>
            <a:r>
              <a:rPr lang="en-US" sz="1800">
                <a:solidFill>
                  <a:srgbClr val="0000FF"/>
                </a:solidFill>
                <a:latin typeface="Liberation Sans" pitchFamily="18"/>
                <a:ea typeface="Linux Libertine G" pitchFamily="2"/>
                <a:cs typeface="Linux Libertine G" pitchFamily="2"/>
              </a:rPr>
              <a:t>In example we are calculating M output pixels at once (vectorization)</a:t>
            </a:r>
          </a:p>
        </p:txBody>
      </p:sp>
      <p:sp>
        <p:nvSpPr>
          <p:cNvPr id="26" name="Straight Connector 25">
            <a:extLst>
              <a:ext uri="{FF2B5EF4-FFF2-40B4-BE49-F238E27FC236}">
                <a16:creationId xmlns:a16="http://schemas.microsoft.com/office/drawing/2014/main" id="{B6B9C633-FAA2-4FC0-986C-5B4444B19F09}"/>
              </a:ext>
            </a:extLst>
          </p:cNvPr>
          <p:cNvSpPr/>
          <p:nvPr/>
        </p:nvSpPr>
        <p:spPr>
          <a:xfrm>
            <a:off x="2076119" y="2448000"/>
            <a:ext cx="0" cy="1872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77F127C-8973-4DD3-A994-A1B0B153FD39}"/>
              </a:ext>
            </a:extLst>
          </p:cNvPr>
          <p:cNvSpPr txBox="1"/>
          <p:nvPr/>
        </p:nvSpPr>
        <p:spPr>
          <a:xfrm>
            <a:off x="1776960" y="3168000"/>
            <a:ext cx="374055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M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20D537A-4B34-4987-A2B3-4EF27D852EE6}"/>
              </a:ext>
            </a:extLst>
          </p:cNvPr>
          <p:cNvGrpSpPr/>
          <p:nvPr/>
        </p:nvGrpSpPr>
        <p:grpSpPr>
          <a:xfrm>
            <a:off x="492120" y="1224000"/>
            <a:ext cx="1224000" cy="1642320"/>
            <a:chOff x="492120" y="1224000"/>
            <a:chExt cx="1224000" cy="1642320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06414FB-F631-4606-8169-F1D36C45B507}"/>
                </a:ext>
              </a:extLst>
            </p:cNvPr>
            <p:cNvSpPr/>
            <p:nvPr/>
          </p:nvSpPr>
          <p:spPr>
            <a:xfrm>
              <a:off x="852120" y="1714319"/>
              <a:ext cx="864000" cy="864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E0EFD4"/>
            </a:solidFill>
            <a:ln w="0">
              <a:solidFill>
                <a:srgbClr val="ED1C24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 sz="1800">
                <a:latin typeface="Liberation Sans" pitchFamily="18"/>
                <a:ea typeface="Linux Libertine G" pitchFamily="2"/>
                <a:cs typeface="Linux Libertine G" pitchFamily="2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435F146-B210-483C-A750-9526FE65F9A5}"/>
                </a:ext>
              </a:extLst>
            </p:cNvPr>
            <p:cNvSpPr/>
            <p:nvPr/>
          </p:nvSpPr>
          <p:spPr>
            <a:xfrm>
              <a:off x="636120" y="1930319"/>
              <a:ext cx="864000" cy="864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E0EFD4">
                <a:alpha val="50000"/>
              </a:srgbClr>
            </a:solidFill>
            <a:ln w="0">
              <a:solidFill>
                <a:srgbClr val="ED1C24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 sz="1800">
                <a:latin typeface="Liberation Sans" pitchFamily="18"/>
                <a:ea typeface="Linux Libertine G" pitchFamily="2"/>
                <a:cs typeface="Linux Libertine G" pitchFamily="2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AFFD6D2-F0F6-4976-AAFC-D5AC4DBD3ED7}"/>
                </a:ext>
              </a:extLst>
            </p:cNvPr>
            <p:cNvSpPr/>
            <p:nvPr/>
          </p:nvSpPr>
          <p:spPr>
            <a:xfrm>
              <a:off x="564120" y="2002319"/>
              <a:ext cx="864000" cy="864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E0EFD4">
                <a:alpha val="50000"/>
              </a:srgbClr>
            </a:solidFill>
            <a:ln w="0">
              <a:solidFill>
                <a:srgbClr val="ED1C24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 sz="1800">
                <a:latin typeface="Liberation Sans" pitchFamily="18"/>
                <a:ea typeface="Linux Libertine G" pitchFamily="2"/>
                <a:cs typeface="Linux Libertine G" pitchFamily="2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8559BCF-05F1-426C-BD8F-C6E49737697C}"/>
                </a:ext>
              </a:extLst>
            </p:cNvPr>
            <p:cNvSpPr txBox="1"/>
            <p:nvPr/>
          </p:nvSpPr>
          <p:spPr>
            <a:xfrm>
              <a:off x="564120" y="1224000"/>
              <a:ext cx="1152000" cy="3463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 anchorCtr="0" compatLnSpc="0"/>
            <a:lstStyle/>
            <a:p>
              <a:pPr algn="ctr" hangingPunct="0"/>
              <a:r>
                <a:rPr lang="en-US" sz="1800" b="1">
                  <a:latin typeface="Liberation Sans" pitchFamily="18"/>
                  <a:ea typeface="Linux Libertine G" pitchFamily="2"/>
                  <a:cs typeface="Linux Libertine G" pitchFamily="2"/>
                </a:rPr>
                <a:t>weights</a:t>
              </a:r>
            </a:p>
          </p:txBody>
        </p:sp>
        <p:sp>
          <p:nvSpPr>
            <p:cNvPr id="33" name="Straight Connector 32">
              <a:extLst>
                <a:ext uri="{FF2B5EF4-FFF2-40B4-BE49-F238E27FC236}">
                  <a16:creationId xmlns:a16="http://schemas.microsoft.com/office/drawing/2014/main" id="{AF4FDB3F-9CAE-42D4-B7A3-937F12EA9510}"/>
                </a:ext>
              </a:extLst>
            </p:cNvPr>
            <p:cNvSpPr/>
            <p:nvPr/>
          </p:nvSpPr>
          <p:spPr>
            <a:xfrm flipV="1">
              <a:off x="503999" y="2002319"/>
              <a:ext cx="0" cy="86400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headEnd type="arrow"/>
              <a:tailEnd type="arrow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sz="1200">
                  <a:latin typeface="Liberation Sans" pitchFamily="18"/>
                  <a:ea typeface="Linux Libertine G" pitchFamily="2"/>
                  <a:cs typeface="Linux Libertine G" pitchFamily="2"/>
                </a:rPr>
                <a:t>R</a:t>
              </a:r>
            </a:p>
          </p:txBody>
        </p:sp>
        <p:sp>
          <p:nvSpPr>
            <p:cNvPr id="34" name="Straight Connector 33">
              <a:extLst>
                <a:ext uri="{FF2B5EF4-FFF2-40B4-BE49-F238E27FC236}">
                  <a16:creationId xmlns:a16="http://schemas.microsoft.com/office/drawing/2014/main" id="{D53C8620-2329-413E-A8B6-2422402E7351}"/>
                </a:ext>
              </a:extLst>
            </p:cNvPr>
            <p:cNvSpPr/>
            <p:nvPr/>
          </p:nvSpPr>
          <p:spPr>
            <a:xfrm flipH="1">
              <a:off x="564120" y="2866320"/>
              <a:ext cx="8640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headEnd type="arrow"/>
              <a:tailEnd type="arrow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sz="1200">
                  <a:latin typeface="Liberation Sans" pitchFamily="18"/>
                  <a:ea typeface="Linux Libertine G" pitchFamily="2"/>
                  <a:cs typeface="Linux Libertine G" pitchFamily="2"/>
                </a:rPr>
                <a:t>S</a:t>
              </a:r>
            </a:p>
          </p:txBody>
        </p:sp>
        <p:sp>
          <p:nvSpPr>
            <p:cNvPr id="35" name="Straight Connector 34">
              <a:extLst>
                <a:ext uri="{FF2B5EF4-FFF2-40B4-BE49-F238E27FC236}">
                  <a16:creationId xmlns:a16="http://schemas.microsoft.com/office/drawing/2014/main" id="{9EF854A4-A3EB-48BB-9DD6-B1CC27BDCBFA}"/>
                </a:ext>
              </a:extLst>
            </p:cNvPr>
            <p:cNvSpPr/>
            <p:nvPr/>
          </p:nvSpPr>
          <p:spPr>
            <a:xfrm flipV="1">
              <a:off x="492120" y="1642319"/>
              <a:ext cx="216000" cy="2880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headEnd type="arrow"/>
              <a:tailEnd type="arrow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sz="1200">
                  <a:latin typeface="Liberation Sans" pitchFamily="18"/>
                  <a:ea typeface="Linux Libertine G" pitchFamily="2"/>
                  <a:cs typeface="Linux Libertine G" pitchFamily="2"/>
                </a:rPr>
                <a:t>C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86A8CB0-CC42-4D2B-90AF-F12040624E40}"/>
              </a:ext>
            </a:extLst>
          </p:cNvPr>
          <p:cNvGrpSpPr/>
          <p:nvPr/>
        </p:nvGrpSpPr>
        <p:grpSpPr>
          <a:xfrm>
            <a:off x="420120" y="3600000"/>
            <a:ext cx="1152000" cy="1152000"/>
            <a:chOff x="420120" y="3600000"/>
            <a:chExt cx="1152000" cy="11520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2872CE1-F7F9-4A42-AC7A-68431D7052AB}"/>
                </a:ext>
              </a:extLst>
            </p:cNvPr>
            <p:cNvSpPr/>
            <p:nvPr/>
          </p:nvSpPr>
          <p:spPr>
            <a:xfrm>
              <a:off x="708120" y="3600000"/>
              <a:ext cx="864000" cy="864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E0EFD4"/>
            </a:solidFill>
            <a:ln w="0">
              <a:solidFill>
                <a:srgbClr val="ED1C24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 sz="1800">
                <a:latin typeface="Liberation Sans" pitchFamily="18"/>
                <a:ea typeface="Linux Libertine G" pitchFamily="2"/>
                <a:cs typeface="Linux Libertine G" pitchFamily="2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4FD7E25-9CF5-4CA6-86A1-72CBC9F060A8}"/>
                </a:ext>
              </a:extLst>
            </p:cNvPr>
            <p:cNvSpPr/>
            <p:nvPr/>
          </p:nvSpPr>
          <p:spPr>
            <a:xfrm>
              <a:off x="492120" y="3816000"/>
              <a:ext cx="864000" cy="864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E0EFD4">
                <a:alpha val="50000"/>
              </a:srgbClr>
            </a:solidFill>
            <a:ln w="0">
              <a:solidFill>
                <a:srgbClr val="ED1C24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 sz="1800">
                <a:latin typeface="Liberation Sans" pitchFamily="18"/>
                <a:ea typeface="Linux Libertine G" pitchFamily="2"/>
                <a:cs typeface="Linux Libertine G" pitchFamily="2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923D340-CAED-452B-8EE3-1A6C88DB03B4}"/>
                </a:ext>
              </a:extLst>
            </p:cNvPr>
            <p:cNvSpPr/>
            <p:nvPr/>
          </p:nvSpPr>
          <p:spPr>
            <a:xfrm>
              <a:off x="420120" y="3888000"/>
              <a:ext cx="864000" cy="864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E0EFD4">
                <a:alpha val="50000"/>
              </a:srgbClr>
            </a:solidFill>
            <a:ln w="0">
              <a:solidFill>
                <a:srgbClr val="ED1C24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 sz="1800">
                <a:latin typeface="Liberation Sans" pitchFamily="18"/>
                <a:ea typeface="Linux Libertine G" pitchFamily="2"/>
                <a:cs typeface="Linux Libertine G" pitchFamily="2"/>
              </a:endParaRPr>
            </a:p>
          </p:txBody>
        </p:sp>
      </p:grp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CE730E3C-ED51-4DF4-A7B4-546184E4A609}"/>
              </a:ext>
            </a:extLst>
          </p:cNvPr>
          <p:cNvSpPr/>
          <p:nvPr/>
        </p:nvSpPr>
        <p:spPr>
          <a:xfrm>
            <a:off x="3156120" y="1872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6C37B0B-ABA7-4F67-B15E-3F61E26C7026}"/>
              </a:ext>
            </a:extLst>
          </p:cNvPr>
          <p:cNvSpPr/>
          <p:nvPr/>
        </p:nvSpPr>
        <p:spPr>
          <a:xfrm>
            <a:off x="3240000" y="1800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A6E6E304-19A2-47C7-A1DF-AA9A07E74994}"/>
              </a:ext>
            </a:extLst>
          </p:cNvPr>
          <p:cNvSpPr/>
          <p:nvPr/>
        </p:nvSpPr>
        <p:spPr>
          <a:xfrm>
            <a:off x="3528000" y="1512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404B2F2-4D5C-4592-8130-3D817798B3CD}"/>
              </a:ext>
            </a:extLst>
          </p:cNvPr>
          <p:cNvSpPr/>
          <p:nvPr/>
        </p:nvSpPr>
        <p:spPr>
          <a:xfrm>
            <a:off x="6048000" y="453600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B695260-37C2-42E4-9D3A-3330E547B7B7}"/>
              </a:ext>
            </a:extLst>
          </p:cNvPr>
          <p:cNvSpPr txBox="1"/>
          <p:nvPr/>
        </p:nvSpPr>
        <p:spPr>
          <a:xfrm>
            <a:off x="6472441" y="4464000"/>
            <a:ext cx="1336241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Partial sum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A5ADBDCC-CDFF-4BCD-BB10-D62DFD092C72}"/>
              </a:ext>
            </a:extLst>
          </p:cNvPr>
          <p:cNvSpPr/>
          <p:nvPr/>
        </p:nvSpPr>
        <p:spPr>
          <a:xfrm>
            <a:off x="564120" y="2002319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A5928339-FA1B-40CE-8A15-B3C07169B646}"/>
              </a:ext>
            </a:extLst>
          </p:cNvPr>
          <p:cNvSpPr/>
          <p:nvPr/>
        </p:nvSpPr>
        <p:spPr>
          <a:xfrm>
            <a:off x="3096000" y="452232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EFA5624-5E22-4BEE-9CC5-438053901D14}"/>
              </a:ext>
            </a:extLst>
          </p:cNvPr>
          <p:cNvSpPr txBox="1"/>
          <p:nvPr/>
        </p:nvSpPr>
        <p:spPr>
          <a:xfrm>
            <a:off x="3456001" y="4477680"/>
            <a:ext cx="2106259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Current calculation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21E2BFD3-B5D7-4422-80FD-4F04DBA8235D}"/>
              </a:ext>
            </a:extLst>
          </p:cNvPr>
          <p:cNvSpPr/>
          <p:nvPr/>
        </p:nvSpPr>
        <p:spPr>
          <a:xfrm>
            <a:off x="420120" y="388800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99F8307E-036D-4548-A2CC-7B5B075F3DD3}"/>
              </a:ext>
            </a:extLst>
          </p:cNvPr>
          <p:cNvSpPr/>
          <p:nvPr/>
        </p:nvSpPr>
        <p:spPr>
          <a:xfrm>
            <a:off x="3156120" y="187200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1625A978-D294-4666-8B3B-9A312773400D}"/>
              </a:ext>
            </a:extLst>
          </p:cNvPr>
          <p:cNvSpPr/>
          <p:nvPr/>
        </p:nvSpPr>
        <p:spPr>
          <a:xfrm>
            <a:off x="564120" y="2002319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36">
            <a:extLst>
              <a:ext uri="{FF2B5EF4-FFF2-40B4-BE49-F238E27FC236}">
                <a16:creationId xmlns:a16="http://schemas.microsoft.com/office/drawing/2014/main" id="{6DA7942F-9D0A-4F6A-A11C-EEDA3EB2EF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168" y="166190"/>
            <a:ext cx="8740303" cy="572463"/>
          </a:xfrm>
        </p:spPr>
        <p:txBody>
          <a:bodyPr wrap="square" anchor="t">
            <a:noAutofit/>
          </a:bodyPr>
          <a:lstStyle/>
          <a:p>
            <a:r>
              <a:rPr lang="en-US"/>
              <a:t>2D Convolution Layer – Output Stationary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063326B-7857-4C6C-A7CB-2354813E4034}"/>
              </a:ext>
            </a:extLst>
          </p:cNvPr>
          <p:cNvSpPr/>
          <p:nvPr/>
        </p:nvSpPr>
        <p:spPr>
          <a:xfrm>
            <a:off x="6543000" y="2146320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64DC6E9-37A0-4216-8C4C-33121FA4D42C}"/>
              </a:ext>
            </a:extLst>
          </p:cNvPr>
          <p:cNvGrpSpPr/>
          <p:nvPr/>
        </p:nvGrpSpPr>
        <p:grpSpPr>
          <a:xfrm>
            <a:off x="3084120" y="1152000"/>
            <a:ext cx="2520000" cy="2628000"/>
            <a:chOff x="3084120" y="1152000"/>
            <a:chExt cx="2520000" cy="2628000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2B4E8351-9692-4D40-A4C7-D08AB299C2B6}"/>
                </a:ext>
              </a:extLst>
            </p:cNvPr>
            <p:cNvSpPr/>
            <p:nvPr/>
          </p:nvSpPr>
          <p:spPr>
            <a:xfrm>
              <a:off x="3516120" y="1512000"/>
              <a:ext cx="2088000" cy="1872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ADC5E7"/>
            </a:solidFill>
            <a:ln w="0">
              <a:solidFill>
                <a:srgbClr val="3465A4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 sz="1800">
                <a:latin typeface="Liberation Sans" pitchFamily="18"/>
                <a:ea typeface="Linux Libertine G" pitchFamily="2"/>
                <a:cs typeface="Linux Libertine G" pitchFamily="2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7C981F12-80C2-4D0A-A762-36B939B995D7}"/>
                </a:ext>
              </a:extLst>
            </p:cNvPr>
            <p:cNvSpPr/>
            <p:nvPr/>
          </p:nvSpPr>
          <p:spPr>
            <a:xfrm>
              <a:off x="3228120" y="1800000"/>
              <a:ext cx="2088000" cy="1872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ADC5E7">
                <a:alpha val="75000"/>
              </a:srgbClr>
            </a:solidFill>
            <a:ln w="0">
              <a:solidFill>
                <a:srgbClr val="3465A4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 sz="1800">
                <a:latin typeface="Liberation Sans" pitchFamily="18"/>
                <a:ea typeface="Linux Libertine G" pitchFamily="2"/>
                <a:cs typeface="Linux Libertine G" pitchFamily="2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2B19327-6ABA-4A4E-94D2-59F9FECD877D}"/>
                </a:ext>
              </a:extLst>
            </p:cNvPr>
            <p:cNvSpPr/>
            <p:nvPr/>
          </p:nvSpPr>
          <p:spPr>
            <a:xfrm>
              <a:off x="3156120" y="1872000"/>
              <a:ext cx="2088000" cy="1872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ADC5E7">
                <a:alpha val="50000"/>
              </a:srgbClr>
            </a:solidFill>
            <a:ln w="0">
              <a:solidFill>
                <a:srgbClr val="3465A4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 sz="1800">
                <a:latin typeface="Liberation Sans" pitchFamily="18"/>
                <a:ea typeface="Linux Libertine G" pitchFamily="2"/>
                <a:cs typeface="Linux Libertine G" pitchFamily="2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AC7E57-B7CC-4697-A8D4-F9E96F82BF1F}"/>
                </a:ext>
              </a:extLst>
            </p:cNvPr>
            <p:cNvSpPr txBox="1"/>
            <p:nvPr/>
          </p:nvSpPr>
          <p:spPr>
            <a:xfrm>
              <a:off x="3588120" y="1152000"/>
              <a:ext cx="1361376" cy="3563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 anchorCtr="0" compatLnSpc="0">
              <a:spAutoFit/>
            </a:bodyPr>
            <a:lstStyle/>
            <a:p>
              <a:pPr hangingPunct="0"/>
              <a:r>
                <a:rPr lang="en-US" sz="1800" b="1">
                  <a:latin typeface="Liberation Sans" pitchFamily="18"/>
                  <a:ea typeface="Linux Libertine G" pitchFamily="2"/>
                  <a:cs typeface="Linux Libertine G" pitchFamily="2"/>
                </a:rPr>
                <a:t>Input fmap</a:t>
              </a:r>
            </a:p>
          </p:txBody>
        </p:sp>
        <p:sp>
          <p:nvSpPr>
            <p:cNvPr id="10" name="Straight Connector 9">
              <a:extLst>
                <a:ext uri="{FF2B5EF4-FFF2-40B4-BE49-F238E27FC236}">
                  <a16:creationId xmlns:a16="http://schemas.microsoft.com/office/drawing/2014/main" id="{F322B6E2-776D-4D52-9DDE-B19BFE0566B0}"/>
                </a:ext>
              </a:extLst>
            </p:cNvPr>
            <p:cNvSpPr/>
            <p:nvPr/>
          </p:nvSpPr>
          <p:spPr>
            <a:xfrm flipV="1">
              <a:off x="3120120" y="1872000"/>
              <a:ext cx="0" cy="18720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headEnd type="arrow"/>
              <a:tailEnd type="arrow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sz="1200">
                  <a:latin typeface="Liberation Sans" pitchFamily="18"/>
                  <a:ea typeface="Linux Libertine G" pitchFamily="2"/>
                  <a:cs typeface="Linux Libertine G" pitchFamily="2"/>
                </a:rPr>
                <a:t>H</a:t>
              </a:r>
            </a:p>
          </p:txBody>
        </p:sp>
        <p:sp>
          <p:nvSpPr>
            <p:cNvPr id="11" name="Straight Connector 10">
              <a:extLst>
                <a:ext uri="{FF2B5EF4-FFF2-40B4-BE49-F238E27FC236}">
                  <a16:creationId xmlns:a16="http://schemas.microsoft.com/office/drawing/2014/main" id="{398FCCC5-83A2-442F-AC9F-491835C95F1B}"/>
                </a:ext>
              </a:extLst>
            </p:cNvPr>
            <p:cNvSpPr/>
            <p:nvPr/>
          </p:nvSpPr>
          <p:spPr>
            <a:xfrm flipH="1">
              <a:off x="3156120" y="3780000"/>
              <a:ext cx="20880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headEnd type="arrow"/>
              <a:tailEnd type="arrow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sz="1200">
                  <a:latin typeface="Liberation Sans" pitchFamily="18"/>
                  <a:ea typeface="Linux Libertine G" pitchFamily="2"/>
                  <a:cs typeface="Linux Libertine G" pitchFamily="2"/>
                </a:rPr>
                <a:t>W</a:t>
              </a:r>
            </a:p>
          </p:txBody>
        </p:sp>
        <p:sp>
          <p:nvSpPr>
            <p:cNvPr id="12" name="Straight Connector 11">
              <a:extLst>
                <a:ext uri="{FF2B5EF4-FFF2-40B4-BE49-F238E27FC236}">
                  <a16:creationId xmlns:a16="http://schemas.microsoft.com/office/drawing/2014/main" id="{16E2D177-5940-4B3E-BBB1-400A3DEB6E90}"/>
                </a:ext>
              </a:extLst>
            </p:cNvPr>
            <p:cNvSpPr/>
            <p:nvPr/>
          </p:nvSpPr>
          <p:spPr>
            <a:xfrm flipV="1">
              <a:off x="3084120" y="1440000"/>
              <a:ext cx="360000" cy="3600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headEnd type="arrow"/>
              <a:tailEnd type="arrow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sz="1200">
                  <a:latin typeface="Liberation Sans" pitchFamily="18"/>
                  <a:ea typeface="Linux Libertine G" pitchFamily="2"/>
                  <a:cs typeface="Linux Libertine G" pitchFamily="2"/>
                </a:rPr>
                <a:t>C</a:t>
              </a:r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FAC878F-3E27-426C-A4CE-37203D7473D6}"/>
              </a:ext>
            </a:extLst>
          </p:cNvPr>
          <p:cNvSpPr/>
          <p:nvPr/>
        </p:nvSpPr>
        <p:spPr>
          <a:xfrm>
            <a:off x="2220119" y="3168000"/>
            <a:ext cx="288000" cy="28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19080">
            <a:solidFill>
              <a:srgbClr val="3465A4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algn="ctr"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X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B60116D-64AD-4D1F-8802-04210C0320AE}"/>
              </a:ext>
            </a:extLst>
          </p:cNvPr>
          <p:cNvSpPr/>
          <p:nvPr/>
        </p:nvSpPr>
        <p:spPr>
          <a:xfrm>
            <a:off x="6828120" y="1872000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/>
          </a:solidFill>
          <a:ln w="19080">
            <a:solidFill>
              <a:srgbClr val="000000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2CC1370-7248-41B2-A08F-F8AAE4BD1D45}"/>
              </a:ext>
            </a:extLst>
          </p:cNvPr>
          <p:cNvSpPr/>
          <p:nvPr/>
        </p:nvSpPr>
        <p:spPr>
          <a:xfrm>
            <a:off x="6828120" y="1858319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9BD294B-B00A-4D5C-93FE-91C7C10F6110}"/>
              </a:ext>
            </a:extLst>
          </p:cNvPr>
          <p:cNvSpPr/>
          <p:nvPr/>
        </p:nvSpPr>
        <p:spPr>
          <a:xfrm>
            <a:off x="6612120" y="2074319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>
              <a:alpha val="75000"/>
            </a:srgbClr>
          </a:solidFill>
          <a:ln w="19080">
            <a:solidFill>
              <a:srgbClr val="000000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F751F43-D88C-4774-BE0B-7347C6E8416F}"/>
              </a:ext>
            </a:extLst>
          </p:cNvPr>
          <p:cNvSpPr/>
          <p:nvPr/>
        </p:nvSpPr>
        <p:spPr>
          <a:xfrm>
            <a:off x="6612120" y="206244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C8A3443-41CB-443F-8716-7D0F46D720B4}"/>
              </a:ext>
            </a:extLst>
          </p:cNvPr>
          <p:cNvSpPr/>
          <p:nvPr/>
        </p:nvSpPr>
        <p:spPr>
          <a:xfrm>
            <a:off x="6543000" y="2146320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>
              <a:alpha val="50000"/>
            </a:srgbClr>
          </a:solidFill>
          <a:ln w="19080">
            <a:solidFill>
              <a:srgbClr val="000000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E1E1DF-0852-4DA1-B006-8A7AA3AF0245}"/>
              </a:ext>
            </a:extLst>
          </p:cNvPr>
          <p:cNvSpPr txBox="1"/>
          <p:nvPr/>
        </p:nvSpPr>
        <p:spPr>
          <a:xfrm>
            <a:off x="6798599" y="1440000"/>
            <a:ext cx="1553672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 b="1">
                <a:latin typeface="Liberation Sans" pitchFamily="18"/>
                <a:ea typeface="Linux Libertine G" pitchFamily="2"/>
                <a:cs typeface="Linux Libertine G" pitchFamily="2"/>
              </a:rPr>
              <a:t>Output fmap</a:t>
            </a:r>
          </a:p>
        </p:txBody>
      </p:sp>
      <p:sp>
        <p:nvSpPr>
          <p:cNvPr id="20" name="Straight Connector 19">
            <a:extLst>
              <a:ext uri="{FF2B5EF4-FFF2-40B4-BE49-F238E27FC236}">
                <a16:creationId xmlns:a16="http://schemas.microsoft.com/office/drawing/2014/main" id="{0E271ABF-C526-4EC0-BDB6-31B48EB168A7}"/>
              </a:ext>
            </a:extLst>
          </p:cNvPr>
          <p:cNvSpPr/>
          <p:nvPr/>
        </p:nvSpPr>
        <p:spPr>
          <a:xfrm flipH="1" flipV="1">
            <a:off x="6543000" y="3730320"/>
            <a:ext cx="1800000" cy="1368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F</a:t>
            </a:r>
          </a:p>
        </p:txBody>
      </p:sp>
      <p:sp>
        <p:nvSpPr>
          <p:cNvPr id="21" name="Straight Connector 20">
            <a:extLst>
              <a:ext uri="{FF2B5EF4-FFF2-40B4-BE49-F238E27FC236}">
                <a16:creationId xmlns:a16="http://schemas.microsoft.com/office/drawing/2014/main" id="{B481609A-4639-4EDC-B8F9-4F7C87583540}"/>
              </a:ext>
            </a:extLst>
          </p:cNvPr>
          <p:cNvSpPr/>
          <p:nvPr/>
        </p:nvSpPr>
        <p:spPr>
          <a:xfrm>
            <a:off x="8775000" y="1872000"/>
            <a:ext cx="0" cy="1512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E</a:t>
            </a:r>
          </a:p>
        </p:txBody>
      </p:sp>
      <p:sp>
        <p:nvSpPr>
          <p:cNvPr id="22" name="Straight Connector 21">
            <a:extLst>
              <a:ext uri="{FF2B5EF4-FFF2-40B4-BE49-F238E27FC236}">
                <a16:creationId xmlns:a16="http://schemas.microsoft.com/office/drawing/2014/main" id="{575F7EF5-D1F0-4B6E-A633-0B60B15D0841}"/>
              </a:ext>
            </a:extLst>
          </p:cNvPr>
          <p:cNvSpPr/>
          <p:nvPr/>
        </p:nvSpPr>
        <p:spPr>
          <a:xfrm flipV="1">
            <a:off x="6468120" y="1800000"/>
            <a:ext cx="288000" cy="288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M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10BA076-0FA8-45C2-8C16-27532BC6CF37}"/>
              </a:ext>
            </a:extLst>
          </p:cNvPr>
          <p:cNvSpPr/>
          <p:nvPr/>
        </p:nvSpPr>
        <p:spPr>
          <a:xfrm>
            <a:off x="6540120" y="216000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BB8021-BF91-472B-9F5C-B2738CDF9672}"/>
              </a:ext>
            </a:extLst>
          </p:cNvPr>
          <p:cNvSpPr txBox="1"/>
          <p:nvPr/>
        </p:nvSpPr>
        <p:spPr>
          <a:xfrm>
            <a:off x="5676121" y="2564279"/>
            <a:ext cx="339045" cy="40051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2100">
                <a:latin typeface="Liberation Sans" pitchFamily="18"/>
                <a:ea typeface="Linux Libertine G" pitchFamily="2"/>
                <a:cs typeface="Linux Libertine G" pitchFamily="2"/>
              </a:rPr>
              <a:t>=</a:t>
            </a:r>
          </a:p>
        </p:txBody>
      </p:sp>
      <p:sp>
        <p:nvSpPr>
          <p:cNvPr id="25" name="Straight Connector 24">
            <a:extLst>
              <a:ext uri="{FF2B5EF4-FFF2-40B4-BE49-F238E27FC236}">
                <a16:creationId xmlns:a16="http://schemas.microsoft.com/office/drawing/2014/main" id="{8EE610EF-E0AF-4B8B-8F6F-686795E1171A}"/>
              </a:ext>
            </a:extLst>
          </p:cNvPr>
          <p:cNvSpPr/>
          <p:nvPr/>
        </p:nvSpPr>
        <p:spPr>
          <a:xfrm>
            <a:off x="2076119" y="2448000"/>
            <a:ext cx="0" cy="1872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97DE0B-C79C-435E-BA09-FDB430AE68D0}"/>
              </a:ext>
            </a:extLst>
          </p:cNvPr>
          <p:cNvSpPr txBox="1"/>
          <p:nvPr/>
        </p:nvSpPr>
        <p:spPr>
          <a:xfrm>
            <a:off x="1776960" y="3168000"/>
            <a:ext cx="374055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M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9C2D6D6-CD4D-424D-82C1-522E84406DD6}"/>
              </a:ext>
            </a:extLst>
          </p:cNvPr>
          <p:cNvGrpSpPr/>
          <p:nvPr/>
        </p:nvGrpSpPr>
        <p:grpSpPr>
          <a:xfrm>
            <a:off x="492120" y="1224000"/>
            <a:ext cx="1224000" cy="1642320"/>
            <a:chOff x="492120" y="1224000"/>
            <a:chExt cx="1224000" cy="1642320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A1625E-FA8F-4363-BDF2-4A790C355BB4}"/>
                </a:ext>
              </a:extLst>
            </p:cNvPr>
            <p:cNvSpPr/>
            <p:nvPr/>
          </p:nvSpPr>
          <p:spPr>
            <a:xfrm>
              <a:off x="852120" y="1714319"/>
              <a:ext cx="864000" cy="864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E0EFD4"/>
            </a:solidFill>
            <a:ln w="0">
              <a:solidFill>
                <a:srgbClr val="ED1C24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 sz="1800">
                <a:latin typeface="Liberation Sans" pitchFamily="18"/>
                <a:ea typeface="Linux Libertine G" pitchFamily="2"/>
                <a:cs typeface="Linux Libertine G" pitchFamily="2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0B14D7A-9234-4890-8680-6EAFBA585C0A}"/>
                </a:ext>
              </a:extLst>
            </p:cNvPr>
            <p:cNvSpPr/>
            <p:nvPr/>
          </p:nvSpPr>
          <p:spPr>
            <a:xfrm>
              <a:off x="636120" y="1930319"/>
              <a:ext cx="864000" cy="864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E0EFD4">
                <a:alpha val="50000"/>
              </a:srgbClr>
            </a:solidFill>
            <a:ln w="0">
              <a:solidFill>
                <a:srgbClr val="ED1C24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 sz="1800">
                <a:latin typeface="Liberation Sans" pitchFamily="18"/>
                <a:ea typeface="Linux Libertine G" pitchFamily="2"/>
                <a:cs typeface="Linux Libertine G" pitchFamily="2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469162E-FAEA-4E51-BF6F-91EC0B377C4F}"/>
                </a:ext>
              </a:extLst>
            </p:cNvPr>
            <p:cNvSpPr/>
            <p:nvPr/>
          </p:nvSpPr>
          <p:spPr>
            <a:xfrm>
              <a:off x="564120" y="2002319"/>
              <a:ext cx="864000" cy="864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E0EFD4">
                <a:alpha val="50000"/>
              </a:srgbClr>
            </a:solidFill>
            <a:ln w="0">
              <a:solidFill>
                <a:srgbClr val="ED1C24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 sz="1800">
                <a:latin typeface="Liberation Sans" pitchFamily="18"/>
                <a:ea typeface="Linux Libertine G" pitchFamily="2"/>
                <a:cs typeface="Linux Libertine G" pitchFamily="2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3081FA7-8699-4151-903A-B3CE82AA1A24}"/>
                </a:ext>
              </a:extLst>
            </p:cNvPr>
            <p:cNvSpPr txBox="1"/>
            <p:nvPr/>
          </p:nvSpPr>
          <p:spPr>
            <a:xfrm>
              <a:off x="564120" y="1224000"/>
              <a:ext cx="1152000" cy="3463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 anchorCtr="0" compatLnSpc="0"/>
            <a:lstStyle/>
            <a:p>
              <a:pPr algn="ctr" hangingPunct="0"/>
              <a:r>
                <a:rPr lang="en-US" sz="1800" b="1">
                  <a:latin typeface="Liberation Sans" pitchFamily="18"/>
                  <a:ea typeface="Linux Libertine G" pitchFamily="2"/>
                  <a:cs typeface="Linux Libertine G" pitchFamily="2"/>
                </a:rPr>
                <a:t>weights</a:t>
              </a:r>
            </a:p>
          </p:txBody>
        </p:sp>
        <p:sp>
          <p:nvSpPr>
            <p:cNvPr id="32" name="Straight Connector 31">
              <a:extLst>
                <a:ext uri="{FF2B5EF4-FFF2-40B4-BE49-F238E27FC236}">
                  <a16:creationId xmlns:a16="http://schemas.microsoft.com/office/drawing/2014/main" id="{422B7152-5911-44D8-BE0E-02955F00C694}"/>
                </a:ext>
              </a:extLst>
            </p:cNvPr>
            <p:cNvSpPr/>
            <p:nvPr/>
          </p:nvSpPr>
          <p:spPr>
            <a:xfrm flipV="1">
              <a:off x="503999" y="2002319"/>
              <a:ext cx="0" cy="86400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headEnd type="arrow"/>
              <a:tailEnd type="arrow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sz="1200">
                  <a:latin typeface="Liberation Sans" pitchFamily="18"/>
                  <a:ea typeface="Linux Libertine G" pitchFamily="2"/>
                  <a:cs typeface="Linux Libertine G" pitchFamily="2"/>
                </a:rPr>
                <a:t>R</a:t>
              </a:r>
            </a:p>
          </p:txBody>
        </p:sp>
        <p:sp>
          <p:nvSpPr>
            <p:cNvPr id="33" name="Straight Connector 32">
              <a:extLst>
                <a:ext uri="{FF2B5EF4-FFF2-40B4-BE49-F238E27FC236}">
                  <a16:creationId xmlns:a16="http://schemas.microsoft.com/office/drawing/2014/main" id="{5E95EFE7-996C-41B7-9692-25758042E838}"/>
                </a:ext>
              </a:extLst>
            </p:cNvPr>
            <p:cNvSpPr/>
            <p:nvPr/>
          </p:nvSpPr>
          <p:spPr>
            <a:xfrm flipH="1">
              <a:off x="564120" y="2866320"/>
              <a:ext cx="8640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headEnd type="arrow"/>
              <a:tailEnd type="arrow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sz="1200">
                  <a:latin typeface="Liberation Sans" pitchFamily="18"/>
                  <a:ea typeface="Linux Libertine G" pitchFamily="2"/>
                  <a:cs typeface="Linux Libertine G" pitchFamily="2"/>
                </a:rPr>
                <a:t>S</a:t>
              </a:r>
            </a:p>
          </p:txBody>
        </p:sp>
        <p:sp>
          <p:nvSpPr>
            <p:cNvPr id="34" name="Straight Connector 33">
              <a:extLst>
                <a:ext uri="{FF2B5EF4-FFF2-40B4-BE49-F238E27FC236}">
                  <a16:creationId xmlns:a16="http://schemas.microsoft.com/office/drawing/2014/main" id="{1D381F07-4D15-4900-889C-8A0E0E62F1E1}"/>
                </a:ext>
              </a:extLst>
            </p:cNvPr>
            <p:cNvSpPr/>
            <p:nvPr/>
          </p:nvSpPr>
          <p:spPr>
            <a:xfrm flipV="1">
              <a:off x="492120" y="1642319"/>
              <a:ext cx="216000" cy="2880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headEnd type="arrow"/>
              <a:tailEnd type="arrow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sz="1200">
                  <a:latin typeface="Liberation Sans" pitchFamily="18"/>
                  <a:ea typeface="Linux Libertine G" pitchFamily="2"/>
                  <a:cs typeface="Linux Libertine G" pitchFamily="2"/>
                </a:rPr>
                <a:t>C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AA6AFC5-B2A2-46FC-A8A6-0CF742657124}"/>
              </a:ext>
            </a:extLst>
          </p:cNvPr>
          <p:cNvGrpSpPr/>
          <p:nvPr/>
        </p:nvGrpSpPr>
        <p:grpSpPr>
          <a:xfrm>
            <a:off x="420120" y="3600000"/>
            <a:ext cx="1152000" cy="1152000"/>
            <a:chOff x="420120" y="3600000"/>
            <a:chExt cx="1152000" cy="1152000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08FF7AD9-D1A3-4C50-9581-259837593E1A}"/>
                </a:ext>
              </a:extLst>
            </p:cNvPr>
            <p:cNvSpPr/>
            <p:nvPr/>
          </p:nvSpPr>
          <p:spPr>
            <a:xfrm>
              <a:off x="708120" y="3600000"/>
              <a:ext cx="864000" cy="864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E0EFD4"/>
            </a:solidFill>
            <a:ln w="0">
              <a:solidFill>
                <a:srgbClr val="ED1C24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 sz="1800">
                <a:latin typeface="Liberation Sans" pitchFamily="18"/>
                <a:ea typeface="Linux Libertine G" pitchFamily="2"/>
                <a:cs typeface="Linux Libertine G" pitchFamily="2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3CAB59B-CB65-4BBA-8CF3-6E1AB54BA79C}"/>
                </a:ext>
              </a:extLst>
            </p:cNvPr>
            <p:cNvSpPr/>
            <p:nvPr/>
          </p:nvSpPr>
          <p:spPr>
            <a:xfrm>
              <a:off x="492120" y="3816000"/>
              <a:ext cx="864000" cy="864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E0EFD4">
                <a:alpha val="50000"/>
              </a:srgbClr>
            </a:solidFill>
            <a:ln w="0">
              <a:solidFill>
                <a:srgbClr val="ED1C24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 sz="1800">
                <a:latin typeface="Liberation Sans" pitchFamily="18"/>
                <a:ea typeface="Linux Libertine G" pitchFamily="2"/>
                <a:cs typeface="Linux Libertine G" pitchFamily="2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F159835-7726-4127-8B27-A4F81EB64125}"/>
                </a:ext>
              </a:extLst>
            </p:cNvPr>
            <p:cNvSpPr/>
            <p:nvPr/>
          </p:nvSpPr>
          <p:spPr>
            <a:xfrm>
              <a:off x="420120" y="3888000"/>
              <a:ext cx="864000" cy="864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E0EFD4">
                <a:alpha val="50000"/>
              </a:srgbClr>
            </a:solidFill>
            <a:ln w="0">
              <a:solidFill>
                <a:srgbClr val="ED1C24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 sz="1800">
                <a:latin typeface="Liberation Sans" pitchFamily="18"/>
                <a:ea typeface="Linux Libertine G" pitchFamily="2"/>
                <a:cs typeface="Linux Libertine G" pitchFamily="2"/>
              </a:endParaRPr>
            </a:p>
          </p:txBody>
        </p:sp>
      </p:grp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9191ED4A-0038-474F-AC8B-A57EA61F4A54}"/>
              </a:ext>
            </a:extLst>
          </p:cNvPr>
          <p:cNvSpPr/>
          <p:nvPr/>
        </p:nvSpPr>
        <p:spPr>
          <a:xfrm>
            <a:off x="3156120" y="1872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72DF278-7484-4DE3-8A37-024791F3F078}"/>
              </a:ext>
            </a:extLst>
          </p:cNvPr>
          <p:cNvSpPr/>
          <p:nvPr/>
        </p:nvSpPr>
        <p:spPr>
          <a:xfrm>
            <a:off x="3240000" y="1800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4D2F12F-EBC4-4F7F-99DA-2114248337F3}"/>
              </a:ext>
            </a:extLst>
          </p:cNvPr>
          <p:cNvSpPr/>
          <p:nvPr/>
        </p:nvSpPr>
        <p:spPr>
          <a:xfrm>
            <a:off x="3528000" y="1512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B9B3D4B8-5FF4-46F8-802F-2E57E01B8772}"/>
              </a:ext>
            </a:extLst>
          </p:cNvPr>
          <p:cNvSpPr/>
          <p:nvPr/>
        </p:nvSpPr>
        <p:spPr>
          <a:xfrm>
            <a:off x="3096000" y="452232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CB5FF44-F235-4576-BD59-41F15727D64F}"/>
              </a:ext>
            </a:extLst>
          </p:cNvPr>
          <p:cNvSpPr txBox="1"/>
          <p:nvPr/>
        </p:nvSpPr>
        <p:spPr>
          <a:xfrm>
            <a:off x="3456001" y="4477680"/>
            <a:ext cx="2106259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Current calculation</a:t>
            </a: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23E85E6F-034F-4D60-B4BA-A894B7CF3DB2}"/>
              </a:ext>
            </a:extLst>
          </p:cNvPr>
          <p:cNvSpPr/>
          <p:nvPr/>
        </p:nvSpPr>
        <p:spPr>
          <a:xfrm>
            <a:off x="720000" y="388800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DFAA97BF-A2B7-4668-BA14-8879D4A2FF5D}"/>
              </a:ext>
            </a:extLst>
          </p:cNvPr>
          <p:cNvSpPr/>
          <p:nvPr/>
        </p:nvSpPr>
        <p:spPr>
          <a:xfrm>
            <a:off x="3384000" y="187200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D14A3AFB-474B-46E4-8DDD-2D3E215A0067}"/>
              </a:ext>
            </a:extLst>
          </p:cNvPr>
          <p:cNvSpPr/>
          <p:nvPr/>
        </p:nvSpPr>
        <p:spPr>
          <a:xfrm>
            <a:off x="864000" y="2002319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2F92814-CF0A-4394-B20D-12AC6C2DA72E}"/>
              </a:ext>
            </a:extLst>
          </p:cNvPr>
          <p:cNvSpPr txBox="1"/>
          <p:nvPr/>
        </p:nvSpPr>
        <p:spPr>
          <a:xfrm>
            <a:off x="226168" y="749156"/>
            <a:ext cx="3363783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solidFill>
                  <a:srgbClr val="CE181E"/>
                </a:solidFill>
                <a:latin typeface="Liberation Sans" pitchFamily="18"/>
                <a:ea typeface="Linux Libertine G" pitchFamily="2"/>
                <a:cs typeface="Linux Libertine G" pitchFamily="2"/>
              </a:rPr>
              <a:t>Cycle through weight and fmap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D5D5282-2E18-4969-A000-A7A10A92F1C9}"/>
              </a:ext>
            </a:extLst>
          </p:cNvPr>
          <p:cNvSpPr/>
          <p:nvPr/>
        </p:nvSpPr>
        <p:spPr>
          <a:xfrm>
            <a:off x="6040799" y="453600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C2853B4-102F-42EB-B935-67BE97AB9CBC}"/>
              </a:ext>
            </a:extLst>
          </p:cNvPr>
          <p:cNvSpPr txBox="1"/>
          <p:nvPr/>
        </p:nvSpPr>
        <p:spPr>
          <a:xfrm>
            <a:off x="6465241" y="4464000"/>
            <a:ext cx="1336241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Partial sum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36">
            <a:extLst>
              <a:ext uri="{FF2B5EF4-FFF2-40B4-BE49-F238E27FC236}">
                <a16:creationId xmlns:a16="http://schemas.microsoft.com/office/drawing/2014/main" id="{51463C1D-49CB-45D8-A4EA-4DEEB0386D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168" y="166190"/>
            <a:ext cx="8740303" cy="572463"/>
          </a:xfrm>
        </p:spPr>
        <p:txBody>
          <a:bodyPr wrap="square" anchor="t">
            <a:noAutofit/>
          </a:bodyPr>
          <a:lstStyle/>
          <a:p>
            <a:r>
              <a:rPr lang="en-US"/>
              <a:t>2D Convolution Layer – Output Stationary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65BEE899-4611-4C69-8159-9CD9552E9F3F}"/>
              </a:ext>
            </a:extLst>
          </p:cNvPr>
          <p:cNvSpPr/>
          <p:nvPr/>
        </p:nvSpPr>
        <p:spPr>
          <a:xfrm>
            <a:off x="6543000" y="2146320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544C106-8A1E-42B6-A249-8129AEC61AAB}"/>
              </a:ext>
            </a:extLst>
          </p:cNvPr>
          <p:cNvSpPr/>
          <p:nvPr/>
        </p:nvSpPr>
        <p:spPr>
          <a:xfrm>
            <a:off x="3516120" y="1512000"/>
            <a:ext cx="2088000" cy="187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ADC5E7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58C7211-936C-4A47-9F24-D9B0117D2BA2}"/>
              </a:ext>
            </a:extLst>
          </p:cNvPr>
          <p:cNvSpPr/>
          <p:nvPr/>
        </p:nvSpPr>
        <p:spPr>
          <a:xfrm>
            <a:off x="3228120" y="1800000"/>
            <a:ext cx="2088000" cy="187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ADC5E7">
              <a:alpha val="75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B499F7-A417-471B-8A6C-4B285165DC5D}"/>
              </a:ext>
            </a:extLst>
          </p:cNvPr>
          <p:cNvSpPr txBox="1"/>
          <p:nvPr/>
        </p:nvSpPr>
        <p:spPr>
          <a:xfrm>
            <a:off x="3588120" y="1152000"/>
            <a:ext cx="1361376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 b="1">
                <a:latin typeface="Liberation Sans" pitchFamily="18"/>
                <a:ea typeface="Linux Libertine G" pitchFamily="2"/>
                <a:cs typeface="Linux Libertine G" pitchFamily="2"/>
              </a:rPr>
              <a:t>Input fmap</a:t>
            </a:r>
          </a:p>
        </p:txBody>
      </p:sp>
      <p:sp>
        <p:nvSpPr>
          <p:cNvPr id="8" name="Straight Connector 7">
            <a:extLst>
              <a:ext uri="{FF2B5EF4-FFF2-40B4-BE49-F238E27FC236}">
                <a16:creationId xmlns:a16="http://schemas.microsoft.com/office/drawing/2014/main" id="{212E9AC1-ECAA-4EF2-AB66-9CDCFCCA4BA3}"/>
              </a:ext>
            </a:extLst>
          </p:cNvPr>
          <p:cNvSpPr/>
          <p:nvPr/>
        </p:nvSpPr>
        <p:spPr>
          <a:xfrm flipV="1">
            <a:off x="3120120" y="1872000"/>
            <a:ext cx="0" cy="1872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H</a:t>
            </a: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EB208042-F117-4988-B988-00733045461B}"/>
              </a:ext>
            </a:extLst>
          </p:cNvPr>
          <p:cNvSpPr/>
          <p:nvPr/>
        </p:nvSpPr>
        <p:spPr>
          <a:xfrm flipH="1">
            <a:off x="3156120" y="3780000"/>
            <a:ext cx="2088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W</a:t>
            </a: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14BA1321-EDDD-4573-A6A8-E5D97B88D1AD}"/>
              </a:ext>
            </a:extLst>
          </p:cNvPr>
          <p:cNvSpPr/>
          <p:nvPr/>
        </p:nvSpPr>
        <p:spPr>
          <a:xfrm flipV="1">
            <a:off x="3084120" y="1440000"/>
            <a:ext cx="360000" cy="360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C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63FDD14-940C-4AD5-94BC-1B358BF7D47D}"/>
              </a:ext>
            </a:extLst>
          </p:cNvPr>
          <p:cNvSpPr/>
          <p:nvPr/>
        </p:nvSpPr>
        <p:spPr>
          <a:xfrm>
            <a:off x="2220119" y="3168000"/>
            <a:ext cx="288000" cy="28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19080">
            <a:solidFill>
              <a:srgbClr val="3465A4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algn="ctr"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X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082BE41-EB41-4D27-8E46-DA50AF784092}"/>
              </a:ext>
            </a:extLst>
          </p:cNvPr>
          <p:cNvSpPr/>
          <p:nvPr/>
        </p:nvSpPr>
        <p:spPr>
          <a:xfrm>
            <a:off x="6828120" y="1872000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/>
          </a:solidFill>
          <a:ln w="19080">
            <a:solidFill>
              <a:srgbClr val="000000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6A6E821-A711-4C0E-B5F7-648AE825B722}"/>
              </a:ext>
            </a:extLst>
          </p:cNvPr>
          <p:cNvSpPr/>
          <p:nvPr/>
        </p:nvSpPr>
        <p:spPr>
          <a:xfrm>
            <a:off x="6828120" y="1858319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E211A70-249E-4366-92DA-34DBC946AA34}"/>
              </a:ext>
            </a:extLst>
          </p:cNvPr>
          <p:cNvSpPr/>
          <p:nvPr/>
        </p:nvSpPr>
        <p:spPr>
          <a:xfrm>
            <a:off x="6612120" y="2074319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>
              <a:alpha val="75000"/>
            </a:srgbClr>
          </a:solidFill>
          <a:ln w="19080">
            <a:solidFill>
              <a:srgbClr val="000000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6E3E2B0-870F-46DC-80C1-46207F18A9EA}"/>
              </a:ext>
            </a:extLst>
          </p:cNvPr>
          <p:cNvSpPr/>
          <p:nvPr/>
        </p:nvSpPr>
        <p:spPr>
          <a:xfrm>
            <a:off x="6612120" y="206244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E87DFC4-6D84-4611-AB30-246955093BD6}"/>
              </a:ext>
            </a:extLst>
          </p:cNvPr>
          <p:cNvSpPr/>
          <p:nvPr/>
        </p:nvSpPr>
        <p:spPr>
          <a:xfrm>
            <a:off x="6543000" y="2146320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>
              <a:alpha val="50000"/>
            </a:srgbClr>
          </a:solidFill>
          <a:ln w="19080">
            <a:solidFill>
              <a:srgbClr val="000000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4DB195-3F47-4BB9-9A01-0937AEC1CD96}"/>
              </a:ext>
            </a:extLst>
          </p:cNvPr>
          <p:cNvSpPr txBox="1"/>
          <p:nvPr/>
        </p:nvSpPr>
        <p:spPr>
          <a:xfrm>
            <a:off x="6798599" y="1440000"/>
            <a:ext cx="1553672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 b="1">
                <a:latin typeface="Liberation Sans" pitchFamily="18"/>
                <a:ea typeface="Linux Libertine G" pitchFamily="2"/>
                <a:cs typeface="Linux Libertine G" pitchFamily="2"/>
              </a:rPr>
              <a:t>Output fmap</a:t>
            </a:r>
          </a:p>
        </p:txBody>
      </p:sp>
      <p:sp>
        <p:nvSpPr>
          <p:cNvPr id="18" name="Straight Connector 17">
            <a:extLst>
              <a:ext uri="{FF2B5EF4-FFF2-40B4-BE49-F238E27FC236}">
                <a16:creationId xmlns:a16="http://schemas.microsoft.com/office/drawing/2014/main" id="{7F0E262F-DBB3-4C39-BCE8-74290C7FC2BC}"/>
              </a:ext>
            </a:extLst>
          </p:cNvPr>
          <p:cNvSpPr/>
          <p:nvPr/>
        </p:nvSpPr>
        <p:spPr>
          <a:xfrm flipH="1" flipV="1">
            <a:off x="6543000" y="3730320"/>
            <a:ext cx="1800000" cy="1368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F</a:t>
            </a:r>
          </a:p>
        </p:txBody>
      </p:sp>
      <p:sp>
        <p:nvSpPr>
          <p:cNvPr id="19" name="Straight Connector 18">
            <a:extLst>
              <a:ext uri="{FF2B5EF4-FFF2-40B4-BE49-F238E27FC236}">
                <a16:creationId xmlns:a16="http://schemas.microsoft.com/office/drawing/2014/main" id="{CAA78A7C-AE33-42C5-A287-0D88BAB398C8}"/>
              </a:ext>
            </a:extLst>
          </p:cNvPr>
          <p:cNvSpPr/>
          <p:nvPr/>
        </p:nvSpPr>
        <p:spPr>
          <a:xfrm>
            <a:off x="8775000" y="1872000"/>
            <a:ext cx="0" cy="1512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E</a:t>
            </a:r>
          </a:p>
        </p:txBody>
      </p:sp>
      <p:sp>
        <p:nvSpPr>
          <p:cNvPr id="20" name="Straight Connector 19">
            <a:extLst>
              <a:ext uri="{FF2B5EF4-FFF2-40B4-BE49-F238E27FC236}">
                <a16:creationId xmlns:a16="http://schemas.microsoft.com/office/drawing/2014/main" id="{43E1F10E-467E-4D07-A450-9E7E5F48A960}"/>
              </a:ext>
            </a:extLst>
          </p:cNvPr>
          <p:cNvSpPr/>
          <p:nvPr/>
        </p:nvSpPr>
        <p:spPr>
          <a:xfrm flipV="1">
            <a:off x="6468120" y="1800000"/>
            <a:ext cx="288000" cy="288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M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0E30333-1371-4070-AF94-2880E74AA2CD}"/>
              </a:ext>
            </a:extLst>
          </p:cNvPr>
          <p:cNvSpPr/>
          <p:nvPr/>
        </p:nvSpPr>
        <p:spPr>
          <a:xfrm>
            <a:off x="6540120" y="216000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597C2D-80B2-4019-A875-D9FA0CA05A5F}"/>
              </a:ext>
            </a:extLst>
          </p:cNvPr>
          <p:cNvSpPr txBox="1"/>
          <p:nvPr/>
        </p:nvSpPr>
        <p:spPr>
          <a:xfrm>
            <a:off x="5676121" y="2564279"/>
            <a:ext cx="339045" cy="40051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2100">
                <a:latin typeface="Liberation Sans" pitchFamily="18"/>
                <a:ea typeface="Linux Libertine G" pitchFamily="2"/>
                <a:cs typeface="Linux Libertine G" pitchFamily="2"/>
              </a:rPr>
              <a:t>=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4F6F67-180F-40FF-A467-22A2A59E8A1E}"/>
              </a:ext>
            </a:extLst>
          </p:cNvPr>
          <p:cNvSpPr txBox="1"/>
          <p:nvPr/>
        </p:nvSpPr>
        <p:spPr>
          <a:xfrm>
            <a:off x="266788" y="613142"/>
            <a:ext cx="3363783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solidFill>
                  <a:srgbClr val="CE181E"/>
                </a:solidFill>
                <a:latin typeface="Liberation Sans" pitchFamily="18"/>
                <a:ea typeface="Linux Libertine G" pitchFamily="2"/>
                <a:cs typeface="Linux Libertine G" pitchFamily="2"/>
              </a:rPr>
              <a:t>Cycle through weight and fmap</a:t>
            </a:r>
          </a:p>
        </p:txBody>
      </p:sp>
      <p:sp>
        <p:nvSpPr>
          <p:cNvPr id="24" name="Straight Connector 23">
            <a:extLst>
              <a:ext uri="{FF2B5EF4-FFF2-40B4-BE49-F238E27FC236}">
                <a16:creationId xmlns:a16="http://schemas.microsoft.com/office/drawing/2014/main" id="{01F56FAF-255C-4B19-80C4-81384965F859}"/>
              </a:ext>
            </a:extLst>
          </p:cNvPr>
          <p:cNvSpPr/>
          <p:nvPr/>
        </p:nvSpPr>
        <p:spPr>
          <a:xfrm>
            <a:off x="2076119" y="2448000"/>
            <a:ext cx="0" cy="1872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94ABF9-992D-4BB0-BDD6-504CE3F110CC}"/>
              </a:ext>
            </a:extLst>
          </p:cNvPr>
          <p:cNvSpPr txBox="1"/>
          <p:nvPr/>
        </p:nvSpPr>
        <p:spPr>
          <a:xfrm>
            <a:off x="1776960" y="3168000"/>
            <a:ext cx="374055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M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F1A5AD1-1837-4228-98D4-28B923EB2811}"/>
              </a:ext>
            </a:extLst>
          </p:cNvPr>
          <p:cNvSpPr/>
          <p:nvPr/>
        </p:nvSpPr>
        <p:spPr>
          <a:xfrm>
            <a:off x="852120" y="1714319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/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1C79029-A3FD-454D-923F-75DC0EF461E3}"/>
              </a:ext>
            </a:extLst>
          </p:cNvPr>
          <p:cNvSpPr/>
          <p:nvPr/>
        </p:nvSpPr>
        <p:spPr>
          <a:xfrm>
            <a:off x="636120" y="1930319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5000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6ADB98-DC03-45CD-9CA0-7025CCFA0DFB}"/>
              </a:ext>
            </a:extLst>
          </p:cNvPr>
          <p:cNvSpPr txBox="1"/>
          <p:nvPr/>
        </p:nvSpPr>
        <p:spPr>
          <a:xfrm>
            <a:off x="564120" y="1224000"/>
            <a:ext cx="1152000" cy="346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algn="ctr" hangingPunct="0"/>
            <a:r>
              <a:rPr lang="en-US" sz="1800" b="1">
                <a:latin typeface="Liberation Sans" pitchFamily="18"/>
                <a:ea typeface="Linux Libertine G" pitchFamily="2"/>
                <a:cs typeface="Linux Libertine G" pitchFamily="2"/>
              </a:rPr>
              <a:t>weights</a:t>
            </a:r>
          </a:p>
        </p:txBody>
      </p:sp>
      <p:sp>
        <p:nvSpPr>
          <p:cNvPr id="29" name="Straight Connector 28">
            <a:extLst>
              <a:ext uri="{FF2B5EF4-FFF2-40B4-BE49-F238E27FC236}">
                <a16:creationId xmlns:a16="http://schemas.microsoft.com/office/drawing/2014/main" id="{7B844BE1-F9CD-4B6D-A683-4172225DFFBA}"/>
              </a:ext>
            </a:extLst>
          </p:cNvPr>
          <p:cNvSpPr/>
          <p:nvPr/>
        </p:nvSpPr>
        <p:spPr>
          <a:xfrm flipV="1">
            <a:off x="503999" y="2002320"/>
            <a:ext cx="0" cy="86400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R</a:t>
            </a:r>
          </a:p>
        </p:txBody>
      </p:sp>
      <p:sp>
        <p:nvSpPr>
          <p:cNvPr id="30" name="Straight Connector 29">
            <a:extLst>
              <a:ext uri="{FF2B5EF4-FFF2-40B4-BE49-F238E27FC236}">
                <a16:creationId xmlns:a16="http://schemas.microsoft.com/office/drawing/2014/main" id="{2B653501-822C-421C-B19F-8537F57CBC16}"/>
              </a:ext>
            </a:extLst>
          </p:cNvPr>
          <p:cNvSpPr/>
          <p:nvPr/>
        </p:nvSpPr>
        <p:spPr>
          <a:xfrm flipH="1">
            <a:off x="564120" y="2866320"/>
            <a:ext cx="864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S</a:t>
            </a:r>
          </a:p>
        </p:txBody>
      </p:sp>
      <p:sp>
        <p:nvSpPr>
          <p:cNvPr id="31" name="Straight Connector 30">
            <a:extLst>
              <a:ext uri="{FF2B5EF4-FFF2-40B4-BE49-F238E27FC236}">
                <a16:creationId xmlns:a16="http://schemas.microsoft.com/office/drawing/2014/main" id="{9B204643-622F-4D14-9527-63DFD523AA77}"/>
              </a:ext>
            </a:extLst>
          </p:cNvPr>
          <p:cNvSpPr/>
          <p:nvPr/>
        </p:nvSpPr>
        <p:spPr>
          <a:xfrm flipV="1">
            <a:off x="492120" y="1642319"/>
            <a:ext cx="216000" cy="288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C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EC6E635-38A3-4FCF-96FD-C5F23A9B846F}"/>
              </a:ext>
            </a:extLst>
          </p:cNvPr>
          <p:cNvSpPr/>
          <p:nvPr/>
        </p:nvSpPr>
        <p:spPr>
          <a:xfrm>
            <a:off x="708120" y="3600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/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6E692E6D-B970-4D4A-873A-BF8CB1B7D755}"/>
              </a:ext>
            </a:extLst>
          </p:cNvPr>
          <p:cNvSpPr/>
          <p:nvPr/>
        </p:nvSpPr>
        <p:spPr>
          <a:xfrm>
            <a:off x="492120" y="3816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5000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7FE54D9-9165-4CC4-9DB5-E8DC71A989FD}"/>
              </a:ext>
            </a:extLst>
          </p:cNvPr>
          <p:cNvSpPr/>
          <p:nvPr/>
        </p:nvSpPr>
        <p:spPr>
          <a:xfrm>
            <a:off x="3156120" y="1872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BCC68CA-BE4A-41D7-A79D-02F53AC934EC}"/>
              </a:ext>
            </a:extLst>
          </p:cNvPr>
          <p:cNvSpPr/>
          <p:nvPr/>
        </p:nvSpPr>
        <p:spPr>
          <a:xfrm>
            <a:off x="3240000" y="1800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5389B835-F794-4DEB-B39E-A7F7C7E0DFC9}"/>
              </a:ext>
            </a:extLst>
          </p:cNvPr>
          <p:cNvSpPr/>
          <p:nvPr/>
        </p:nvSpPr>
        <p:spPr>
          <a:xfrm>
            <a:off x="3528000" y="1512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0993B94-6FCC-46C6-BEC1-47790EB9A924}"/>
              </a:ext>
            </a:extLst>
          </p:cNvPr>
          <p:cNvSpPr/>
          <p:nvPr/>
        </p:nvSpPr>
        <p:spPr>
          <a:xfrm>
            <a:off x="3096000" y="452232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DDE7812-1AA3-46DE-BD35-30359914F7E7}"/>
              </a:ext>
            </a:extLst>
          </p:cNvPr>
          <p:cNvSpPr txBox="1"/>
          <p:nvPr/>
        </p:nvSpPr>
        <p:spPr>
          <a:xfrm>
            <a:off x="3456001" y="4477680"/>
            <a:ext cx="2106259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Current calculation</a:t>
            </a: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6D2FCB74-21EE-4129-A200-64EE7C162A8A}"/>
              </a:ext>
            </a:extLst>
          </p:cNvPr>
          <p:cNvSpPr/>
          <p:nvPr/>
        </p:nvSpPr>
        <p:spPr>
          <a:xfrm>
            <a:off x="503999" y="381600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CA47387C-2EB2-42D7-9A55-E78100719E22}"/>
              </a:ext>
            </a:extLst>
          </p:cNvPr>
          <p:cNvSpPr/>
          <p:nvPr/>
        </p:nvSpPr>
        <p:spPr>
          <a:xfrm>
            <a:off x="3240000" y="180000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7608E114-ED71-488A-BC28-28C85FEF4697}"/>
              </a:ext>
            </a:extLst>
          </p:cNvPr>
          <p:cNvSpPr/>
          <p:nvPr/>
        </p:nvSpPr>
        <p:spPr>
          <a:xfrm>
            <a:off x="636120" y="1930319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39FE8B92-B447-415B-910C-01F5CA981ADD}"/>
              </a:ext>
            </a:extLst>
          </p:cNvPr>
          <p:cNvSpPr/>
          <p:nvPr/>
        </p:nvSpPr>
        <p:spPr>
          <a:xfrm>
            <a:off x="564120" y="2002319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5000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A731986E-C1FD-43EA-9C92-10E7423802D3}"/>
              </a:ext>
            </a:extLst>
          </p:cNvPr>
          <p:cNvSpPr/>
          <p:nvPr/>
        </p:nvSpPr>
        <p:spPr>
          <a:xfrm>
            <a:off x="420120" y="3888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5000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B408BA60-875B-44C1-A588-F8C29ACC640C}"/>
              </a:ext>
            </a:extLst>
          </p:cNvPr>
          <p:cNvSpPr/>
          <p:nvPr/>
        </p:nvSpPr>
        <p:spPr>
          <a:xfrm>
            <a:off x="3156120" y="1872000"/>
            <a:ext cx="2088000" cy="187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ADC5E7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7D550F0-0193-4C66-AB37-3731728D2B3F}"/>
              </a:ext>
            </a:extLst>
          </p:cNvPr>
          <p:cNvSpPr/>
          <p:nvPr/>
        </p:nvSpPr>
        <p:spPr>
          <a:xfrm>
            <a:off x="6040799" y="453600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82850E5-B885-4163-9404-E8E49BD1DBE8}"/>
              </a:ext>
            </a:extLst>
          </p:cNvPr>
          <p:cNvSpPr txBox="1"/>
          <p:nvPr/>
        </p:nvSpPr>
        <p:spPr>
          <a:xfrm>
            <a:off x="6465241" y="4464000"/>
            <a:ext cx="1336241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Partial sum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36">
            <a:extLst>
              <a:ext uri="{FF2B5EF4-FFF2-40B4-BE49-F238E27FC236}">
                <a16:creationId xmlns:a16="http://schemas.microsoft.com/office/drawing/2014/main" id="{EBDC8DDC-16AF-43B7-A05F-0B9122D610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168" y="166190"/>
            <a:ext cx="8740303" cy="572463"/>
          </a:xfrm>
        </p:spPr>
        <p:txBody>
          <a:bodyPr wrap="square" anchor="t">
            <a:noAutofit/>
          </a:bodyPr>
          <a:lstStyle/>
          <a:p>
            <a:r>
              <a:rPr lang="en-US"/>
              <a:t>2D Convolution Layer – Output Stationary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06C9027-2918-40EB-882C-770C01802FC4}"/>
              </a:ext>
            </a:extLst>
          </p:cNvPr>
          <p:cNvSpPr/>
          <p:nvPr/>
        </p:nvSpPr>
        <p:spPr>
          <a:xfrm>
            <a:off x="6543000" y="2146320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B11A222-CC1E-42DF-A38B-404B9B22756E}"/>
              </a:ext>
            </a:extLst>
          </p:cNvPr>
          <p:cNvSpPr/>
          <p:nvPr/>
        </p:nvSpPr>
        <p:spPr>
          <a:xfrm>
            <a:off x="3516120" y="1512000"/>
            <a:ext cx="2088000" cy="187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ADC5E7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C12EA87-DB14-4372-99D8-6BC15CD01834}"/>
              </a:ext>
            </a:extLst>
          </p:cNvPr>
          <p:cNvSpPr/>
          <p:nvPr/>
        </p:nvSpPr>
        <p:spPr>
          <a:xfrm>
            <a:off x="3228120" y="1800000"/>
            <a:ext cx="2088000" cy="187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ADC5E7">
              <a:alpha val="75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D168E56-1DF6-4257-A468-5432726C1F03}"/>
              </a:ext>
            </a:extLst>
          </p:cNvPr>
          <p:cNvSpPr/>
          <p:nvPr/>
        </p:nvSpPr>
        <p:spPr>
          <a:xfrm>
            <a:off x="3156120" y="1872000"/>
            <a:ext cx="2088000" cy="187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ADC5E7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5CA337-A1EF-4D83-A8AA-756477601C19}"/>
              </a:ext>
            </a:extLst>
          </p:cNvPr>
          <p:cNvSpPr txBox="1"/>
          <p:nvPr/>
        </p:nvSpPr>
        <p:spPr>
          <a:xfrm>
            <a:off x="3588120" y="1152000"/>
            <a:ext cx="1361376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 b="1">
                <a:latin typeface="Liberation Sans" pitchFamily="18"/>
                <a:ea typeface="Linux Libertine G" pitchFamily="2"/>
                <a:cs typeface="Linux Libertine G" pitchFamily="2"/>
              </a:rPr>
              <a:t>Input fmap</a:t>
            </a: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E363ED61-D526-4E6F-9823-176B3645E4C3}"/>
              </a:ext>
            </a:extLst>
          </p:cNvPr>
          <p:cNvSpPr/>
          <p:nvPr/>
        </p:nvSpPr>
        <p:spPr>
          <a:xfrm flipV="1">
            <a:off x="3120120" y="1872000"/>
            <a:ext cx="0" cy="1872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H</a:t>
            </a: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76B59D1D-F969-46CB-99B1-836D995BF30D}"/>
              </a:ext>
            </a:extLst>
          </p:cNvPr>
          <p:cNvSpPr/>
          <p:nvPr/>
        </p:nvSpPr>
        <p:spPr>
          <a:xfrm flipH="1">
            <a:off x="3156120" y="3780000"/>
            <a:ext cx="2088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W</a:t>
            </a: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1AC492CA-1E91-4C71-851B-83B0F3977BD4}"/>
              </a:ext>
            </a:extLst>
          </p:cNvPr>
          <p:cNvSpPr/>
          <p:nvPr/>
        </p:nvSpPr>
        <p:spPr>
          <a:xfrm flipV="1">
            <a:off x="3084120" y="1440000"/>
            <a:ext cx="360000" cy="360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C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AFD96DC-9CBA-42F7-9CA7-BEED12DE9080}"/>
              </a:ext>
            </a:extLst>
          </p:cNvPr>
          <p:cNvSpPr/>
          <p:nvPr/>
        </p:nvSpPr>
        <p:spPr>
          <a:xfrm>
            <a:off x="2220119" y="3168000"/>
            <a:ext cx="288000" cy="28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19080">
            <a:solidFill>
              <a:srgbClr val="3465A4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algn="ctr"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X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AE63750-05C7-458C-B104-492229EE0313}"/>
              </a:ext>
            </a:extLst>
          </p:cNvPr>
          <p:cNvSpPr/>
          <p:nvPr/>
        </p:nvSpPr>
        <p:spPr>
          <a:xfrm>
            <a:off x="6828120" y="1872000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/>
          </a:solidFill>
          <a:ln w="19080">
            <a:solidFill>
              <a:srgbClr val="000000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2EF5C00-98BD-4838-AA6F-A0D56826DF1C}"/>
              </a:ext>
            </a:extLst>
          </p:cNvPr>
          <p:cNvSpPr/>
          <p:nvPr/>
        </p:nvSpPr>
        <p:spPr>
          <a:xfrm>
            <a:off x="7128000" y="187200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C9C09B5-E9CC-401F-AC24-82A00ECCE805}"/>
              </a:ext>
            </a:extLst>
          </p:cNvPr>
          <p:cNvSpPr/>
          <p:nvPr/>
        </p:nvSpPr>
        <p:spPr>
          <a:xfrm>
            <a:off x="6612120" y="2074319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>
              <a:alpha val="75000"/>
            </a:srgbClr>
          </a:solidFill>
          <a:ln w="19080">
            <a:solidFill>
              <a:srgbClr val="000000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BD0E91E-0887-48AB-9360-AD1A88FC632E}"/>
              </a:ext>
            </a:extLst>
          </p:cNvPr>
          <p:cNvSpPr/>
          <p:nvPr/>
        </p:nvSpPr>
        <p:spPr>
          <a:xfrm>
            <a:off x="6912000" y="2074319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0AF77F6-C7A2-4F86-96AD-D8585315CD06}"/>
              </a:ext>
            </a:extLst>
          </p:cNvPr>
          <p:cNvSpPr/>
          <p:nvPr/>
        </p:nvSpPr>
        <p:spPr>
          <a:xfrm>
            <a:off x="6543000" y="2146320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>
              <a:alpha val="50000"/>
            </a:srgbClr>
          </a:solidFill>
          <a:ln w="19080">
            <a:solidFill>
              <a:srgbClr val="000000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588B36-70DC-4DE5-903B-534B6D78C84D}"/>
              </a:ext>
            </a:extLst>
          </p:cNvPr>
          <p:cNvSpPr txBox="1"/>
          <p:nvPr/>
        </p:nvSpPr>
        <p:spPr>
          <a:xfrm>
            <a:off x="6798599" y="1440000"/>
            <a:ext cx="1553672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 b="1">
                <a:latin typeface="Liberation Sans" pitchFamily="18"/>
                <a:ea typeface="Linux Libertine G" pitchFamily="2"/>
                <a:cs typeface="Linux Libertine G" pitchFamily="2"/>
              </a:rPr>
              <a:t>Output fmap</a:t>
            </a:r>
          </a:p>
        </p:txBody>
      </p:sp>
      <p:sp>
        <p:nvSpPr>
          <p:cNvPr id="19" name="Straight Connector 18">
            <a:extLst>
              <a:ext uri="{FF2B5EF4-FFF2-40B4-BE49-F238E27FC236}">
                <a16:creationId xmlns:a16="http://schemas.microsoft.com/office/drawing/2014/main" id="{BACD3843-B6E4-48BD-9D8C-826366DFB1AE}"/>
              </a:ext>
            </a:extLst>
          </p:cNvPr>
          <p:cNvSpPr/>
          <p:nvPr/>
        </p:nvSpPr>
        <p:spPr>
          <a:xfrm flipH="1" flipV="1">
            <a:off x="6543000" y="3730320"/>
            <a:ext cx="1800000" cy="1368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F</a:t>
            </a:r>
          </a:p>
        </p:txBody>
      </p:sp>
      <p:sp>
        <p:nvSpPr>
          <p:cNvPr id="20" name="Straight Connector 19">
            <a:extLst>
              <a:ext uri="{FF2B5EF4-FFF2-40B4-BE49-F238E27FC236}">
                <a16:creationId xmlns:a16="http://schemas.microsoft.com/office/drawing/2014/main" id="{8A33EC35-9E05-4CA9-9714-676A9C5FB871}"/>
              </a:ext>
            </a:extLst>
          </p:cNvPr>
          <p:cNvSpPr/>
          <p:nvPr/>
        </p:nvSpPr>
        <p:spPr>
          <a:xfrm>
            <a:off x="8775000" y="1872000"/>
            <a:ext cx="0" cy="1512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E</a:t>
            </a:r>
          </a:p>
        </p:txBody>
      </p:sp>
      <p:sp>
        <p:nvSpPr>
          <p:cNvPr id="21" name="Straight Connector 20">
            <a:extLst>
              <a:ext uri="{FF2B5EF4-FFF2-40B4-BE49-F238E27FC236}">
                <a16:creationId xmlns:a16="http://schemas.microsoft.com/office/drawing/2014/main" id="{61CB07DE-BBB2-4DF6-88DF-4617413EA262}"/>
              </a:ext>
            </a:extLst>
          </p:cNvPr>
          <p:cNvSpPr/>
          <p:nvPr/>
        </p:nvSpPr>
        <p:spPr>
          <a:xfrm flipV="1">
            <a:off x="6468120" y="1800000"/>
            <a:ext cx="288000" cy="288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M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751F173-F1F9-444A-BB37-84B6212F60E1}"/>
              </a:ext>
            </a:extLst>
          </p:cNvPr>
          <p:cNvSpPr/>
          <p:nvPr/>
        </p:nvSpPr>
        <p:spPr>
          <a:xfrm>
            <a:off x="6768000" y="216000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2E0DC0-4272-43B6-A0DA-78AF1A125974}"/>
              </a:ext>
            </a:extLst>
          </p:cNvPr>
          <p:cNvSpPr txBox="1"/>
          <p:nvPr/>
        </p:nvSpPr>
        <p:spPr>
          <a:xfrm>
            <a:off x="5676121" y="2564279"/>
            <a:ext cx="339045" cy="40051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2100">
                <a:latin typeface="Liberation Sans" pitchFamily="18"/>
                <a:ea typeface="Linux Libertine G" pitchFamily="2"/>
                <a:cs typeface="Linux Libertine G" pitchFamily="2"/>
              </a:rPr>
              <a:t>=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7CC2EC-551C-42B1-9974-3EB0C876E2C2}"/>
              </a:ext>
            </a:extLst>
          </p:cNvPr>
          <p:cNvSpPr txBox="1"/>
          <p:nvPr/>
        </p:nvSpPr>
        <p:spPr>
          <a:xfrm>
            <a:off x="283700" y="712930"/>
            <a:ext cx="2080419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solidFill>
                  <a:srgbClr val="CE181E"/>
                </a:solidFill>
                <a:latin typeface="Liberation Sans" pitchFamily="18"/>
                <a:ea typeface="Linux Libertine G" pitchFamily="2"/>
                <a:cs typeface="Linux Libertine G" pitchFamily="2"/>
              </a:rPr>
              <a:t>Move to Next pixel</a:t>
            </a:r>
          </a:p>
        </p:txBody>
      </p:sp>
      <p:sp>
        <p:nvSpPr>
          <p:cNvPr id="25" name="Straight Connector 24">
            <a:extLst>
              <a:ext uri="{FF2B5EF4-FFF2-40B4-BE49-F238E27FC236}">
                <a16:creationId xmlns:a16="http://schemas.microsoft.com/office/drawing/2014/main" id="{FA63E9A8-428E-4327-8305-9AEA242033B5}"/>
              </a:ext>
            </a:extLst>
          </p:cNvPr>
          <p:cNvSpPr/>
          <p:nvPr/>
        </p:nvSpPr>
        <p:spPr>
          <a:xfrm>
            <a:off x="2076119" y="2448000"/>
            <a:ext cx="0" cy="1872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06A910-C128-4F12-B912-06A90185A6FD}"/>
              </a:ext>
            </a:extLst>
          </p:cNvPr>
          <p:cNvSpPr txBox="1"/>
          <p:nvPr/>
        </p:nvSpPr>
        <p:spPr>
          <a:xfrm>
            <a:off x="1776960" y="3168000"/>
            <a:ext cx="374055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M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B3AA89E-E86D-4E9E-8B15-C853C983BF3B}"/>
              </a:ext>
            </a:extLst>
          </p:cNvPr>
          <p:cNvGrpSpPr/>
          <p:nvPr/>
        </p:nvGrpSpPr>
        <p:grpSpPr>
          <a:xfrm>
            <a:off x="492120" y="1224000"/>
            <a:ext cx="1224000" cy="1642320"/>
            <a:chOff x="492120" y="1224000"/>
            <a:chExt cx="1224000" cy="1642320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362BE08-C697-4732-933B-2F40E6A1BE40}"/>
                </a:ext>
              </a:extLst>
            </p:cNvPr>
            <p:cNvSpPr/>
            <p:nvPr/>
          </p:nvSpPr>
          <p:spPr>
            <a:xfrm>
              <a:off x="852120" y="1714319"/>
              <a:ext cx="864000" cy="864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E0EFD4"/>
            </a:solidFill>
            <a:ln w="0">
              <a:solidFill>
                <a:srgbClr val="ED1C24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 sz="1800">
                <a:latin typeface="Liberation Sans" pitchFamily="18"/>
                <a:ea typeface="Linux Libertine G" pitchFamily="2"/>
                <a:cs typeface="Linux Libertine G" pitchFamily="2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C72F22D-EF00-4ACC-A0D1-8F9CF7AED291}"/>
                </a:ext>
              </a:extLst>
            </p:cNvPr>
            <p:cNvSpPr/>
            <p:nvPr/>
          </p:nvSpPr>
          <p:spPr>
            <a:xfrm>
              <a:off x="636120" y="1930319"/>
              <a:ext cx="864000" cy="864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E0EFD4">
                <a:alpha val="50000"/>
              </a:srgbClr>
            </a:solidFill>
            <a:ln w="0">
              <a:solidFill>
                <a:srgbClr val="ED1C24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 sz="1800">
                <a:latin typeface="Liberation Sans" pitchFamily="18"/>
                <a:ea typeface="Linux Libertine G" pitchFamily="2"/>
                <a:cs typeface="Linux Libertine G" pitchFamily="2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08BDFDF-3953-41DB-95C0-737636E526F3}"/>
                </a:ext>
              </a:extLst>
            </p:cNvPr>
            <p:cNvSpPr/>
            <p:nvPr/>
          </p:nvSpPr>
          <p:spPr>
            <a:xfrm>
              <a:off x="564120" y="2002319"/>
              <a:ext cx="864000" cy="864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E0EFD4">
                <a:alpha val="50000"/>
              </a:srgbClr>
            </a:solidFill>
            <a:ln w="0">
              <a:solidFill>
                <a:srgbClr val="ED1C24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 sz="1800">
                <a:latin typeface="Liberation Sans" pitchFamily="18"/>
                <a:ea typeface="Linux Libertine G" pitchFamily="2"/>
                <a:cs typeface="Linux Libertine G" pitchFamily="2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E0ACDBE-F51C-43E2-B387-6B1C77BFFEA8}"/>
                </a:ext>
              </a:extLst>
            </p:cNvPr>
            <p:cNvSpPr txBox="1"/>
            <p:nvPr/>
          </p:nvSpPr>
          <p:spPr>
            <a:xfrm>
              <a:off x="564120" y="1224000"/>
              <a:ext cx="1152000" cy="3463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 anchorCtr="0" compatLnSpc="0"/>
            <a:lstStyle/>
            <a:p>
              <a:pPr algn="ctr" hangingPunct="0"/>
              <a:r>
                <a:rPr lang="en-US" sz="1800" b="1">
                  <a:latin typeface="Liberation Sans" pitchFamily="18"/>
                  <a:ea typeface="Linux Libertine G" pitchFamily="2"/>
                  <a:cs typeface="Linux Libertine G" pitchFamily="2"/>
                </a:rPr>
                <a:t>weights</a:t>
              </a:r>
            </a:p>
          </p:txBody>
        </p:sp>
        <p:sp>
          <p:nvSpPr>
            <p:cNvPr id="32" name="Straight Connector 31">
              <a:extLst>
                <a:ext uri="{FF2B5EF4-FFF2-40B4-BE49-F238E27FC236}">
                  <a16:creationId xmlns:a16="http://schemas.microsoft.com/office/drawing/2014/main" id="{ED4178F0-161C-487D-9874-9FEABD519E0C}"/>
                </a:ext>
              </a:extLst>
            </p:cNvPr>
            <p:cNvSpPr/>
            <p:nvPr/>
          </p:nvSpPr>
          <p:spPr>
            <a:xfrm flipV="1">
              <a:off x="503999" y="2002319"/>
              <a:ext cx="0" cy="86400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headEnd type="arrow"/>
              <a:tailEnd type="arrow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sz="1200">
                  <a:latin typeface="Liberation Sans" pitchFamily="18"/>
                  <a:ea typeface="Linux Libertine G" pitchFamily="2"/>
                  <a:cs typeface="Linux Libertine G" pitchFamily="2"/>
                </a:rPr>
                <a:t>R</a:t>
              </a:r>
            </a:p>
          </p:txBody>
        </p:sp>
        <p:sp>
          <p:nvSpPr>
            <p:cNvPr id="33" name="Straight Connector 32">
              <a:extLst>
                <a:ext uri="{FF2B5EF4-FFF2-40B4-BE49-F238E27FC236}">
                  <a16:creationId xmlns:a16="http://schemas.microsoft.com/office/drawing/2014/main" id="{7C96ACB3-B8CF-439F-B60F-61F5995AAAAB}"/>
                </a:ext>
              </a:extLst>
            </p:cNvPr>
            <p:cNvSpPr/>
            <p:nvPr/>
          </p:nvSpPr>
          <p:spPr>
            <a:xfrm flipH="1">
              <a:off x="564120" y="2866320"/>
              <a:ext cx="86400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headEnd type="arrow"/>
              <a:tailEnd type="arrow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sz="1200">
                  <a:latin typeface="Liberation Sans" pitchFamily="18"/>
                  <a:ea typeface="Linux Libertine G" pitchFamily="2"/>
                  <a:cs typeface="Linux Libertine G" pitchFamily="2"/>
                </a:rPr>
                <a:t>S</a:t>
              </a:r>
            </a:p>
          </p:txBody>
        </p:sp>
        <p:sp>
          <p:nvSpPr>
            <p:cNvPr id="34" name="Straight Connector 33">
              <a:extLst>
                <a:ext uri="{FF2B5EF4-FFF2-40B4-BE49-F238E27FC236}">
                  <a16:creationId xmlns:a16="http://schemas.microsoft.com/office/drawing/2014/main" id="{46A41813-131A-439E-83C1-47638D3C66BF}"/>
                </a:ext>
              </a:extLst>
            </p:cNvPr>
            <p:cNvSpPr/>
            <p:nvPr/>
          </p:nvSpPr>
          <p:spPr>
            <a:xfrm flipV="1">
              <a:off x="492120" y="1642319"/>
              <a:ext cx="216000" cy="2880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headEnd type="arrow"/>
              <a:tailEnd type="arrow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algn="ctr" hangingPunct="0"/>
              <a:r>
                <a:rPr lang="en-US" sz="1200">
                  <a:latin typeface="Liberation Sans" pitchFamily="18"/>
                  <a:ea typeface="Linux Libertine G" pitchFamily="2"/>
                  <a:cs typeface="Linux Libertine G" pitchFamily="2"/>
                </a:rPr>
                <a:t>C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F5ECB73-8E9C-449E-8D0D-46989A407D6B}"/>
              </a:ext>
            </a:extLst>
          </p:cNvPr>
          <p:cNvGrpSpPr/>
          <p:nvPr/>
        </p:nvGrpSpPr>
        <p:grpSpPr>
          <a:xfrm>
            <a:off x="420120" y="3600000"/>
            <a:ext cx="1152000" cy="1152000"/>
            <a:chOff x="420120" y="3600000"/>
            <a:chExt cx="1152000" cy="1152000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8CFD97F-1FBD-4DB1-A8ED-F9D127101C04}"/>
                </a:ext>
              </a:extLst>
            </p:cNvPr>
            <p:cNvSpPr/>
            <p:nvPr/>
          </p:nvSpPr>
          <p:spPr>
            <a:xfrm>
              <a:off x="708120" y="3600000"/>
              <a:ext cx="864000" cy="864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E0EFD4"/>
            </a:solidFill>
            <a:ln w="0">
              <a:solidFill>
                <a:srgbClr val="ED1C24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 sz="1800">
                <a:latin typeface="Liberation Sans" pitchFamily="18"/>
                <a:ea typeface="Linux Libertine G" pitchFamily="2"/>
                <a:cs typeface="Linux Libertine G" pitchFamily="2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B1ADFCB1-43F9-49B8-9B5E-0212DB3F6DD4}"/>
                </a:ext>
              </a:extLst>
            </p:cNvPr>
            <p:cNvSpPr/>
            <p:nvPr/>
          </p:nvSpPr>
          <p:spPr>
            <a:xfrm>
              <a:off x="492120" y="3816000"/>
              <a:ext cx="864000" cy="864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E0EFD4">
                <a:alpha val="50000"/>
              </a:srgbClr>
            </a:solidFill>
            <a:ln w="0">
              <a:solidFill>
                <a:srgbClr val="ED1C24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 sz="1800">
                <a:latin typeface="Liberation Sans" pitchFamily="18"/>
                <a:ea typeface="Linux Libertine G" pitchFamily="2"/>
                <a:cs typeface="Linux Libertine G" pitchFamily="2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F734CB0-6D37-4299-A6EC-29631D049B47}"/>
                </a:ext>
              </a:extLst>
            </p:cNvPr>
            <p:cNvSpPr/>
            <p:nvPr/>
          </p:nvSpPr>
          <p:spPr>
            <a:xfrm>
              <a:off x="420120" y="3888000"/>
              <a:ext cx="864000" cy="864000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E0EFD4">
                <a:alpha val="50000"/>
              </a:srgbClr>
            </a:solidFill>
            <a:ln w="0">
              <a:solidFill>
                <a:srgbClr val="ED1C24"/>
              </a:solidFill>
              <a:prstDash val="solid"/>
            </a:ln>
          </p:spPr>
          <p:txBody>
            <a:bodyPr wrap="none" lIns="90000" tIns="45000" rIns="90000" bIns="45000" anchor="ctr" anchorCtr="0" compatLnSpc="0">
              <a:noAutofit/>
            </a:bodyPr>
            <a:lstStyle/>
            <a:p>
              <a:pPr hangingPunct="0"/>
              <a:endParaRPr lang="en-US" sz="1800">
                <a:latin typeface="Liberation Sans" pitchFamily="18"/>
                <a:ea typeface="Linux Libertine G" pitchFamily="2"/>
                <a:cs typeface="Linux Libertine G" pitchFamily="2"/>
              </a:endParaRPr>
            </a:p>
          </p:txBody>
        </p:sp>
      </p:grp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D5C5B472-D43B-44C8-A1C7-85A41652E78E}"/>
              </a:ext>
            </a:extLst>
          </p:cNvPr>
          <p:cNvSpPr/>
          <p:nvPr/>
        </p:nvSpPr>
        <p:spPr>
          <a:xfrm>
            <a:off x="3528000" y="1800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76728ED-0FAC-4F71-BAE2-E8FB1193FABB}"/>
              </a:ext>
            </a:extLst>
          </p:cNvPr>
          <p:cNvSpPr/>
          <p:nvPr/>
        </p:nvSpPr>
        <p:spPr>
          <a:xfrm>
            <a:off x="3444120" y="1872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F0AEDFD7-230C-4E12-9856-90334616DE16}"/>
              </a:ext>
            </a:extLst>
          </p:cNvPr>
          <p:cNvSpPr/>
          <p:nvPr/>
        </p:nvSpPr>
        <p:spPr>
          <a:xfrm>
            <a:off x="3816000" y="1512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9E5B62FB-A242-4743-9415-3D7BC4517E77}"/>
              </a:ext>
            </a:extLst>
          </p:cNvPr>
          <p:cNvSpPr/>
          <p:nvPr/>
        </p:nvSpPr>
        <p:spPr>
          <a:xfrm>
            <a:off x="564120" y="2002319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DEFE793-19B5-4062-9B35-262E53194353}"/>
              </a:ext>
            </a:extLst>
          </p:cNvPr>
          <p:cNvSpPr/>
          <p:nvPr/>
        </p:nvSpPr>
        <p:spPr>
          <a:xfrm>
            <a:off x="3096000" y="452232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2A7A062-B40C-476E-86AC-599535C913B4}"/>
              </a:ext>
            </a:extLst>
          </p:cNvPr>
          <p:cNvSpPr txBox="1"/>
          <p:nvPr/>
        </p:nvSpPr>
        <p:spPr>
          <a:xfrm>
            <a:off x="3456001" y="4477680"/>
            <a:ext cx="2106259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Current calculation</a:t>
            </a: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EF278B0B-5DC5-44EC-9B5E-A929B29519F4}"/>
              </a:ext>
            </a:extLst>
          </p:cNvPr>
          <p:cNvSpPr/>
          <p:nvPr/>
        </p:nvSpPr>
        <p:spPr>
          <a:xfrm>
            <a:off x="420120" y="388800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A18D5936-0BE5-431C-A04C-FC710A38FD8A}"/>
              </a:ext>
            </a:extLst>
          </p:cNvPr>
          <p:cNvSpPr/>
          <p:nvPr/>
        </p:nvSpPr>
        <p:spPr>
          <a:xfrm>
            <a:off x="3456000" y="187200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003318B8-2368-4E7B-BAE4-45AD1FDC9B9D}"/>
              </a:ext>
            </a:extLst>
          </p:cNvPr>
          <p:cNvSpPr/>
          <p:nvPr/>
        </p:nvSpPr>
        <p:spPr>
          <a:xfrm>
            <a:off x="564120" y="2002319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173BA18-A18D-4DE1-A72C-455C68173B08}"/>
              </a:ext>
            </a:extLst>
          </p:cNvPr>
          <p:cNvSpPr/>
          <p:nvPr/>
        </p:nvSpPr>
        <p:spPr>
          <a:xfrm>
            <a:off x="6040799" y="453600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EBFD56-8AA2-425A-A44E-2B58DED28FB7}"/>
              </a:ext>
            </a:extLst>
          </p:cNvPr>
          <p:cNvSpPr txBox="1"/>
          <p:nvPr/>
        </p:nvSpPr>
        <p:spPr>
          <a:xfrm>
            <a:off x="6465241" y="4464000"/>
            <a:ext cx="1336241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Partial sum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36">
            <a:extLst>
              <a:ext uri="{FF2B5EF4-FFF2-40B4-BE49-F238E27FC236}">
                <a16:creationId xmlns:a16="http://schemas.microsoft.com/office/drawing/2014/main" id="{633FBF12-206A-408E-940E-D19A05FB01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168" y="166190"/>
            <a:ext cx="8740303" cy="572463"/>
          </a:xfrm>
        </p:spPr>
        <p:txBody>
          <a:bodyPr wrap="square" anchor="t">
            <a:noAutofit/>
          </a:bodyPr>
          <a:lstStyle/>
          <a:p>
            <a:r>
              <a:rPr lang="en-US"/>
              <a:t>Variants of Output Stationary: Multiple outputs in parallel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495F3C-AC87-4CD4-A1E4-1E0C1397726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r="73755" b="19708"/>
          <a:stretch>
            <a:fillRect/>
          </a:stretch>
        </p:blipFill>
        <p:spPr>
          <a:xfrm>
            <a:off x="503999" y="1248120"/>
            <a:ext cx="2159640" cy="3431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F743AD-ED54-4153-A901-EFC9AC99AA3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76970" b="19708"/>
          <a:stretch>
            <a:fillRect/>
          </a:stretch>
        </p:blipFill>
        <p:spPr>
          <a:xfrm>
            <a:off x="2663641" y="1248120"/>
            <a:ext cx="1895039" cy="3431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73C396-EE93-41E1-B35A-E46461F830D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48981" r="23898" b="19708"/>
          <a:stretch>
            <a:fillRect/>
          </a:stretch>
        </p:blipFill>
        <p:spPr>
          <a:xfrm>
            <a:off x="4464000" y="1248480"/>
            <a:ext cx="2231640" cy="3431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5440EB-AA7E-4F90-83D4-3D352C805FF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26234" r="51014" b="19708"/>
          <a:stretch>
            <a:fillRect/>
          </a:stretch>
        </p:blipFill>
        <p:spPr>
          <a:xfrm>
            <a:off x="6696000" y="1248480"/>
            <a:ext cx="1872000" cy="3431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40" y="960805"/>
            <a:ext cx="5429250" cy="3948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168" y="166190"/>
            <a:ext cx="8740303" cy="572463"/>
          </a:xfrm>
        </p:spPr>
        <p:txBody>
          <a:bodyPr/>
          <a:lstStyle/>
          <a:p>
            <a:r>
              <a:rPr lang="en-US" dirty="0"/>
              <a:t>The Neuro </a:t>
            </a:r>
            <a:r>
              <a:rPr lang="en-US"/>
              <a:t>Vector Engine: Output stationary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87595" y="958582"/>
            <a:ext cx="142699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latin typeface="Corbel" panose="020B0503020204020204" pitchFamily="34" charset="0"/>
              </a:rPr>
              <a:t>Programmable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96999" y="1358632"/>
            <a:ext cx="15744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latin typeface="Corbel" panose="020B0503020204020204" pitchFamily="34" charset="0"/>
              </a:rPr>
              <a:t>SIMD operations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96999" y="1758682"/>
            <a:ext cx="14863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latin typeface="Corbel" panose="020B0503020204020204" pitchFamily="34" charset="0"/>
              </a:rPr>
              <a:t>Deep pipelining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5219" y="2144400"/>
            <a:ext cx="4571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latin typeface="Corbel" panose="020B0503020204020204" pitchFamily="34" charset="0"/>
              </a:rPr>
              <a:t>ILP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95219" y="2501632"/>
            <a:ext cx="159691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latin typeface="Corbel" panose="020B0503020204020204" pitchFamily="34" charset="0"/>
              </a:rPr>
              <a:t>Locality oriented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829682-22ED-46BE-9E78-D8590EF3FC00}"/>
              </a:ext>
            </a:extLst>
          </p:cNvPr>
          <p:cNvSpPr txBox="1"/>
          <p:nvPr/>
        </p:nvSpPr>
        <p:spPr>
          <a:xfrm>
            <a:off x="6880202" y="4170476"/>
            <a:ext cx="22445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>
                <a:latin typeface="Times New Roman" panose="02020603050405020304" pitchFamily="18" charset="0"/>
                <a:cs typeface="Times New Roman" panose="02020603050405020304" pitchFamily="18" charset="0"/>
              </a:rPr>
              <a:t>The neuro vector engine: </a:t>
            </a:r>
            <a:br>
              <a:rPr lang="en-US" sz="1100" i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100" i="1">
                <a:latin typeface="Times New Roman" panose="02020603050405020304" pitchFamily="18" charset="0"/>
                <a:cs typeface="Times New Roman" panose="02020603050405020304" pitchFamily="18" charset="0"/>
              </a:rPr>
              <a:t>Flexibility to improve convolutional </a:t>
            </a:r>
            <a:br>
              <a:rPr lang="en-US" sz="1100" i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100" i="1">
                <a:latin typeface="Times New Roman" panose="02020603050405020304" pitchFamily="18" charset="0"/>
                <a:cs typeface="Times New Roman" panose="02020603050405020304" pitchFamily="18" charset="0"/>
              </a:rPr>
              <a:t>net efficiency for wearable vision</a:t>
            </a:r>
          </a:p>
          <a:p>
            <a:r>
              <a:rPr lang="en-US" sz="1100" i="1">
                <a:latin typeface="Times New Roman" panose="02020603050405020304" pitchFamily="18" charset="0"/>
                <a:cs typeface="Times New Roman" panose="02020603050405020304" pitchFamily="18" charset="0"/>
              </a:rPr>
              <a:t>Maurice Peemen e.a., DATE 2016</a:t>
            </a:r>
            <a:endParaRPr lang="nl-NL" sz="11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79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886201" y="711995"/>
          <a:ext cx="1879997" cy="1503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7" name="Visio" r:id="rId3" imgW="2089260" imgH="1670290" progId="Visio.Drawing.11">
                  <p:embed/>
                </p:oleObj>
              </mc:Choice>
              <mc:Fallback>
                <p:oleObj name="Visio" r:id="rId3" imgW="2089260" imgH="1670290" progId="Visio.Drawing.11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1" y="711995"/>
                        <a:ext cx="1879997" cy="15037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/>
          <p:cNvGraphicFramePr>
            <a:graphicFrameLocks noChangeAspect="1"/>
          </p:cNvGraphicFramePr>
          <p:nvPr/>
        </p:nvGraphicFramePr>
        <p:xfrm>
          <a:off x="5486401" y="1268724"/>
          <a:ext cx="1655741" cy="845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8" name="Visio" r:id="rId5" imgW="1471770" imgH="751846" progId="Visio.Drawing.11">
                  <p:embed/>
                </p:oleObj>
              </mc:Choice>
              <mc:Fallback>
                <p:oleObj name="Visio" r:id="rId5" imgW="1471770" imgH="751846" progId="Visio.Drawing.11">
                  <p:embed/>
                  <p:pic>
                    <p:nvPicPr>
                      <p:cNvPr id="35" name="Object 3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86401" y="1268724"/>
                        <a:ext cx="1655741" cy="8458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5486401" y="1268724"/>
          <a:ext cx="1655741" cy="845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9" name="Visio" r:id="rId7" imgW="1471770" imgH="751846" progId="Visio.Drawing.11">
                  <p:embed/>
                </p:oleObj>
              </mc:Choice>
              <mc:Fallback>
                <p:oleObj name="Visio" r:id="rId7" imgW="1471770" imgH="751846" progId="Visio.Drawing.11">
                  <p:embed/>
                  <p:pic>
                    <p:nvPicPr>
                      <p:cNvPr id="36" name="Object 3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486401" y="1268724"/>
                        <a:ext cx="1655741" cy="8458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1600200" y="857251"/>
          <a:ext cx="1858343" cy="2061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0" name="Visio" r:id="rId9" imgW="1651860" imgH="1832035" progId="Visio.Drawing.11">
                  <p:embed/>
                </p:oleObj>
              </mc:Choice>
              <mc:Fallback>
                <p:oleObj name="Visio" r:id="rId9" imgW="1651860" imgH="1832035" progId="Visio.Drawing.11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600200" y="857251"/>
                        <a:ext cx="1858343" cy="2061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/>
        </p:nvGraphicFramePr>
        <p:xfrm>
          <a:off x="1600200" y="857251"/>
          <a:ext cx="1858343" cy="2061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1" name="Visio" r:id="rId11" imgW="1651860" imgH="1832035" progId="Visio.Drawing.11">
                  <p:embed/>
                </p:oleObj>
              </mc:Choice>
              <mc:Fallback>
                <p:oleObj name="Visio" r:id="rId11" imgW="1651860" imgH="1832035" progId="Visio.Drawing.11">
                  <p:embed/>
                  <p:pic>
                    <p:nvPicPr>
                      <p:cNvPr id="37" name="Object 36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600200" y="857251"/>
                        <a:ext cx="1858343" cy="2061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1600200" y="914401"/>
          <a:ext cx="2060640" cy="1253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2" name="Visio" r:id="rId13" imgW="1831680" imgH="1113886" progId="Visio.Drawing.11">
                  <p:embed/>
                </p:oleObj>
              </mc:Choice>
              <mc:Fallback>
                <p:oleObj name="Visio" r:id="rId13" imgW="1831680" imgH="1113886" progId="Visio.Drawing.11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600200" y="914401"/>
                        <a:ext cx="2060640" cy="1253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1600200" y="914400"/>
          <a:ext cx="2060640" cy="12506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3" name="Visio" r:id="rId15" imgW="1831680" imgH="1111729" progId="Visio.Drawing.11">
                  <p:embed/>
                </p:oleObj>
              </mc:Choice>
              <mc:Fallback>
                <p:oleObj name="Visio" r:id="rId15" imgW="1831680" imgH="1111729" progId="Visio.Drawing.11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600200" y="914400"/>
                        <a:ext cx="2060640" cy="12506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1600200" y="914401"/>
          <a:ext cx="2060640" cy="1253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4" name="Visio" r:id="rId17" imgW="1831680" imgH="1113886" progId="Visio.Drawing.11">
                  <p:embed/>
                </p:oleObj>
              </mc:Choice>
              <mc:Fallback>
                <p:oleObj name="Visio" r:id="rId17" imgW="1831680" imgH="1113886" progId="Visio.Drawing.11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600200" y="914401"/>
                        <a:ext cx="2060640" cy="1253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5486401" y="1257300"/>
          <a:ext cx="1655741" cy="643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5" name="Visio" r:id="rId19" imgW="1471770" imgH="572309" progId="Visio.Drawing.11">
                  <p:embed/>
                </p:oleObj>
              </mc:Choice>
              <mc:Fallback>
                <p:oleObj name="Visio" r:id="rId19" imgW="1471770" imgH="572309" progId="Visio.Drawing.11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486401" y="1257300"/>
                        <a:ext cx="1655741" cy="643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5029201" y="685801"/>
          <a:ext cx="2059781" cy="1912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6" name="Visio" r:id="rId21" imgW="2289060" imgH="2123985" progId="Visio.Drawing.11">
                  <p:embed/>
                </p:oleObj>
              </mc:Choice>
              <mc:Fallback>
                <p:oleObj name="Visio" r:id="rId21" imgW="2289060" imgH="2123985" progId="Visio.Drawing.11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1" y="685801"/>
                        <a:ext cx="2059781" cy="19121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Network Processing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834617" y="2628900"/>
          <a:ext cx="5715000" cy="2061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7" name="Visio" r:id="rId23" imgW="3563190" imgH="1286414" progId="Visio.Drawing.11">
                  <p:embed/>
                </p:oleObj>
              </mc:Choice>
              <mc:Fallback>
                <p:oleObj name="Visio" r:id="rId23" imgW="3563190" imgH="1286414" progId="Visio.Drawing.11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834617" y="2628900"/>
                        <a:ext cx="5715000" cy="20619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114800" y="742950"/>
          <a:ext cx="845640" cy="1863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8" name="Visio" r:id="rId25" imgW="751680" imgH="1656272" progId="Visio.Drawing.11">
                  <p:embed/>
                </p:oleObj>
              </mc:Choice>
              <mc:Fallback>
                <p:oleObj name="Visio" r:id="rId25" imgW="751680" imgH="1656272" progId="Visio.Drawing.11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114800" y="742950"/>
                        <a:ext cx="845640" cy="18633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5486401" y="1257300"/>
          <a:ext cx="1655741" cy="643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69" name="Visio" r:id="rId27" imgW="1471770" imgH="572309" progId="Visio.Drawing.11">
                  <p:embed/>
                </p:oleObj>
              </mc:Choice>
              <mc:Fallback>
                <p:oleObj name="Visio" r:id="rId27" imgW="1471770" imgH="572309" progId="Visio.Drawing.11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5486401" y="1257300"/>
                        <a:ext cx="1655741" cy="643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5486401" y="1257300"/>
          <a:ext cx="1655741" cy="643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0" name="Visio" r:id="rId29" imgW="1471770" imgH="572309" progId="Visio.Drawing.11">
                  <p:embed/>
                </p:oleObj>
              </mc:Choice>
              <mc:Fallback>
                <p:oleObj name="Visio" r:id="rId29" imgW="1471770" imgH="572309" progId="Visio.Drawing.11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5486401" y="1257300"/>
                        <a:ext cx="1655741" cy="643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1600200" y="914401"/>
          <a:ext cx="2060640" cy="1253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1" name="Visio" r:id="rId31" imgW="1831680" imgH="1113886" progId="Visio.Drawing.11">
                  <p:embed/>
                </p:oleObj>
              </mc:Choice>
              <mc:Fallback>
                <p:oleObj name="Visio" r:id="rId31" imgW="1831680" imgH="1113886" progId="Visio.Drawing.11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600200" y="914401"/>
                        <a:ext cx="2060640" cy="1253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1600200" y="914400"/>
          <a:ext cx="2060640" cy="1453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2" name="Visio" r:id="rId33" imgW="1831680" imgH="1292345" progId="Visio.Drawing.11">
                  <p:embed/>
                </p:oleObj>
              </mc:Choice>
              <mc:Fallback>
                <p:oleObj name="Visio" r:id="rId33" imgW="1831680" imgH="1292345" progId="Visio.Drawing.11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600200" y="914400"/>
                        <a:ext cx="2060640" cy="14538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5486401" y="1257301"/>
          <a:ext cx="1655741" cy="845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3" name="Visio" r:id="rId35" imgW="1471770" imgH="751846" progId="Visio.Drawing.11">
                  <p:embed/>
                </p:oleObj>
              </mc:Choice>
              <mc:Fallback>
                <p:oleObj name="Visio" r:id="rId35" imgW="1471770" imgH="751846" progId="Visio.Drawing.11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5486401" y="1257301"/>
                        <a:ext cx="1655741" cy="8458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1600200" y="914400"/>
          <a:ext cx="2060640" cy="1453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4" name="Visio" r:id="rId37" imgW="1831680" imgH="1292345" progId="Visio.Drawing.11">
                  <p:embed/>
                </p:oleObj>
              </mc:Choice>
              <mc:Fallback>
                <p:oleObj name="Visio" r:id="rId37" imgW="1831680" imgH="1292345" progId="Visio.Drawing.11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1600200" y="914400"/>
                        <a:ext cx="2060640" cy="14538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5486401" y="1257301"/>
          <a:ext cx="1655741" cy="845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5" name="Visio" r:id="rId39" imgW="1471770" imgH="751846" progId="Visio.Drawing.11">
                  <p:embed/>
                </p:oleObj>
              </mc:Choice>
              <mc:Fallback>
                <p:oleObj name="Visio" r:id="rId39" imgW="1471770" imgH="751846" progId="Visio.Drawing.11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5486401" y="1257301"/>
                        <a:ext cx="1655741" cy="8458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5486401" y="1257301"/>
          <a:ext cx="1655741" cy="845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6" name="Visio" r:id="rId41" imgW="1471770" imgH="751846" progId="Visio.Drawing.11">
                  <p:embed/>
                </p:oleObj>
              </mc:Choice>
              <mc:Fallback>
                <p:oleObj name="Visio" r:id="rId41" imgW="1471770" imgH="751846" progId="Visio.Drawing.11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5486401" y="1257301"/>
                        <a:ext cx="1655741" cy="8458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1600200" y="914400"/>
          <a:ext cx="2060640" cy="1453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7" name="Visio" r:id="rId43" imgW="1831680" imgH="1292345" progId="Visio.Drawing.11">
                  <p:embed/>
                </p:oleObj>
              </mc:Choice>
              <mc:Fallback>
                <p:oleObj name="Visio" r:id="rId43" imgW="1831680" imgH="1292345" progId="Visio.Drawing.11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1600200" y="914400"/>
                        <a:ext cx="2060640" cy="14538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1600200" y="857251"/>
          <a:ext cx="1858343" cy="2061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8" name="Visio" r:id="rId45" imgW="1651860" imgH="1832035" progId="Visio.Drawing.11">
                  <p:embed/>
                </p:oleObj>
              </mc:Choice>
              <mc:Fallback>
                <p:oleObj name="Visio" r:id="rId45" imgW="1651860" imgH="1832035" progId="Visio.Drawing.11">
                  <p:embed/>
                  <p:pic>
                    <p:nvPicPr>
                      <p:cNvPr id="32" name="Object 31"/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1600200" y="857251"/>
                        <a:ext cx="1858343" cy="2061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5486401" y="1268724"/>
          <a:ext cx="1655741" cy="8458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79" name="Visio" r:id="rId47" imgW="1471770" imgH="751846" progId="Visio.Drawing.11">
                  <p:embed/>
                </p:oleObj>
              </mc:Choice>
              <mc:Fallback>
                <p:oleObj name="Visio" r:id="rId47" imgW="1471770" imgH="751846" progId="Visio.Drawing.11">
                  <p:embed/>
                  <p:pic>
                    <p:nvPicPr>
                      <p:cNvPr id="33" name="Object 32"/>
                      <p:cNvPicPr/>
                      <p:nvPr/>
                    </p:nvPicPr>
                    <p:blipFill>
                      <a:blip r:embed="rId48"/>
                      <a:stretch>
                        <a:fillRect/>
                      </a:stretch>
                    </p:blipFill>
                    <p:spPr>
                      <a:xfrm>
                        <a:off x="5486401" y="1268724"/>
                        <a:ext cx="1655741" cy="8458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288205" y="4515644"/>
            <a:ext cx="605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M. Peemen et al. “Inter-Tile Reuse Optimization Applied to Bandwidth</a:t>
            </a:r>
          </a:p>
          <a:p>
            <a:r>
              <a:rPr lang="en-US" sz="1200" i="1" dirty="0"/>
              <a:t>Constrained Embedded Accelerators” DATE 2015</a:t>
            </a:r>
          </a:p>
        </p:txBody>
      </p:sp>
    </p:spTree>
    <p:extLst>
      <p:ext uri="{BB962C8B-B14F-4D97-AF65-F5344CB8AC3E}">
        <p14:creationId xmlns:p14="http://schemas.microsoft.com/office/powerpoint/2010/main" val="119627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168" y="166190"/>
            <a:ext cx="8740303" cy="572463"/>
          </a:xfrm>
        </p:spPr>
        <p:txBody>
          <a:bodyPr/>
          <a:lstStyle/>
          <a:p>
            <a:r>
              <a:rPr lang="en-US" dirty="0"/>
              <a:t>NVE Operation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1" y="966580"/>
            <a:ext cx="5429250" cy="3948320"/>
          </a:xfrm>
          <a:prstGeom prst="rect">
            <a:avLst/>
          </a:prstGeom>
        </p:spPr>
      </p:pic>
      <p:sp>
        <p:nvSpPr>
          <p:cNvPr id="1143" name="Rectangle 1142"/>
          <p:cNvSpPr/>
          <p:nvPr/>
        </p:nvSpPr>
        <p:spPr>
          <a:xfrm>
            <a:off x="6868089" y="1563839"/>
            <a:ext cx="329184" cy="329184"/>
          </a:xfrm>
          <a:prstGeom prst="rect">
            <a:avLst/>
          </a:prstGeom>
          <a:ln w="12700">
            <a:solidFill>
              <a:srgbClr val="0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44" name="Rectangle 1143"/>
          <p:cNvSpPr/>
          <p:nvPr/>
        </p:nvSpPr>
        <p:spPr>
          <a:xfrm>
            <a:off x="6868089" y="1669736"/>
            <a:ext cx="329184" cy="329184"/>
          </a:xfrm>
          <a:prstGeom prst="rect">
            <a:avLst/>
          </a:prstGeom>
          <a:ln w="12700">
            <a:solidFill>
              <a:srgbClr val="0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45" name="Rectangle 1144"/>
          <p:cNvSpPr/>
          <p:nvPr/>
        </p:nvSpPr>
        <p:spPr>
          <a:xfrm>
            <a:off x="6867663" y="1771086"/>
            <a:ext cx="329184" cy="1718767"/>
          </a:xfrm>
          <a:prstGeom prst="rect">
            <a:avLst/>
          </a:prstGeom>
          <a:ln w="12700">
            <a:solidFill>
              <a:srgbClr val="0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46" name="Rectangle 1145"/>
          <p:cNvSpPr/>
          <p:nvPr/>
        </p:nvSpPr>
        <p:spPr>
          <a:xfrm>
            <a:off x="6867237" y="1563838"/>
            <a:ext cx="113586" cy="1709990"/>
          </a:xfrm>
          <a:prstGeom prst="rect">
            <a:avLst/>
          </a:prstGeom>
          <a:solidFill>
            <a:srgbClr val="92D050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47" name="Rectangle 1146"/>
          <p:cNvSpPr/>
          <p:nvPr/>
        </p:nvSpPr>
        <p:spPr>
          <a:xfrm>
            <a:off x="6867450" y="1675288"/>
            <a:ext cx="113586" cy="1709990"/>
          </a:xfrm>
          <a:prstGeom prst="rect">
            <a:avLst/>
          </a:prstGeom>
          <a:solidFill>
            <a:srgbClr val="92D050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48" name="Rectangle 1147"/>
          <p:cNvSpPr/>
          <p:nvPr/>
        </p:nvSpPr>
        <p:spPr>
          <a:xfrm>
            <a:off x="6867344" y="1771085"/>
            <a:ext cx="113586" cy="1709990"/>
          </a:xfrm>
          <a:prstGeom prst="rect">
            <a:avLst/>
          </a:prstGeom>
          <a:solidFill>
            <a:srgbClr val="92D050"/>
          </a:solidFill>
          <a:ln w="127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50" name="Oval 1149"/>
          <p:cNvSpPr/>
          <p:nvPr/>
        </p:nvSpPr>
        <p:spPr>
          <a:xfrm>
            <a:off x="6912746" y="159964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51" name="Oval 1150"/>
          <p:cNvSpPr/>
          <p:nvPr/>
        </p:nvSpPr>
        <p:spPr>
          <a:xfrm>
            <a:off x="7128770" y="159964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52" name="Oval 1151"/>
          <p:cNvSpPr/>
          <p:nvPr/>
        </p:nvSpPr>
        <p:spPr>
          <a:xfrm>
            <a:off x="7341596" y="159964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53" name="Oval 1152"/>
          <p:cNvSpPr/>
          <p:nvPr/>
        </p:nvSpPr>
        <p:spPr>
          <a:xfrm>
            <a:off x="7557620" y="159964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54" name="Oval 1153"/>
          <p:cNvSpPr/>
          <p:nvPr/>
        </p:nvSpPr>
        <p:spPr>
          <a:xfrm>
            <a:off x="6912746" y="181566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55" name="Oval 1154"/>
          <p:cNvSpPr/>
          <p:nvPr/>
        </p:nvSpPr>
        <p:spPr>
          <a:xfrm>
            <a:off x="7128770" y="181566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56" name="Oval 1155"/>
          <p:cNvSpPr/>
          <p:nvPr/>
        </p:nvSpPr>
        <p:spPr>
          <a:xfrm>
            <a:off x="6912746" y="203169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57" name="Oval 1156"/>
          <p:cNvSpPr/>
          <p:nvPr/>
        </p:nvSpPr>
        <p:spPr>
          <a:xfrm>
            <a:off x="7128770" y="203169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58" name="Oval 1157"/>
          <p:cNvSpPr/>
          <p:nvPr/>
        </p:nvSpPr>
        <p:spPr>
          <a:xfrm>
            <a:off x="7341596" y="181566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59" name="Oval 1158"/>
          <p:cNvSpPr/>
          <p:nvPr/>
        </p:nvSpPr>
        <p:spPr>
          <a:xfrm>
            <a:off x="7557620" y="181566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60" name="Oval 1159"/>
          <p:cNvSpPr/>
          <p:nvPr/>
        </p:nvSpPr>
        <p:spPr>
          <a:xfrm>
            <a:off x="7341596" y="203169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61" name="Oval 1160"/>
          <p:cNvSpPr/>
          <p:nvPr/>
        </p:nvSpPr>
        <p:spPr>
          <a:xfrm>
            <a:off x="7557620" y="203169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80" name="Oval 1179"/>
          <p:cNvSpPr/>
          <p:nvPr/>
        </p:nvSpPr>
        <p:spPr>
          <a:xfrm>
            <a:off x="6912746" y="2247714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81" name="Oval 1180"/>
          <p:cNvSpPr/>
          <p:nvPr/>
        </p:nvSpPr>
        <p:spPr>
          <a:xfrm>
            <a:off x="7128770" y="2247714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82" name="Oval 1181"/>
          <p:cNvSpPr/>
          <p:nvPr/>
        </p:nvSpPr>
        <p:spPr>
          <a:xfrm>
            <a:off x="6912746" y="2463738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83" name="Oval 1182"/>
          <p:cNvSpPr/>
          <p:nvPr/>
        </p:nvSpPr>
        <p:spPr>
          <a:xfrm>
            <a:off x="7128770" y="2463738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84" name="Oval 1183"/>
          <p:cNvSpPr/>
          <p:nvPr/>
        </p:nvSpPr>
        <p:spPr>
          <a:xfrm>
            <a:off x="7341596" y="2247714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85" name="Oval 1184"/>
          <p:cNvSpPr/>
          <p:nvPr/>
        </p:nvSpPr>
        <p:spPr>
          <a:xfrm>
            <a:off x="7557620" y="2247714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86" name="Oval 1185"/>
          <p:cNvSpPr/>
          <p:nvPr/>
        </p:nvSpPr>
        <p:spPr>
          <a:xfrm>
            <a:off x="7341596" y="2463738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87" name="Oval 1186"/>
          <p:cNvSpPr/>
          <p:nvPr/>
        </p:nvSpPr>
        <p:spPr>
          <a:xfrm>
            <a:off x="7557620" y="2463738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88" name="Oval 1187"/>
          <p:cNvSpPr/>
          <p:nvPr/>
        </p:nvSpPr>
        <p:spPr>
          <a:xfrm>
            <a:off x="6912746" y="267976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89" name="Oval 1188"/>
          <p:cNvSpPr/>
          <p:nvPr/>
        </p:nvSpPr>
        <p:spPr>
          <a:xfrm>
            <a:off x="7128770" y="267976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90" name="Oval 1189"/>
          <p:cNvSpPr/>
          <p:nvPr/>
        </p:nvSpPr>
        <p:spPr>
          <a:xfrm>
            <a:off x="6912746" y="289578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91" name="Oval 1190"/>
          <p:cNvSpPr/>
          <p:nvPr/>
        </p:nvSpPr>
        <p:spPr>
          <a:xfrm>
            <a:off x="7128770" y="289578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92" name="Oval 1191"/>
          <p:cNvSpPr/>
          <p:nvPr/>
        </p:nvSpPr>
        <p:spPr>
          <a:xfrm>
            <a:off x="7341596" y="267976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93" name="Oval 1192"/>
          <p:cNvSpPr/>
          <p:nvPr/>
        </p:nvSpPr>
        <p:spPr>
          <a:xfrm>
            <a:off x="7557620" y="267976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94" name="Oval 1193"/>
          <p:cNvSpPr/>
          <p:nvPr/>
        </p:nvSpPr>
        <p:spPr>
          <a:xfrm>
            <a:off x="7341596" y="289578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195" name="Oval 1194"/>
          <p:cNvSpPr/>
          <p:nvPr/>
        </p:nvSpPr>
        <p:spPr>
          <a:xfrm>
            <a:off x="7557620" y="289578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20" name="Rectangle 1219"/>
          <p:cNvSpPr/>
          <p:nvPr/>
        </p:nvSpPr>
        <p:spPr>
          <a:xfrm>
            <a:off x="6800472" y="1491915"/>
            <a:ext cx="965909" cy="313206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21" name="Oval 1220"/>
          <p:cNvSpPr/>
          <p:nvPr/>
        </p:nvSpPr>
        <p:spPr>
          <a:xfrm>
            <a:off x="6912746" y="170251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22" name="Oval 1221"/>
          <p:cNvSpPr/>
          <p:nvPr/>
        </p:nvSpPr>
        <p:spPr>
          <a:xfrm>
            <a:off x="7128770" y="170251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23" name="Oval 1222"/>
          <p:cNvSpPr/>
          <p:nvPr/>
        </p:nvSpPr>
        <p:spPr>
          <a:xfrm>
            <a:off x="7341596" y="170251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24" name="Oval 1223"/>
          <p:cNvSpPr/>
          <p:nvPr/>
        </p:nvSpPr>
        <p:spPr>
          <a:xfrm>
            <a:off x="7557620" y="170251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25" name="Oval 1224"/>
          <p:cNvSpPr/>
          <p:nvPr/>
        </p:nvSpPr>
        <p:spPr>
          <a:xfrm>
            <a:off x="6912746" y="191853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26" name="Oval 1225"/>
          <p:cNvSpPr/>
          <p:nvPr/>
        </p:nvSpPr>
        <p:spPr>
          <a:xfrm>
            <a:off x="7128770" y="191853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27" name="Oval 1226"/>
          <p:cNvSpPr/>
          <p:nvPr/>
        </p:nvSpPr>
        <p:spPr>
          <a:xfrm>
            <a:off x="6912746" y="213456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28" name="Oval 1227"/>
          <p:cNvSpPr/>
          <p:nvPr/>
        </p:nvSpPr>
        <p:spPr>
          <a:xfrm>
            <a:off x="7128770" y="213456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29" name="Oval 1228"/>
          <p:cNvSpPr/>
          <p:nvPr/>
        </p:nvSpPr>
        <p:spPr>
          <a:xfrm>
            <a:off x="7341596" y="191853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30" name="Oval 1229"/>
          <p:cNvSpPr/>
          <p:nvPr/>
        </p:nvSpPr>
        <p:spPr>
          <a:xfrm>
            <a:off x="7557620" y="191853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31" name="Oval 1230"/>
          <p:cNvSpPr/>
          <p:nvPr/>
        </p:nvSpPr>
        <p:spPr>
          <a:xfrm>
            <a:off x="7341596" y="213456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32" name="Oval 1231"/>
          <p:cNvSpPr/>
          <p:nvPr/>
        </p:nvSpPr>
        <p:spPr>
          <a:xfrm>
            <a:off x="7557620" y="213456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51" name="Oval 1250"/>
          <p:cNvSpPr/>
          <p:nvPr/>
        </p:nvSpPr>
        <p:spPr>
          <a:xfrm>
            <a:off x="6912746" y="2350584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52" name="Oval 1251"/>
          <p:cNvSpPr/>
          <p:nvPr/>
        </p:nvSpPr>
        <p:spPr>
          <a:xfrm>
            <a:off x="7128770" y="2350584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53" name="Oval 1252"/>
          <p:cNvSpPr/>
          <p:nvPr/>
        </p:nvSpPr>
        <p:spPr>
          <a:xfrm>
            <a:off x="6912746" y="2566608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54" name="Oval 1253"/>
          <p:cNvSpPr/>
          <p:nvPr/>
        </p:nvSpPr>
        <p:spPr>
          <a:xfrm>
            <a:off x="7128770" y="2566608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55" name="Oval 1254"/>
          <p:cNvSpPr/>
          <p:nvPr/>
        </p:nvSpPr>
        <p:spPr>
          <a:xfrm>
            <a:off x="7341596" y="2350584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56" name="Oval 1255"/>
          <p:cNvSpPr/>
          <p:nvPr/>
        </p:nvSpPr>
        <p:spPr>
          <a:xfrm>
            <a:off x="7557620" y="2350584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57" name="Oval 1256"/>
          <p:cNvSpPr/>
          <p:nvPr/>
        </p:nvSpPr>
        <p:spPr>
          <a:xfrm>
            <a:off x="7341596" y="2566608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58" name="Oval 1257"/>
          <p:cNvSpPr/>
          <p:nvPr/>
        </p:nvSpPr>
        <p:spPr>
          <a:xfrm>
            <a:off x="7557620" y="2566608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59" name="Oval 1258"/>
          <p:cNvSpPr/>
          <p:nvPr/>
        </p:nvSpPr>
        <p:spPr>
          <a:xfrm>
            <a:off x="6912746" y="278263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60" name="Oval 1259"/>
          <p:cNvSpPr/>
          <p:nvPr/>
        </p:nvSpPr>
        <p:spPr>
          <a:xfrm>
            <a:off x="7128770" y="278263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61" name="Oval 1260"/>
          <p:cNvSpPr/>
          <p:nvPr/>
        </p:nvSpPr>
        <p:spPr>
          <a:xfrm>
            <a:off x="6912746" y="299865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62" name="Oval 1261"/>
          <p:cNvSpPr/>
          <p:nvPr/>
        </p:nvSpPr>
        <p:spPr>
          <a:xfrm>
            <a:off x="7128770" y="299865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63" name="Oval 1262"/>
          <p:cNvSpPr/>
          <p:nvPr/>
        </p:nvSpPr>
        <p:spPr>
          <a:xfrm>
            <a:off x="7341596" y="278263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64" name="Oval 1263"/>
          <p:cNvSpPr/>
          <p:nvPr/>
        </p:nvSpPr>
        <p:spPr>
          <a:xfrm>
            <a:off x="7557620" y="278263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65" name="Oval 1264"/>
          <p:cNvSpPr/>
          <p:nvPr/>
        </p:nvSpPr>
        <p:spPr>
          <a:xfrm>
            <a:off x="7341596" y="299865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66" name="Oval 1265"/>
          <p:cNvSpPr/>
          <p:nvPr/>
        </p:nvSpPr>
        <p:spPr>
          <a:xfrm>
            <a:off x="7557620" y="299865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91" name="Oval 1290"/>
          <p:cNvSpPr/>
          <p:nvPr/>
        </p:nvSpPr>
        <p:spPr>
          <a:xfrm>
            <a:off x="6912746" y="310152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92" name="Oval 1291"/>
          <p:cNvSpPr/>
          <p:nvPr/>
        </p:nvSpPr>
        <p:spPr>
          <a:xfrm>
            <a:off x="7128770" y="310152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93" name="Oval 1292"/>
          <p:cNvSpPr/>
          <p:nvPr/>
        </p:nvSpPr>
        <p:spPr>
          <a:xfrm>
            <a:off x="7341596" y="310152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94" name="Oval 1293"/>
          <p:cNvSpPr/>
          <p:nvPr/>
        </p:nvSpPr>
        <p:spPr>
          <a:xfrm>
            <a:off x="7557620" y="310152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95" name="Oval 1294"/>
          <p:cNvSpPr/>
          <p:nvPr/>
        </p:nvSpPr>
        <p:spPr>
          <a:xfrm>
            <a:off x="6912746" y="331755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96" name="Oval 1295"/>
          <p:cNvSpPr/>
          <p:nvPr/>
        </p:nvSpPr>
        <p:spPr>
          <a:xfrm>
            <a:off x="7128770" y="331755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97" name="Oval 1296"/>
          <p:cNvSpPr/>
          <p:nvPr/>
        </p:nvSpPr>
        <p:spPr>
          <a:xfrm>
            <a:off x="6912746" y="3533574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98" name="Oval 1297"/>
          <p:cNvSpPr/>
          <p:nvPr/>
        </p:nvSpPr>
        <p:spPr>
          <a:xfrm>
            <a:off x="7128770" y="3533574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299" name="Oval 1298"/>
          <p:cNvSpPr/>
          <p:nvPr/>
        </p:nvSpPr>
        <p:spPr>
          <a:xfrm>
            <a:off x="7341596" y="331755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00" name="Oval 1299"/>
          <p:cNvSpPr/>
          <p:nvPr/>
        </p:nvSpPr>
        <p:spPr>
          <a:xfrm>
            <a:off x="7557620" y="331755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01" name="Oval 1300"/>
          <p:cNvSpPr/>
          <p:nvPr/>
        </p:nvSpPr>
        <p:spPr>
          <a:xfrm>
            <a:off x="7341596" y="3533574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02" name="Oval 1301"/>
          <p:cNvSpPr/>
          <p:nvPr/>
        </p:nvSpPr>
        <p:spPr>
          <a:xfrm>
            <a:off x="7557620" y="3533574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21" name="Oval 1320"/>
          <p:cNvSpPr/>
          <p:nvPr/>
        </p:nvSpPr>
        <p:spPr>
          <a:xfrm>
            <a:off x="6912746" y="3749598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22" name="Oval 1321"/>
          <p:cNvSpPr/>
          <p:nvPr/>
        </p:nvSpPr>
        <p:spPr>
          <a:xfrm>
            <a:off x="7128770" y="3749598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23" name="Oval 1322"/>
          <p:cNvSpPr/>
          <p:nvPr/>
        </p:nvSpPr>
        <p:spPr>
          <a:xfrm>
            <a:off x="6912746" y="396562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24" name="Oval 1323"/>
          <p:cNvSpPr/>
          <p:nvPr/>
        </p:nvSpPr>
        <p:spPr>
          <a:xfrm>
            <a:off x="7128770" y="396562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25" name="Oval 1324"/>
          <p:cNvSpPr/>
          <p:nvPr/>
        </p:nvSpPr>
        <p:spPr>
          <a:xfrm>
            <a:off x="7341596" y="3749598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26" name="Oval 1325"/>
          <p:cNvSpPr/>
          <p:nvPr/>
        </p:nvSpPr>
        <p:spPr>
          <a:xfrm>
            <a:off x="7557620" y="3749598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27" name="Oval 1326"/>
          <p:cNvSpPr/>
          <p:nvPr/>
        </p:nvSpPr>
        <p:spPr>
          <a:xfrm>
            <a:off x="7341596" y="396562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28" name="Oval 1327"/>
          <p:cNvSpPr/>
          <p:nvPr/>
        </p:nvSpPr>
        <p:spPr>
          <a:xfrm>
            <a:off x="7557620" y="396562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29" name="Oval 1328"/>
          <p:cNvSpPr/>
          <p:nvPr/>
        </p:nvSpPr>
        <p:spPr>
          <a:xfrm>
            <a:off x="6912746" y="418164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30" name="Oval 1329"/>
          <p:cNvSpPr/>
          <p:nvPr/>
        </p:nvSpPr>
        <p:spPr>
          <a:xfrm>
            <a:off x="7128770" y="418164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31" name="Oval 1330"/>
          <p:cNvSpPr/>
          <p:nvPr/>
        </p:nvSpPr>
        <p:spPr>
          <a:xfrm>
            <a:off x="6912746" y="439767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32" name="Oval 1331"/>
          <p:cNvSpPr/>
          <p:nvPr/>
        </p:nvSpPr>
        <p:spPr>
          <a:xfrm>
            <a:off x="7128770" y="439767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33" name="Oval 1332"/>
          <p:cNvSpPr/>
          <p:nvPr/>
        </p:nvSpPr>
        <p:spPr>
          <a:xfrm>
            <a:off x="7341596" y="418164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34" name="Oval 1333"/>
          <p:cNvSpPr/>
          <p:nvPr/>
        </p:nvSpPr>
        <p:spPr>
          <a:xfrm>
            <a:off x="7557620" y="418164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35" name="Oval 1334"/>
          <p:cNvSpPr/>
          <p:nvPr/>
        </p:nvSpPr>
        <p:spPr>
          <a:xfrm>
            <a:off x="7341596" y="439767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36" name="Oval 1335"/>
          <p:cNvSpPr/>
          <p:nvPr/>
        </p:nvSpPr>
        <p:spPr>
          <a:xfrm>
            <a:off x="7557620" y="439767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61" name="Oval 1360"/>
          <p:cNvSpPr/>
          <p:nvPr/>
        </p:nvSpPr>
        <p:spPr>
          <a:xfrm>
            <a:off x="6912746" y="320439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62" name="Oval 1361"/>
          <p:cNvSpPr/>
          <p:nvPr/>
        </p:nvSpPr>
        <p:spPr>
          <a:xfrm>
            <a:off x="7128770" y="320439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63" name="Oval 1362"/>
          <p:cNvSpPr/>
          <p:nvPr/>
        </p:nvSpPr>
        <p:spPr>
          <a:xfrm>
            <a:off x="7341596" y="320439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64" name="Oval 1363"/>
          <p:cNvSpPr/>
          <p:nvPr/>
        </p:nvSpPr>
        <p:spPr>
          <a:xfrm>
            <a:off x="7557620" y="320439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65" name="Oval 1364"/>
          <p:cNvSpPr/>
          <p:nvPr/>
        </p:nvSpPr>
        <p:spPr>
          <a:xfrm>
            <a:off x="6912746" y="342042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66" name="Oval 1365"/>
          <p:cNvSpPr/>
          <p:nvPr/>
        </p:nvSpPr>
        <p:spPr>
          <a:xfrm>
            <a:off x="7128770" y="342042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67" name="Oval 1366"/>
          <p:cNvSpPr/>
          <p:nvPr/>
        </p:nvSpPr>
        <p:spPr>
          <a:xfrm>
            <a:off x="6912746" y="3636444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68" name="Oval 1367"/>
          <p:cNvSpPr/>
          <p:nvPr/>
        </p:nvSpPr>
        <p:spPr>
          <a:xfrm>
            <a:off x="7128770" y="3636444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69" name="Oval 1368"/>
          <p:cNvSpPr/>
          <p:nvPr/>
        </p:nvSpPr>
        <p:spPr>
          <a:xfrm>
            <a:off x="7341596" y="342042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70" name="Oval 1369"/>
          <p:cNvSpPr/>
          <p:nvPr/>
        </p:nvSpPr>
        <p:spPr>
          <a:xfrm>
            <a:off x="7557620" y="342042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71" name="Oval 1370"/>
          <p:cNvSpPr/>
          <p:nvPr/>
        </p:nvSpPr>
        <p:spPr>
          <a:xfrm>
            <a:off x="7341596" y="3636444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72" name="Oval 1371"/>
          <p:cNvSpPr/>
          <p:nvPr/>
        </p:nvSpPr>
        <p:spPr>
          <a:xfrm>
            <a:off x="7557620" y="3636444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91" name="Oval 1390"/>
          <p:cNvSpPr/>
          <p:nvPr/>
        </p:nvSpPr>
        <p:spPr>
          <a:xfrm>
            <a:off x="6912746" y="3852468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92" name="Oval 1391"/>
          <p:cNvSpPr/>
          <p:nvPr/>
        </p:nvSpPr>
        <p:spPr>
          <a:xfrm>
            <a:off x="7128770" y="3852468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93" name="Oval 1392"/>
          <p:cNvSpPr/>
          <p:nvPr/>
        </p:nvSpPr>
        <p:spPr>
          <a:xfrm>
            <a:off x="6912746" y="406849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94" name="Oval 1393"/>
          <p:cNvSpPr/>
          <p:nvPr/>
        </p:nvSpPr>
        <p:spPr>
          <a:xfrm>
            <a:off x="7128770" y="406849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95" name="Oval 1394"/>
          <p:cNvSpPr/>
          <p:nvPr/>
        </p:nvSpPr>
        <p:spPr>
          <a:xfrm>
            <a:off x="7341596" y="3852468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96" name="Oval 1395"/>
          <p:cNvSpPr/>
          <p:nvPr/>
        </p:nvSpPr>
        <p:spPr>
          <a:xfrm>
            <a:off x="7557620" y="3852468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97" name="Oval 1396"/>
          <p:cNvSpPr/>
          <p:nvPr/>
        </p:nvSpPr>
        <p:spPr>
          <a:xfrm>
            <a:off x="7341596" y="406849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98" name="Oval 1397"/>
          <p:cNvSpPr/>
          <p:nvPr/>
        </p:nvSpPr>
        <p:spPr>
          <a:xfrm>
            <a:off x="7557620" y="406849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399" name="Oval 1398"/>
          <p:cNvSpPr/>
          <p:nvPr/>
        </p:nvSpPr>
        <p:spPr>
          <a:xfrm>
            <a:off x="6912746" y="428451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00" name="Oval 1399"/>
          <p:cNvSpPr/>
          <p:nvPr/>
        </p:nvSpPr>
        <p:spPr>
          <a:xfrm>
            <a:off x="7128770" y="428451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01" name="Oval 1400"/>
          <p:cNvSpPr/>
          <p:nvPr/>
        </p:nvSpPr>
        <p:spPr>
          <a:xfrm>
            <a:off x="6912746" y="450054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02" name="Oval 1401"/>
          <p:cNvSpPr/>
          <p:nvPr/>
        </p:nvSpPr>
        <p:spPr>
          <a:xfrm>
            <a:off x="7128770" y="450054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03" name="Oval 1402"/>
          <p:cNvSpPr/>
          <p:nvPr/>
        </p:nvSpPr>
        <p:spPr>
          <a:xfrm>
            <a:off x="7341596" y="428451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04" name="Oval 1403"/>
          <p:cNvSpPr/>
          <p:nvPr/>
        </p:nvSpPr>
        <p:spPr>
          <a:xfrm>
            <a:off x="7557620" y="428451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05" name="Oval 1404"/>
          <p:cNvSpPr/>
          <p:nvPr/>
        </p:nvSpPr>
        <p:spPr>
          <a:xfrm>
            <a:off x="7341596" y="450054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06" name="Oval 1405"/>
          <p:cNvSpPr/>
          <p:nvPr/>
        </p:nvSpPr>
        <p:spPr>
          <a:xfrm>
            <a:off x="7557620" y="450054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31" name="Oval 1430"/>
          <p:cNvSpPr/>
          <p:nvPr/>
        </p:nvSpPr>
        <p:spPr>
          <a:xfrm>
            <a:off x="7015536" y="159964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32" name="Oval 1431"/>
          <p:cNvSpPr/>
          <p:nvPr/>
        </p:nvSpPr>
        <p:spPr>
          <a:xfrm>
            <a:off x="7231560" y="159964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33" name="Oval 1432"/>
          <p:cNvSpPr/>
          <p:nvPr/>
        </p:nvSpPr>
        <p:spPr>
          <a:xfrm>
            <a:off x="7444386" y="159964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34" name="Oval 1433"/>
          <p:cNvSpPr/>
          <p:nvPr/>
        </p:nvSpPr>
        <p:spPr>
          <a:xfrm>
            <a:off x="7660410" y="159964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35" name="Oval 1434"/>
          <p:cNvSpPr/>
          <p:nvPr/>
        </p:nvSpPr>
        <p:spPr>
          <a:xfrm>
            <a:off x="7015536" y="181566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36" name="Oval 1435"/>
          <p:cNvSpPr/>
          <p:nvPr/>
        </p:nvSpPr>
        <p:spPr>
          <a:xfrm>
            <a:off x="7231560" y="181566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37" name="Oval 1436"/>
          <p:cNvSpPr/>
          <p:nvPr/>
        </p:nvSpPr>
        <p:spPr>
          <a:xfrm>
            <a:off x="7015536" y="203169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38" name="Oval 1437"/>
          <p:cNvSpPr/>
          <p:nvPr/>
        </p:nvSpPr>
        <p:spPr>
          <a:xfrm>
            <a:off x="7231560" y="203169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39" name="Oval 1438"/>
          <p:cNvSpPr/>
          <p:nvPr/>
        </p:nvSpPr>
        <p:spPr>
          <a:xfrm>
            <a:off x="7444386" y="181566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40" name="Oval 1439"/>
          <p:cNvSpPr/>
          <p:nvPr/>
        </p:nvSpPr>
        <p:spPr>
          <a:xfrm>
            <a:off x="7660410" y="181566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41" name="Oval 1440"/>
          <p:cNvSpPr/>
          <p:nvPr/>
        </p:nvSpPr>
        <p:spPr>
          <a:xfrm>
            <a:off x="7444386" y="203169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42" name="Oval 1441"/>
          <p:cNvSpPr/>
          <p:nvPr/>
        </p:nvSpPr>
        <p:spPr>
          <a:xfrm>
            <a:off x="7660410" y="203169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61" name="Oval 1460"/>
          <p:cNvSpPr/>
          <p:nvPr/>
        </p:nvSpPr>
        <p:spPr>
          <a:xfrm>
            <a:off x="7015536" y="2247714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62" name="Oval 1461"/>
          <p:cNvSpPr/>
          <p:nvPr/>
        </p:nvSpPr>
        <p:spPr>
          <a:xfrm>
            <a:off x="7231560" y="2247714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63" name="Oval 1462"/>
          <p:cNvSpPr/>
          <p:nvPr/>
        </p:nvSpPr>
        <p:spPr>
          <a:xfrm>
            <a:off x="7015536" y="2463738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64" name="Oval 1463"/>
          <p:cNvSpPr/>
          <p:nvPr/>
        </p:nvSpPr>
        <p:spPr>
          <a:xfrm>
            <a:off x="7231560" y="2463738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65" name="Oval 1464"/>
          <p:cNvSpPr/>
          <p:nvPr/>
        </p:nvSpPr>
        <p:spPr>
          <a:xfrm>
            <a:off x="7444386" y="2247714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66" name="Oval 1465"/>
          <p:cNvSpPr/>
          <p:nvPr/>
        </p:nvSpPr>
        <p:spPr>
          <a:xfrm>
            <a:off x="7660410" y="2247714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67" name="Oval 1466"/>
          <p:cNvSpPr/>
          <p:nvPr/>
        </p:nvSpPr>
        <p:spPr>
          <a:xfrm>
            <a:off x="7444386" y="2463738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68" name="Oval 1467"/>
          <p:cNvSpPr/>
          <p:nvPr/>
        </p:nvSpPr>
        <p:spPr>
          <a:xfrm>
            <a:off x="7660410" y="2463738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69" name="Oval 1468"/>
          <p:cNvSpPr/>
          <p:nvPr/>
        </p:nvSpPr>
        <p:spPr>
          <a:xfrm>
            <a:off x="7015536" y="267976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70" name="Oval 1469"/>
          <p:cNvSpPr/>
          <p:nvPr/>
        </p:nvSpPr>
        <p:spPr>
          <a:xfrm>
            <a:off x="7231560" y="267976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71" name="Oval 1470"/>
          <p:cNvSpPr/>
          <p:nvPr/>
        </p:nvSpPr>
        <p:spPr>
          <a:xfrm>
            <a:off x="7015536" y="289578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72" name="Oval 1471"/>
          <p:cNvSpPr/>
          <p:nvPr/>
        </p:nvSpPr>
        <p:spPr>
          <a:xfrm>
            <a:off x="7231560" y="289578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73" name="Oval 1472"/>
          <p:cNvSpPr/>
          <p:nvPr/>
        </p:nvSpPr>
        <p:spPr>
          <a:xfrm>
            <a:off x="7444386" y="267976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74" name="Oval 1473"/>
          <p:cNvSpPr/>
          <p:nvPr/>
        </p:nvSpPr>
        <p:spPr>
          <a:xfrm>
            <a:off x="7660410" y="267976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75" name="Oval 1474"/>
          <p:cNvSpPr/>
          <p:nvPr/>
        </p:nvSpPr>
        <p:spPr>
          <a:xfrm>
            <a:off x="7444386" y="289578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476" name="Oval 1475"/>
          <p:cNvSpPr/>
          <p:nvPr/>
        </p:nvSpPr>
        <p:spPr>
          <a:xfrm>
            <a:off x="7660410" y="289578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01" name="Oval 1500"/>
          <p:cNvSpPr/>
          <p:nvPr/>
        </p:nvSpPr>
        <p:spPr>
          <a:xfrm>
            <a:off x="7015536" y="170251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02" name="Oval 1501"/>
          <p:cNvSpPr/>
          <p:nvPr/>
        </p:nvSpPr>
        <p:spPr>
          <a:xfrm>
            <a:off x="7231560" y="170251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03" name="Oval 1502"/>
          <p:cNvSpPr/>
          <p:nvPr/>
        </p:nvSpPr>
        <p:spPr>
          <a:xfrm>
            <a:off x="7444386" y="170251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04" name="Oval 1503"/>
          <p:cNvSpPr/>
          <p:nvPr/>
        </p:nvSpPr>
        <p:spPr>
          <a:xfrm>
            <a:off x="7660410" y="170251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05" name="Oval 1504"/>
          <p:cNvSpPr/>
          <p:nvPr/>
        </p:nvSpPr>
        <p:spPr>
          <a:xfrm>
            <a:off x="7015536" y="191853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06" name="Oval 1505"/>
          <p:cNvSpPr/>
          <p:nvPr/>
        </p:nvSpPr>
        <p:spPr>
          <a:xfrm>
            <a:off x="7231560" y="191853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07" name="Oval 1506"/>
          <p:cNvSpPr/>
          <p:nvPr/>
        </p:nvSpPr>
        <p:spPr>
          <a:xfrm>
            <a:off x="7015536" y="213456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08" name="Oval 1507"/>
          <p:cNvSpPr/>
          <p:nvPr/>
        </p:nvSpPr>
        <p:spPr>
          <a:xfrm>
            <a:off x="7231560" y="213456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09" name="Oval 1508"/>
          <p:cNvSpPr/>
          <p:nvPr/>
        </p:nvSpPr>
        <p:spPr>
          <a:xfrm>
            <a:off x="7444386" y="191853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10" name="Oval 1509"/>
          <p:cNvSpPr/>
          <p:nvPr/>
        </p:nvSpPr>
        <p:spPr>
          <a:xfrm>
            <a:off x="7660410" y="191853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11" name="Oval 1510"/>
          <p:cNvSpPr/>
          <p:nvPr/>
        </p:nvSpPr>
        <p:spPr>
          <a:xfrm>
            <a:off x="7444386" y="213456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12" name="Oval 1511"/>
          <p:cNvSpPr/>
          <p:nvPr/>
        </p:nvSpPr>
        <p:spPr>
          <a:xfrm>
            <a:off x="7660410" y="213456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31" name="Oval 1530"/>
          <p:cNvSpPr/>
          <p:nvPr/>
        </p:nvSpPr>
        <p:spPr>
          <a:xfrm>
            <a:off x="7015536" y="2350584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32" name="Oval 1531"/>
          <p:cNvSpPr/>
          <p:nvPr/>
        </p:nvSpPr>
        <p:spPr>
          <a:xfrm>
            <a:off x="7231560" y="2350584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33" name="Oval 1532"/>
          <p:cNvSpPr/>
          <p:nvPr/>
        </p:nvSpPr>
        <p:spPr>
          <a:xfrm>
            <a:off x="7015536" y="2566608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34" name="Oval 1533"/>
          <p:cNvSpPr/>
          <p:nvPr/>
        </p:nvSpPr>
        <p:spPr>
          <a:xfrm>
            <a:off x="7231560" y="2566608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35" name="Oval 1534"/>
          <p:cNvSpPr/>
          <p:nvPr/>
        </p:nvSpPr>
        <p:spPr>
          <a:xfrm>
            <a:off x="7444386" y="2350584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36" name="Oval 1535"/>
          <p:cNvSpPr/>
          <p:nvPr/>
        </p:nvSpPr>
        <p:spPr>
          <a:xfrm>
            <a:off x="7660410" y="2350584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37" name="Oval 1536"/>
          <p:cNvSpPr/>
          <p:nvPr/>
        </p:nvSpPr>
        <p:spPr>
          <a:xfrm>
            <a:off x="7444386" y="2566608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38" name="Oval 1537"/>
          <p:cNvSpPr/>
          <p:nvPr/>
        </p:nvSpPr>
        <p:spPr>
          <a:xfrm>
            <a:off x="7660410" y="2566608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39" name="Oval 1538"/>
          <p:cNvSpPr/>
          <p:nvPr/>
        </p:nvSpPr>
        <p:spPr>
          <a:xfrm>
            <a:off x="7015536" y="278263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40" name="Oval 1539"/>
          <p:cNvSpPr/>
          <p:nvPr/>
        </p:nvSpPr>
        <p:spPr>
          <a:xfrm>
            <a:off x="7231560" y="278263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41" name="Oval 1540"/>
          <p:cNvSpPr/>
          <p:nvPr/>
        </p:nvSpPr>
        <p:spPr>
          <a:xfrm>
            <a:off x="7015536" y="299865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42" name="Oval 1541"/>
          <p:cNvSpPr/>
          <p:nvPr/>
        </p:nvSpPr>
        <p:spPr>
          <a:xfrm>
            <a:off x="7231560" y="299865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43" name="Oval 1542"/>
          <p:cNvSpPr/>
          <p:nvPr/>
        </p:nvSpPr>
        <p:spPr>
          <a:xfrm>
            <a:off x="7444386" y="278263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44" name="Oval 1543"/>
          <p:cNvSpPr/>
          <p:nvPr/>
        </p:nvSpPr>
        <p:spPr>
          <a:xfrm>
            <a:off x="7660410" y="278263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45" name="Oval 1544"/>
          <p:cNvSpPr/>
          <p:nvPr/>
        </p:nvSpPr>
        <p:spPr>
          <a:xfrm>
            <a:off x="7444386" y="299865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46" name="Oval 1545"/>
          <p:cNvSpPr/>
          <p:nvPr/>
        </p:nvSpPr>
        <p:spPr>
          <a:xfrm>
            <a:off x="7660410" y="299865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71" name="Oval 1570"/>
          <p:cNvSpPr/>
          <p:nvPr/>
        </p:nvSpPr>
        <p:spPr>
          <a:xfrm>
            <a:off x="7015536" y="310152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72" name="Oval 1571"/>
          <p:cNvSpPr/>
          <p:nvPr/>
        </p:nvSpPr>
        <p:spPr>
          <a:xfrm>
            <a:off x="7231560" y="310152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73" name="Oval 1572"/>
          <p:cNvSpPr/>
          <p:nvPr/>
        </p:nvSpPr>
        <p:spPr>
          <a:xfrm>
            <a:off x="7444386" y="310152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74" name="Oval 1573"/>
          <p:cNvSpPr/>
          <p:nvPr/>
        </p:nvSpPr>
        <p:spPr>
          <a:xfrm>
            <a:off x="7660410" y="310152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75" name="Oval 1574"/>
          <p:cNvSpPr/>
          <p:nvPr/>
        </p:nvSpPr>
        <p:spPr>
          <a:xfrm>
            <a:off x="7015536" y="331755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76" name="Oval 1575"/>
          <p:cNvSpPr/>
          <p:nvPr/>
        </p:nvSpPr>
        <p:spPr>
          <a:xfrm>
            <a:off x="7231560" y="331755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77" name="Oval 1576"/>
          <p:cNvSpPr/>
          <p:nvPr/>
        </p:nvSpPr>
        <p:spPr>
          <a:xfrm>
            <a:off x="7015536" y="3533574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78" name="Oval 1577"/>
          <p:cNvSpPr/>
          <p:nvPr/>
        </p:nvSpPr>
        <p:spPr>
          <a:xfrm>
            <a:off x="7231560" y="3533574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79" name="Oval 1578"/>
          <p:cNvSpPr/>
          <p:nvPr/>
        </p:nvSpPr>
        <p:spPr>
          <a:xfrm>
            <a:off x="7444386" y="331755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80" name="Oval 1579"/>
          <p:cNvSpPr/>
          <p:nvPr/>
        </p:nvSpPr>
        <p:spPr>
          <a:xfrm>
            <a:off x="7660410" y="331755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81" name="Oval 1580"/>
          <p:cNvSpPr/>
          <p:nvPr/>
        </p:nvSpPr>
        <p:spPr>
          <a:xfrm>
            <a:off x="7444386" y="3533574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582" name="Oval 1581"/>
          <p:cNvSpPr/>
          <p:nvPr/>
        </p:nvSpPr>
        <p:spPr>
          <a:xfrm>
            <a:off x="7660410" y="3533574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01" name="Oval 1600"/>
          <p:cNvSpPr/>
          <p:nvPr/>
        </p:nvSpPr>
        <p:spPr>
          <a:xfrm>
            <a:off x="7015536" y="3749598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02" name="Oval 1601"/>
          <p:cNvSpPr/>
          <p:nvPr/>
        </p:nvSpPr>
        <p:spPr>
          <a:xfrm>
            <a:off x="7231560" y="3749598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03" name="Oval 1602"/>
          <p:cNvSpPr/>
          <p:nvPr/>
        </p:nvSpPr>
        <p:spPr>
          <a:xfrm>
            <a:off x="7015536" y="396562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04" name="Oval 1603"/>
          <p:cNvSpPr/>
          <p:nvPr/>
        </p:nvSpPr>
        <p:spPr>
          <a:xfrm>
            <a:off x="7231560" y="396562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05" name="Oval 1604"/>
          <p:cNvSpPr/>
          <p:nvPr/>
        </p:nvSpPr>
        <p:spPr>
          <a:xfrm>
            <a:off x="7444386" y="3749598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06" name="Oval 1605"/>
          <p:cNvSpPr/>
          <p:nvPr/>
        </p:nvSpPr>
        <p:spPr>
          <a:xfrm>
            <a:off x="7660410" y="3749598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07" name="Oval 1606"/>
          <p:cNvSpPr/>
          <p:nvPr/>
        </p:nvSpPr>
        <p:spPr>
          <a:xfrm>
            <a:off x="7444386" y="396562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08" name="Oval 1607"/>
          <p:cNvSpPr/>
          <p:nvPr/>
        </p:nvSpPr>
        <p:spPr>
          <a:xfrm>
            <a:off x="7660410" y="396562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09" name="Oval 1608"/>
          <p:cNvSpPr/>
          <p:nvPr/>
        </p:nvSpPr>
        <p:spPr>
          <a:xfrm>
            <a:off x="7015536" y="418164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10" name="Oval 1609"/>
          <p:cNvSpPr/>
          <p:nvPr/>
        </p:nvSpPr>
        <p:spPr>
          <a:xfrm>
            <a:off x="7231560" y="418164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11" name="Oval 1610"/>
          <p:cNvSpPr/>
          <p:nvPr/>
        </p:nvSpPr>
        <p:spPr>
          <a:xfrm>
            <a:off x="7015536" y="439767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12" name="Oval 1611"/>
          <p:cNvSpPr/>
          <p:nvPr/>
        </p:nvSpPr>
        <p:spPr>
          <a:xfrm>
            <a:off x="7231560" y="439767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13" name="Oval 1612"/>
          <p:cNvSpPr/>
          <p:nvPr/>
        </p:nvSpPr>
        <p:spPr>
          <a:xfrm>
            <a:off x="7444386" y="418164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14" name="Oval 1613"/>
          <p:cNvSpPr/>
          <p:nvPr/>
        </p:nvSpPr>
        <p:spPr>
          <a:xfrm>
            <a:off x="7660410" y="418164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15" name="Oval 1614"/>
          <p:cNvSpPr/>
          <p:nvPr/>
        </p:nvSpPr>
        <p:spPr>
          <a:xfrm>
            <a:off x="7444386" y="439767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16" name="Oval 1615"/>
          <p:cNvSpPr/>
          <p:nvPr/>
        </p:nvSpPr>
        <p:spPr>
          <a:xfrm>
            <a:off x="7660410" y="439767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41" name="Oval 1640"/>
          <p:cNvSpPr/>
          <p:nvPr/>
        </p:nvSpPr>
        <p:spPr>
          <a:xfrm>
            <a:off x="7015536" y="320439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42" name="Oval 1641"/>
          <p:cNvSpPr/>
          <p:nvPr/>
        </p:nvSpPr>
        <p:spPr>
          <a:xfrm>
            <a:off x="7231560" y="320439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43" name="Oval 1642"/>
          <p:cNvSpPr/>
          <p:nvPr/>
        </p:nvSpPr>
        <p:spPr>
          <a:xfrm>
            <a:off x="7444386" y="320439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44" name="Oval 1643"/>
          <p:cNvSpPr/>
          <p:nvPr/>
        </p:nvSpPr>
        <p:spPr>
          <a:xfrm>
            <a:off x="7660410" y="320439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45" name="Oval 1644"/>
          <p:cNvSpPr/>
          <p:nvPr/>
        </p:nvSpPr>
        <p:spPr>
          <a:xfrm>
            <a:off x="7015536" y="342042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46" name="Oval 1645"/>
          <p:cNvSpPr/>
          <p:nvPr/>
        </p:nvSpPr>
        <p:spPr>
          <a:xfrm>
            <a:off x="7231560" y="342042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47" name="Oval 1646"/>
          <p:cNvSpPr/>
          <p:nvPr/>
        </p:nvSpPr>
        <p:spPr>
          <a:xfrm>
            <a:off x="7015536" y="3636444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48" name="Oval 1647"/>
          <p:cNvSpPr/>
          <p:nvPr/>
        </p:nvSpPr>
        <p:spPr>
          <a:xfrm>
            <a:off x="7231560" y="3636444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49" name="Oval 1648"/>
          <p:cNvSpPr/>
          <p:nvPr/>
        </p:nvSpPr>
        <p:spPr>
          <a:xfrm>
            <a:off x="7444386" y="342042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50" name="Oval 1649"/>
          <p:cNvSpPr/>
          <p:nvPr/>
        </p:nvSpPr>
        <p:spPr>
          <a:xfrm>
            <a:off x="7660410" y="342042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51" name="Oval 1650"/>
          <p:cNvSpPr/>
          <p:nvPr/>
        </p:nvSpPr>
        <p:spPr>
          <a:xfrm>
            <a:off x="7444386" y="3636444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52" name="Oval 1651"/>
          <p:cNvSpPr/>
          <p:nvPr/>
        </p:nvSpPr>
        <p:spPr>
          <a:xfrm>
            <a:off x="7660410" y="3636444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71" name="Oval 1670"/>
          <p:cNvSpPr/>
          <p:nvPr/>
        </p:nvSpPr>
        <p:spPr>
          <a:xfrm>
            <a:off x="7015536" y="3852468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72" name="Oval 1671"/>
          <p:cNvSpPr/>
          <p:nvPr/>
        </p:nvSpPr>
        <p:spPr>
          <a:xfrm>
            <a:off x="7231560" y="3852468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73" name="Oval 1672"/>
          <p:cNvSpPr/>
          <p:nvPr/>
        </p:nvSpPr>
        <p:spPr>
          <a:xfrm>
            <a:off x="7015536" y="406849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74" name="Oval 1673"/>
          <p:cNvSpPr/>
          <p:nvPr/>
        </p:nvSpPr>
        <p:spPr>
          <a:xfrm>
            <a:off x="7231560" y="406849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75" name="Oval 1674"/>
          <p:cNvSpPr/>
          <p:nvPr/>
        </p:nvSpPr>
        <p:spPr>
          <a:xfrm>
            <a:off x="7444386" y="3852468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76" name="Oval 1675"/>
          <p:cNvSpPr/>
          <p:nvPr/>
        </p:nvSpPr>
        <p:spPr>
          <a:xfrm>
            <a:off x="7660410" y="3852468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77" name="Oval 1676"/>
          <p:cNvSpPr/>
          <p:nvPr/>
        </p:nvSpPr>
        <p:spPr>
          <a:xfrm>
            <a:off x="7444386" y="406849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78" name="Oval 1677"/>
          <p:cNvSpPr/>
          <p:nvPr/>
        </p:nvSpPr>
        <p:spPr>
          <a:xfrm>
            <a:off x="7660410" y="4068492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79" name="Oval 1678"/>
          <p:cNvSpPr/>
          <p:nvPr/>
        </p:nvSpPr>
        <p:spPr>
          <a:xfrm>
            <a:off x="7015536" y="428451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80" name="Oval 1679"/>
          <p:cNvSpPr/>
          <p:nvPr/>
        </p:nvSpPr>
        <p:spPr>
          <a:xfrm>
            <a:off x="7231560" y="428451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81" name="Oval 1680"/>
          <p:cNvSpPr/>
          <p:nvPr/>
        </p:nvSpPr>
        <p:spPr>
          <a:xfrm>
            <a:off x="7015536" y="450054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82" name="Oval 1681"/>
          <p:cNvSpPr/>
          <p:nvPr/>
        </p:nvSpPr>
        <p:spPr>
          <a:xfrm>
            <a:off x="7231560" y="450054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83" name="Oval 1682"/>
          <p:cNvSpPr/>
          <p:nvPr/>
        </p:nvSpPr>
        <p:spPr>
          <a:xfrm>
            <a:off x="7444386" y="428451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84" name="Oval 1683"/>
          <p:cNvSpPr/>
          <p:nvPr/>
        </p:nvSpPr>
        <p:spPr>
          <a:xfrm>
            <a:off x="7660410" y="4284516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85" name="Oval 1684"/>
          <p:cNvSpPr/>
          <p:nvPr/>
        </p:nvSpPr>
        <p:spPr>
          <a:xfrm>
            <a:off x="7444386" y="450054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1686" name="Oval 1685"/>
          <p:cNvSpPr/>
          <p:nvPr/>
        </p:nvSpPr>
        <p:spPr>
          <a:xfrm>
            <a:off x="7660410" y="4500540"/>
            <a:ext cx="34290" cy="34290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94997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3" grpId="0" animBg="1"/>
      <p:bldP spid="1144" grpId="0" animBg="1"/>
      <p:bldP spid="1145" grpId="0" animBg="1"/>
      <p:bldP spid="1146" grpId="0" animBg="1"/>
      <p:bldP spid="1146" grpId="1" animBg="1"/>
      <p:bldP spid="1147" grpId="0" animBg="1"/>
      <p:bldP spid="1147" grpId="1" animBg="1"/>
      <p:bldP spid="114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168" y="166190"/>
            <a:ext cx="8740303" cy="572463"/>
          </a:xfrm>
        </p:spPr>
        <p:txBody>
          <a:bodyPr/>
          <a:lstStyle/>
          <a:p>
            <a:r>
              <a:rPr lang="en-US" dirty="0"/>
              <a:t>VLIW Programming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7711" y="714039"/>
            <a:ext cx="5390071" cy="2142271"/>
          </a:xfrm>
        </p:spPr>
        <p:txBody>
          <a:bodyPr/>
          <a:lstStyle/>
          <a:p>
            <a:r>
              <a:rPr lang="en-US" dirty="0"/>
              <a:t>3x3 Convolution filter</a:t>
            </a:r>
          </a:p>
          <a:p>
            <a:r>
              <a:rPr lang="en-US" dirty="0"/>
              <a:t>Software Pipelining</a:t>
            </a:r>
          </a:p>
          <a:p>
            <a:r>
              <a:rPr lang="en-US" b="1" dirty="0">
                <a:solidFill>
                  <a:schemeClr val="tx2"/>
                </a:solidFill>
              </a:rPr>
              <a:t>Steady state 10 cycles</a:t>
            </a:r>
          </a:p>
          <a:p>
            <a:pPr lvl="1"/>
            <a:r>
              <a:rPr lang="en-US" dirty="0"/>
              <a:t>16 neighboring 3x3 convolutions</a:t>
            </a:r>
          </a:p>
          <a:p>
            <a:pPr lvl="1"/>
            <a:r>
              <a:rPr lang="en-US" dirty="0"/>
              <a:t>144 Multiply Accumulate ops</a:t>
            </a:r>
          </a:p>
          <a:p>
            <a:r>
              <a:rPr lang="en-US" dirty="0"/>
              <a:t>Code reuse with instruction buffer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742756"/>
            <a:ext cx="2000250" cy="226700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" y="2941452"/>
            <a:ext cx="6629400" cy="20148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E32E5A-93FF-48CA-9CC0-33C4240498AD}"/>
              </a:ext>
            </a:extLst>
          </p:cNvPr>
          <p:cNvSpPr txBox="1"/>
          <p:nvPr/>
        </p:nvSpPr>
        <p:spPr>
          <a:xfrm>
            <a:off x="177529" y="3812146"/>
            <a:ext cx="12330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Steady state</a:t>
            </a:r>
          </a:p>
          <a:p>
            <a:r>
              <a:rPr lang="en-US"/>
              <a:t>(= loop body)</a:t>
            </a:r>
            <a:endParaRPr lang="nl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9BFCDC-EB19-453D-B341-1BF8A8F495A3}"/>
              </a:ext>
            </a:extLst>
          </p:cNvPr>
          <p:cNvSpPr txBox="1"/>
          <p:nvPr/>
        </p:nvSpPr>
        <p:spPr>
          <a:xfrm>
            <a:off x="177529" y="1940438"/>
            <a:ext cx="901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Loop</a:t>
            </a:r>
            <a:br>
              <a:rPr lang="en-US">
                <a:solidFill>
                  <a:schemeClr val="tx2"/>
                </a:solidFill>
              </a:rPr>
            </a:br>
            <a:r>
              <a:rPr lang="en-US">
                <a:solidFill>
                  <a:schemeClr val="tx2"/>
                </a:solidFill>
              </a:rPr>
              <a:t>Prologue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754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BA639-46BF-4A99-991E-10D45C3D0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Topics overview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AE507-49D4-407C-B6FE-A17E500AA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/>
              <a:t>Introduction</a:t>
            </a:r>
          </a:p>
          <a:p>
            <a:pPr lvl="1"/>
            <a:r>
              <a:rPr lang="en-US" b="1"/>
              <a:t>Architecture choices</a:t>
            </a:r>
          </a:p>
          <a:p>
            <a:pPr lvl="1"/>
            <a:r>
              <a:rPr lang="en-US" b="1"/>
              <a:t>Flexibility vs Energy efficiency</a:t>
            </a:r>
          </a:p>
          <a:p>
            <a:r>
              <a:rPr lang="en-US"/>
              <a:t>Basic Schedules and Architectures exploiting data reuse</a:t>
            </a:r>
          </a:p>
          <a:p>
            <a:r>
              <a:rPr lang="en-US"/>
              <a:t>Row stationary mapping</a:t>
            </a:r>
          </a:p>
          <a:p>
            <a:r>
              <a:rPr lang="en-US"/>
              <a:t>TPU &amp; other Architectures</a:t>
            </a:r>
          </a:p>
          <a:p>
            <a:pPr lvl="1"/>
            <a:r>
              <a:rPr lang="en-US"/>
              <a:t>Systolic array processing</a:t>
            </a:r>
          </a:p>
          <a:p>
            <a:r>
              <a:rPr lang="en-US"/>
              <a:t>Summary &amp; Conclusion</a:t>
            </a:r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86E7E2-B35C-4E6C-8F85-8C14D08C1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632" y="-1"/>
            <a:ext cx="1409368" cy="51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386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BA639-46BF-4A99-991E-10D45C3D0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Topics overview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AE507-49D4-407C-B6FE-A17E500AA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Introduction</a:t>
            </a:r>
          </a:p>
          <a:p>
            <a:pPr lvl="1"/>
            <a:r>
              <a:rPr lang="en-US"/>
              <a:t>Architecture choices</a:t>
            </a:r>
          </a:p>
          <a:p>
            <a:pPr lvl="1"/>
            <a:r>
              <a:rPr lang="en-US"/>
              <a:t>Flexibility vs Energy efficiency</a:t>
            </a:r>
          </a:p>
          <a:p>
            <a:r>
              <a:rPr lang="en-US" b="1"/>
              <a:t>Basic Schedules and Architectures exploiting data reuse</a:t>
            </a:r>
          </a:p>
          <a:p>
            <a:pPr lvl="1"/>
            <a:r>
              <a:rPr lang="en-US"/>
              <a:t>Output stationary</a:t>
            </a:r>
          </a:p>
          <a:p>
            <a:pPr lvl="2"/>
            <a:r>
              <a:rPr lang="en-US"/>
              <a:t>NVE: Neuro Vector Engine</a:t>
            </a:r>
          </a:p>
          <a:p>
            <a:pPr lvl="1"/>
            <a:r>
              <a:rPr lang="en-US" b="1"/>
              <a:t>Weight stationary</a:t>
            </a:r>
          </a:p>
          <a:p>
            <a:pPr lvl="2"/>
            <a:r>
              <a:rPr lang="en-US" b="1"/>
              <a:t>CIM: Computation in Memory</a:t>
            </a:r>
          </a:p>
          <a:p>
            <a:pPr lvl="1"/>
            <a:r>
              <a:rPr lang="en-US"/>
              <a:t>Input stationary</a:t>
            </a:r>
          </a:p>
          <a:p>
            <a:r>
              <a:rPr lang="en-US"/>
              <a:t>Row stationary mapping</a:t>
            </a:r>
          </a:p>
          <a:p>
            <a:r>
              <a:rPr lang="en-US"/>
              <a:t>TPU and other architectures</a:t>
            </a:r>
          </a:p>
          <a:p>
            <a:pPr lvl="1"/>
            <a:r>
              <a:rPr lang="en-US"/>
              <a:t>Systolic array</a:t>
            </a:r>
          </a:p>
          <a:p>
            <a:r>
              <a:rPr lang="en-US"/>
              <a:t>Conclusions</a:t>
            </a:r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86E7E2-B35C-4E6C-8F85-8C14D08C1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632" y="-1"/>
            <a:ext cx="1409368" cy="51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17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36">
            <a:extLst>
              <a:ext uri="{FF2B5EF4-FFF2-40B4-BE49-F238E27FC236}">
                <a16:creationId xmlns:a16="http://schemas.microsoft.com/office/drawing/2014/main" id="{FE844B31-8347-4D21-A700-7BBF00B7F4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168" y="166190"/>
            <a:ext cx="8740303" cy="572463"/>
          </a:xfrm>
        </p:spPr>
        <p:txBody>
          <a:bodyPr wrap="square" anchor="t">
            <a:noAutofit/>
          </a:bodyPr>
          <a:lstStyle/>
          <a:p>
            <a:r>
              <a:rPr lang="en-US"/>
              <a:t>Weight Stationary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23E9A5-6B2E-4B78-A6EA-A69B6E9720C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12120" y="738653"/>
            <a:ext cx="6719760" cy="4330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50E76F-13F7-4079-B5E3-D3D66D48087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98560" y="677340"/>
            <a:ext cx="7346879" cy="4466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34;p36">
            <a:extLst>
              <a:ext uri="{FF2B5EF4-FFF2-40B4-BE49-F238E27FC236}">
                <a16:creationId xmlns:a16="http://schemas.microsoft.com/office/drawing/2014/main" id="{CCA1F435-DE2F-4F24-9E29-498C468480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168" y="166190"/>
            <a:ext cx="8740303" cy="572463"/>
          </a:xfrm>
        </p:spPr>
        <p:txBody>
          <a:bodyPr wrap="square" anchor="t">
            <a:noAutofit/>
          </a:bodyPr>
          <a:lstStyle/>
          <a:p>
            <a:r>
              <a:rPr lang="en-US"/>
              <a:t>Weight Stationary – Reference Pattern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36">
            <a:extLst>
              <a:ext uri="{FF2B5EF4-FFF2-40B4-BE49-F238E27FC236}">
                <a16:creationId xmlns:a16="http://schemas.microsoft.com/office/drawing/2014/main" id="{814EB31A-7968-4E7B-9A2B-D9D0CE7603F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168" y="166190"/>
            <a:ext cx="8740303" cy="572463"/>
          </a:xfrm>
        </p:spPr>
        <p:txBody>
          <a:bodyPr wrap="square" anchor="t">
            <a:noAutofit/>
          </a:bodyPr>
          <a:lstStyle/>
          <a:p>
            <a:r>
              <a:rPr lang="en-US"/>
              <a:t>Convolution Layer – Weight Stationary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F12CC59-327C-4702-A431-37E74BE8D5F0}"/>
              </a:ext>
            </a:extLst>
          </p:cNvPr>
          <p:cNvSpPr/>
          <p:nvPr/>
        </p:nvSpPr>
        <p:spPr>
          <a:xfrm>
            <a:off x="6543000" y="2146320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05B29A-E47A-4856-BDE6-B396B1690DEC}"/>
              </a:ext>
            </a:extLst>
          </p:cNvPr>
          <p:cNvSpPr/>
          <p:nvPr/>
        </p:nvSpPr>
        <p:spPr>
          <a:xfrm>
            <a:off x="3516120" y="1512000"/>
            <a:ext cx="2088000" cy="187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ADC5E7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834649AD-C34A-4D8E-9D08-6735653E56C7}"/>
              </a:ext>
            </a:extLst>
          </p:cNvPr>
          <p:cNvSpPr/>
          <p:nvPr/>
        </p:nvSpPr>
        <p:spPr>
          <a:xfrm>
            <a:off x="3228120" y="1800000"/>
            <a:ext cx="2088000" cy="187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ADC5E7">
              <a:alpha val="75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AA14EF1-FF33-4A45-8229-8AB3CD82CD2F}"/>
              </a:ext>
            </a:extLst>
          </p:cNvPr>
          <p:cNvSpPr/>
          <p:nvPr/>
        </p:nvSpPr>
        <p:spPr>
          <a:xfrm>
            <a:off x="3156120" y="1872000"/>
            <a:ext cx="2088000" cy="187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ADC5E7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94DBC3-FD10-44F9-BCE8-BBDE5DC00739}"/>
              </a:ext>
            </a:extLst>
          </p:cNvPr>
          <p:cNvSpPr txBox="1"/>
          <p:nvPr/>
        </p:nvSpPr>
        <p:spPr>
          <a:xfrm>
            <a:off x="3588120" y="1152000"/>
            <a:ext cx="1361376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 b="1">
                <a:latin typeface="Liberation Sans" pitchFamily="18"/>
                <a:ea typeface="Linux Libertine G" pitchFamily="2"/>
                <a:cs typeface="Linux Libertine G" pitchFamily="2"/>
              </a:rPr>
              <a:t>Input fmap</a:t>
            </a: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A20B4F5C-D03E-4910-8A70-770F3D6429CD}"/>
              </a:ext>
            </a:extLst>
          </p:cNvPr>
          <p:cNvSpPr/>
          <p:nvPr/>
        </p:nvSpPr>
        <p:spPr>
          <a:xfrm flipV="1">
            <a:off x="3120120" y="1872000"/>
            <a:ext cx="0" cy="1872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H</a:t>
            </a: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3486B403-6F38-467D-AEB4-1FF81F02DB10}"/>
              </a:ext>
            </a:extLst>
          </p:cNvPr>
          <p:cNvSpPr/>
          <p:nvPr/>
        </p:nvSpPr>
        <p:spPr>
          <a:xfrm flipH="1">
            <a:off x="3156120" y="3780000"/>
            <a:ext cx="2088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W</a:t>
            </a: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95CE540B-28FA-4045-A176-DFC73AB201DD}"/>
              </a:ext>
            </a:extLst>
          </p:cNvPr>
          <p:cNvSpPr/>
          <p:nvPr/>
        </p:nvSpPr>
        <p:spPr>
          <a:xfrm flipV="1">
            <a:off x="3084120" y="1440000"/>
            <a:ext cx="360000" cy="360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C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B432AE1-5F9C-41CE-A3EA-5AEB0ADCDB4F}"/>
              </a:ext>
            </a:extLst>
          </p:cNvPr>
          <p:cNvSpPr/>
          <p:nvPr/>
        </p:nvSpPr>
        <p:spPr>
          <a:xfrm>
            <a:off x="2220119" y="3168000"/>
            <a:ext cx="288000" cy="28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19080">
            <a:solidFill>
              <a:srgbClr val="3465A4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algn="ctr"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X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DEA965B-FDE4-4059-A741-C3EFFCE3BBEC}"/>
              </a:ext>
            </a:extLst>
          </p:cNvPr>
          <p:cNvSpPr/>
          <p:nvPr/>
        </p:nvSpPr>
        <p:spPr>
          <a:xfrm>
            <a:off x="6828120" y="1872000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/>
          </a:solidFill>
          <a:ln w="19080">
            <a:solidFill>
              <a:srgbClr val="000000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3D3D7DC-343F-4583-9830-88591E9F5DEE}"/>
              </a:ext>
            </a:extLst>
          </p:cNvPr>
          <p:cNvSpPr/>
          <p:nvPr/>
        </p:nvSpPr>
        <p:spPr>
          <a:xfrm>
            <a:off x="6828120" y="1858319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75589FA8-4498-48F9-92C2-B4C64CC52237}"/>
              </a:ext>
            </a:extLst>
          </p:cNvPr>
          <p:cNvSpPr/>
          <p:nvPr/>
        </p:nvSpPr>
        <p:spPr>
          <a:xfrm>
            <a:off x="6612120" y="2074319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>
              <a:alpha val="75000"/>
            </a:srgbClr>
          </a:solidFill>
          <a:ln w="19080">
            <a:solidFill>
              <a:srgbClr val="000000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D1F8BCD-EEFD-4B46-B61D-BB78B2F3E8A2}"/>
              </a:ext>
            </a:extLst>
          </p:cNvPr>
          <p:cNvSpPr/>
          <p:nvPr/>
        </p:nvSpPr>
        <p:spPr>
          <a:xfrm>
            <a:off x="6612120" y="206244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81C63D5-05ED-4610-BFB0-2C015011B240}"/>
              </a:ext>
            </a:extLst>
          </p:cNvPr>
          <p:cNvSpPr/>
          <p:nvPr/>
        </p:nvSpPr>
        <p:spPr>
          <a:xfrm>
            <a:off x="6543000" y="2146320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>
              <a:alpha val="50000"/>
            </a:srgbClr>
          </a:solidFill>
          <a:ln w="19080">
            <a:solidFill>
              <a:srgbClr val="000000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BF190B-E740-4EDD-9C8E-6205FB1404CF}"/>
              </a:ext>
            </a:extLst>
          </p:cNvPr>
          <p:cNvSpPr txBox="1"/>
          <p:nvPr/>
        </p:nvSpPr>
        <p:spPr>
          <a:xfrm>
            <a:off x="6798599" y="1440000"/>
            <a:ext cx="1553672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 b="1">
                <a:latin typeface="Liberation Sans" pitchFamily="18"/>
                <a:ea typeface="Linux Libertine G" pitchFamily="2"/>
                <a:cs typeface="Linux Libertine G" pitchFamily="2"/>
              </a:rPr>
              <a:t>Output fmap</a:t>
            </a:r>
          </a:p>
        </p:txBody>
      </p:sp>
      <p:sp>
        <p:nvSpPr>
          <p:cNvPr id="19" name="Straight Connector 18">
            <a:extLst>
              <a:ext uri="{FF2B5EF4-FFF2-40B4-BE49-F238E27FC236}">
                <a16:creationId xmlns:a16="http://schemas.microsoft.com/office/drawing/2014/main" id="{17EAEF4A-D710-4A61-B35A-84F8ED83C65F}"/>
              </a:ext>
            </a:extLst>
          </p:cNvPr>
          <p:cNvSpPr/>
          <p:nvPr/>
        </p:nvSpPr>
        <p:spPr>
          <a:xfrm flipH="1" flipV="1">
            <a:off x="6543000" y="3730320"/>
            <a:ext cx="1800000" cy="1368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F</a:t>
            </a:r>
          </a:p>
        </p:txBody>
      </p:sp>
      <p:sp>
        <p:nvSpPr>
          <p:cNvPr id="20" name="Straight Connector 19">
            <a:extLst>
              <a:ext uri="{FF2B5EF4-FFF2-40B4-BE49-F238E27FC236}">
                <a16:creationId xmlns:a16="http://schemas.microsoft.com/office/drawing/2014/main" id="{CF3DA2E5-098D-4EA4-8DB0-56E20E7978A2}"/>
              </a:ext>
            </a:extLst>
          </p:cNvPr>
          <p:cNvSpPr/>
          <p:nvPr/>
        </p:nvSpPr>
        <p:spPr>
          <a:xfrm>
            <a:off x="8775000" y="1872000"/>
            <a:ext cx="0" cy="1512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E</a:t>
            </a:r>
          </a:p>
        </p:txBody>
      </p:sp>
      <p:sp>
        <p:nvSpPr>
          <p:cNvPr id="21" name="Straight Connector 20">
            <a:extLst>
              <a:ext uri="{FF2B5EF4-FFF2-40B4-BE49-F238E27FC236}">
                <a16:creationId xmlns:a16="http://schemas.microsoft.com/office/drawing/2014/main" id="{B6E6377A-858A-4DE5-8192-DCF5883E6FD6}"/>
              </a:ext>
            </a:extLst>
          </p:cNvPr>
          <p:cNvSpPr/>
          <p:nvPr/>
        </p:nvSpPr>
        <p:spPr>
          <a:xfrm flipV="1">
            <a:off x="6468120" y="1800000"/>
            <a:ext cx="288000" cy="288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M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EE849E3-0CF0-4C4D-8EAC-C39334B416BB}"/>
              </a:ext>
            </a:extLst>
          </p:cNvPr>
          <p:cNvSpPr/>
          <p:nvPr/>
        </p:nvSpPr>
        <p:spPr>
          <a:xfrm>
            <a:off x="6540120" y="216000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B1B230-394E-4E11-A017-0CC39F77A121}"/>
              </a:ext>
            </a:extLst>
          </p:cNvPr>
          <p:cNvSpPr txBox="1"/>
          <p:nvPr/>
        </p:nvSpPr>
        <p:spPr>
          <a:xfrm>
            <a:off x="5676121" y="2564279"/>
            <a:ext cx="339045" cy="40051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2100">
                <a:latin typeface="Liberation Sans" pitchFamily="18"/>
                <a:ea typeface="Linux Libertine G" pitchFamily="2"/>
                <a:cs typeface="Linux Libertine G" pitchFamily="2"/>
              </a:rPr>
              <a:t>=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1DFC5F-3E32-47AB-8953-ED8227185D32}"/>
              </a:ext>
            </a:extLst>
          </p:cNvPr>
          <p:cNvSpPr txBox="1"/>
          <p:nvPr/>
        </p:nvSpPr>
        <p:spPr>
          <a:xfrm>
            <a:off x="564121" y="864000"/>
            <a:ext cx="1617985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 b="1" u="sng">
                <a:solidFill>
                  <a:srgbClr val="CE181E"/>
                </a:solidFill>
                <a:latin typeface="Liberation Sans" pitchFamily="18"/>
                <a:ea typeface="Linux Libertine G" pitchFamily="2"/>
                <a:cs typeface="Linux Libertine G" pitchFamily="2"/>
              </a:rPr>
              <a:t>Hold weights</a:t>
            </a:r>
          </a:p>
        </p:txBody>
      </p:sp>
      <p:sp>
        <p:nvSpPr>
          <p:cNvPr id="25" name="Straight Connector 24">
            <a:extLst>
              <a:ext uri="{FF2B5EF4-FFF2-40B4-BE49-F238E27FC236}">
                <a16:creationId xmlns:a16="http://schemas.microsoft.com/office/drawing/2014/main" id="{88586D09-A512-4860-ACFB-F1A63D62BF4A}"/>
              </a:ext>
            </a:extLst>
          </p:cNvPr>
          <p:cNvSpPr/>
          <p:nvPr/>
        </p:nvSpPr>
        <p:spPr>
          <a:xfrm>
            <a:off x="2076119" y="2448000"/>
            <a:ext cx="0" cy="1872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73CFABF-009A-49C2-A941-CAB9168E5E3C}"/>
              </a:ext>
            </a:extLst>
          </p:cNvPr>
          <p:cNvSpPr txBox="1"/>
          <p:nvPr/>
        </p:nvSpPr>
        <p:spPr>
          <a:xfrm>
            <a:off x="1776960" y="3168000"/>
            <a:ext cx="374055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M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3356F00-E46D-4A54-A400-65CE88B48B44}"/>
              </a:ext>
            </a:extLst>
          </p:cNvPr>
          <p:cNvSpPr/>
          <p:nvPr/>
        </p:nvSpPr>
        <p:spPr>
          <a:xfrm>
            <a:off x="852120" y="1714319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/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4E4A420-4B78-4DC1-8BB5-01291F8651B7}"/>
              </a:ext>
            </a:extLst>
          </p:cNvPr>
          <p:cNvSpPr/>
          <p:nvPr/>
        </p:nvSpPr>
        <p:spPr>
          <a:xfrm>
            <a:off x="852120" y="1714319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A419A05-F827-4DF0-9D40-271A2147DB36}"/>
              </a:ext>
            </a:extLst>
          </p:cNvPr>
          <p:cNvSpPr/>
          <p:nvPr/>
        </p:nvSpPr>
        <p:spPr>
          <a:xfrm>
            <a:off x="636120" y="1930319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5000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9617912-2363-4C97-90C9-AC800A27578A}"/>
              </a:ext>
            </a:extLst>
          </p:cNvPr>
          <p:cNvSpPr txBox="1"/>
          <p:nvPr/>
        </p:nvSpPr>
        <p:spPr>
          <a:xfrm>
            <a:off x="564120" y="1224000"/>
            <a:ext cx="1152000" cy="346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algn="ctr" hangingPunct="0"/>
            <a:r>
              <a:rPr lang="en-US" sz="1800" b="1">
                <a:latin typeface="Liberation Sans" pitchFamily="18"/>
                <a:ea typeface="Linux Libertine G" pitchFamily="2"/>
                <a:cs typeface="Linux Libertine G" pitchFamily="2"/>
              </a:rPr>
              <a:t>weights</a:t>
            </a:r>
          </a:p>
        </p:txBody>
      </p:sp>
      <p:sp>
        <p:nvSpPr>
          <p:cNvPr id="31" name="Straight Connector 30">
            <a:extLst>
              <a:ext uri="{FF2B5EF4-FFF2-40B4-BE49-F238E27FC236}">
                <a16:creationId xmlns:a16="http://schemas.microsoft.com/office/drawing/2014/main" id="{0B5C1345-BBB3-4A61-B1D9-CE03FE124AC8}"/>
              </a:ext>
            </a:extLst>
          </p:cNvPr>
          <p:cNvSpPr/>
          <p:nvPr/>
        </p:nvSpPr>
        <p:spPr>
          <a:xfrm flipV="1">
            <a:off x="503999" y="2002320"/>
            <a:ext cx="0" cy="86400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R</a:t>
            </a:r>
          </a:p>
        </p:txBody>
      </p:sp>
      <p:sp>
        <p:nvSpPr>
          <p:cNvPr id="32" name="Straight Connector 31">
            <a:extLst>
              <a:ext uri="{FF2B5EF4-FFF2-40B4-BE49-F238E27FC236}">
                <a16:creationId xmlns:a16="http://schemas.microsoft.com/office/drawing/2014/main" id="{E1EF5455-8B30-4BEC-BF07-A422D617FF5C}"/>
              </a:ext>
            </a:extLst>
          </p:cNvPr>
          <p:cNvSpPr/>
          <p:nvPr/>
        </p:nvSpPr>
        <p:spPr>
          <a:xfrm flipH="1">
            <a:off x="564120" y="2866320"/>
            <a:ext cx="864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S</a:t>
            </a:r>
          </a:p>
        </p:txBody>
      </p:sp>
      <p:sp>
        <p:nvSpPr>
          <p:cNvPr id="33" name="Straight Connector 32">
            <a:extLst>
              <a:ext uri="{FF2B5EF4-FFF2-40B4-BE49-F238E27FC236}">
                <a16:creationId xmlns:a16="http://schemas.microsoft.com/office/drawing/2014/main" id="{BB90D8C0-D49F-4FF0-A1E2-45CA342E1BC6}"/>
              </a:ext>
            </a:extLst>
          </p:cNvPr>
          <p:cNvSpPr/>
          <p:nvPr/>
        </p:nvSpPr>
        <p:spPr>
          <a:xfrm flipV="1">
            <a:off x="492120" y="1642319"/>
            <a:ext cx="216000" cy="288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C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6BD84F03-C21B-4737-8422-E2CABD1EFCD4}"/>
              </a:ext>
            </a:extLst>
          </p:cNvPr>
          <p:cNvSpPr/>
          <p:nvPr/>
        </p:nvSpPr>
        <p:spPr>
          <a:xfrm>
            <a:off x="708120" y="3600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/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57958B7-7D15-4C3B-BDBF-F23E0A42AAC3}"/>
              </a:ext>
            </a:extLst>
          </p:cNvPr>
          <p:cNvSpPr/>
          <p:nvPr/>
        </p:nvSpPr>
        <p:spPr>
          <a:xfrm>
            <a:off x="720000" y="360000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B80A7AC6-A913-4574-A9F4-C95CA055B1CC}"/>
              </a:ext>
            </a:extLst>
          </p:cNvPr>
          <p:cNvSpPr/>
          <p:nvPr/>
        </p:nvSpPr>
        <p:spPr>
          <a:xfrm>
            <a:off x="492120" y="3816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5000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E927293-3E0D-4119-8796-7B34B305D967}"/>
              </a:ext>
            </a:extLst>
          </p:cNvPr>
          <p:cNvSpPr/>
          <p:nvPr/>
        </p:nvSpPr>
        <p:spPr>
          <a:xfrm>
            <a:off x="503999" y="381600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AAF431EE-8AC0-42D9-A961-0B437378BD49}"/>
              </a:ext>
            </a:extLst>
          </p:cNvPr>
          <p:cNvSpPr/>
          <p:nvPr/>
        </p:nvSpPr>
        <p:spPr>
          <a:xfrm>
            <a:off x="420120" y="3888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5000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75CF92F1-84F7-4104-B747-16574F63645D}"/>
              </a:ext>
            </a:extLst>
          </p:cNvPr>
          <p:cNvSpPr/>
          <p:nvPr/>
        </p:nvSpPr>
        <p:spPr>
          <a:xfrm>
            <a:off x="3156120" y="1872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BCF219E4-2E59-4E5D-8C8E-5D98055C92EE}"/>
              </a:ext>
            </a:extLst>
          </p:cNvPr>
          <p:cNvSpPr/>
          <p:nvPr/>
        </p:nvSpPr>
        <p:spPr>
          <a:xfrm>
            <a:off x="3528000" y="151200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B12C1C6-F3CB-427A-8C3D-A993DAE4BB7C}"/>
              </a:ext>
            </a:extLst>
          </p:cNvPr>
          <p:cNvSpPr/>
          <p:nvPr/>
        </p:nvSpPr>
        <p:spPr>
          <a:xfrm>
            <a:off x="3240000" y="1800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CDD23F77-7044-4571-A975-467E55769647}"/>
              </a:ext>
            </a:extLst>
          </p:cNvPr>
          <p:cNvSpPr/>
          <p:nvPr/>
        </p:nvSpPr>
        <p:spPr>
          <a:xfrm>
            <a:off x="3240000" y="180000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2F3290E-5377-49DA-B09E-9560B0FE6DE9}"/>
              </a:ext>
            </a:extLst>
          </p:cNvPr>
          <p:cNvSpPr/>
          <p:nvPr/>
        </p:nvSpPr>
        <p:spPr>
          <a:xfrm>
            <a:off x="3528000" y="1512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86B0562D-0FC0-42A9-AF95-A0F703321C15}"/>
              </a:ext>
            </a:extLst>
          </p:cNvPr>
          <p:cNvSpPr/>
          <p:nvPr/>
        </p:nvSpPr>
        <p:spPr>
          <a:xfrm>
            <a:off x="6048000" y="453600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E80547-0EA1-4D14-8218-085BDC6E2C38}"/>
              </a:ext>
            </a:extLst>
          </p:cNvPr>
          <p:cNvSpPr txBox="1"/>
          <p:nvPr/>
        </p:nvSpPr>
        <p:spPr>
          <a:xfrm>
            <a:off x="6472441" y="4464000"/>
            <a:ext cx="1336241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Partial sum</a:t>
            </a: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95613BC8-01D0-46E9-86F6-507DFB8988F0}"/>
              </a:ext>
            </a:extLst>
          </p:cNvPr>
          <p:cNvSpPr/>
          <p:nvPr/>
        </p:nvSpPr>
        <p:spPr>
          <a:xfrm>
            <a:off x="3096000" y="452232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310319C-CF97-457E-B25E-4987BA8D1C6B}"/>
              </a:ext>
            </a:extLst>
          </p:cNvPr>
          <p:cNvSpPr txBox="1"/>
          <p:nvPr/>
        </p:nvSpPr>
        <p:spPr>
          <a:xfrm>
            <a:off x="3456001" y="4477680"/>
            <a:ext cx="2106259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Current calculation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CFA2BD91-2697-48E7-ADEA-8BD1559175C0}"/>
              </a:ext>
            </a:extLst>
          </p:cNvPr>
          <p:cNvSpPr/>
          <p:nvPr/>
        </p:nvSpPr>
        <p:spPr>
          <a:xfrm>
            <a:off x="420120" y="388800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9468A369-101E-4A3C-9772-CDF59A164B01}"/>
              </a:ext>
            </a:extLst>
          </p:cNvPr>
          <p:cNvSpPr/>
          <p:nvPr/>
        </p:nvSpPr>
        <p:spPr>
          <a:xfrm>
            <a:off x="3156120" y="187200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0BEBE824-4A2A-4907-9923-EABE0EE71FC6}"/>
              </a:ext>
            </a:extLst>
          </p:cNvPr>
          <p:cNvSpPr/>
          <p:nvPr/>
        </p:nvSpPr>
        <p:spPr>
          <a:xfrm>
            <a:off x="648000" y="1930319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C9D12E34-E502-457C-A19C-7208AF2936A0}"/>
              </a:ext>
            </a:extLst>
          </p:cNvPr>
          <p:cNvSpPr/>
          <p:nvPr/>
        </p:nvSpPr>
        <p:spPr>
          <a:xfrm>
            <a:off x="564120" y="2002319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5000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FF3BF6E-78A3-43BA-9129-573C49A17E89}"/>
              </a:ext>
            </a:extLst>
          </p:cNvPr>
          <p:cNvSpPr/>
          <p:nvPr/>
        </p:nvSpPr>
        <p:spPr>
          <a:xfrm>
            <a:off x="556920" y="199836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547E96A-25A3-4D76-B74A-A672435C3EE5}"/>
              </a:ext>
            </a:extLst>
          </p:cNvPr>
          <p:cNvSpPr/>
          <p:nvPr/>
        </p:nvSpPr>
        <p:spPr>
          <a:xfrm>
            <a:off x="420120" y="388800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36">
            <a:extLst>
              <a:ext uri="{FF2B5EF4-FFF2-40B4-BE49-F238E27FC236}">
                <a16:creationId xmlns:a16="http://schemas.microsoft.com/office/drawing/2014/main" id="{C8D8F369-70BB-403F-B830-6E052BA191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168" y="166190"/>
            <a:ext cx="8740303" cy="572463"/>
          </a:xfrm>
        </p:spPr>
        <p:txBody>
          <a:bodyPr wrap="square" anchor="t">
            <a:noAutofit/>
          </a:bodyPr>
          <a:lstStyle/>
          <a:p>
            <a:r>
              <a:rPr lang="en-US"/>
              <a:t>Convolution Layer – Weight Stationary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09A3E15-645E-48A6-BA49-2A5A92F1D063}"/>
              </a:ext>
            </a:extLst>
          </p:cNvPr>
          <p:cNvSpPr/>
          <p:nvPr/>
        </p:nvSpPr>
        <p:spPr>
          <a:xfrm>
            <a:off x="6543000" y="2146320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DF379EFF-34DE-44E8-99EB-FA6F42626595}"/>
              </a:ext>
            </a:extLst>
          </p:cNvPr>
          <p:cNvSpPr/>
          <p:nvPr/>
        </p:nvSpPr>
        <p:spPr>
          <a:xfrm>
            <a:off x="3516120" y="1512000"/>
            <a:ext cx="2088000" cy="187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ADC5E7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4B4023C-184C-4F72-B36D-2437B0286B79}"/>
              </a:ext>
            </a:extLst>
          </p:cNvPr>
          <p:cNvSpPr/>
          <p:nvPr/>
        </p:nvSpPr>
        <p:spPr>
          <a:xfrm>
            <a:off x="3228120" y="1800000"/>
            <a:ext cx="2088000" cy="187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ADC5E7">
              <a:alpha val="75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53536F4-E402-4184-99AB-A7A211744962}"/>
              </a:ext>
            </a:extLst>
          </p:cNvPr>
          <p:cNvSpPr/>
          <p:nvPr/>
        </p:nvSpPr>
        <p:spPr>
          <a:xfrm>
            <a:off x="3156120" y="1872000"/>
            <a:ext cx="2088000" cy="187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ADC5E7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0F9F7B-B052-4DC7-BE9D-DB1F50AF49C6}"/>
              </a:ext>
            </a:extLst>
          </p:cNvPr>
          <p:cNvSpPr txBox="1"/>
          <p:nvPr/>
        </p:nvSpPr>
        <p:spPr>
          <a:xfrm>
            <a:off x="3588120" y="1152000"/>
            <a:ext cx="1361376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 b="1">
                <a:latin typeface="Liberation Sans" pitchFamily="18"/>
                <a:ea typeface="Linux Libertine G" pitchFamily="2"/>
                <a:cs typeface="Linux Libertine G" pitchFamily="2"/>
              </a:rPr>
              <a:t>Input fmap</a:t>
            </a: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D41CBEBA-30ED-424F-BEFA-75E57AD7C588}"/>
              </a:ext>
            </a:extLst>
          </p:cNvPr>
          <p:cNvSpPr/>
          <p:nvPr/>
        </p:nvSpPr>
        <p:spPr>
          <a:xfrm flipV="1">
            <a:off x="3120120" y="1872000"/>
            <a:ext cx="0" cy="1872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H</a:t>
            </a: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8FC9DA49-6858-47A9-94CA-CA094DFC2BE1}"/>
              </a:ext>
            </a:extLst>
          </p:cNvPr>
          <p:cNvSpPr/>
          <p:nvPr/>
        </p:nvSpPr>
        <p:spPr>
          <a:xfrm flipH="1">
            <a:off x="3156120" y="3780000"/>
            <a:ext cx="2088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W</a:t>
            </a: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DD0BAB2C-84F1-408B-8468-C0E7FD882405}"/>
              </a:ext>
            </a:extLst>
          </p:cNvPr>
          <p:cNvSpPr/>
          <p:nvPr/>
        </p:nvSpPr>
        <p:spPr>
          <a:xfrm flipV="1">
            <a:off x="3084120" y="1440000"/>
            <a:ext cx="360000" cy="360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C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777EDBE-480C-40EF-9AB2-CE713A902DCC}"/>
              </a:ext>
            </a:extLst>
          </p:cNvPr>
          <p:cNvSpPr/>
          <p:nvPr/>
        </p:nvSpPr>
        <p:spPr>
          <a:xfrm>
            <a:off x="2220119" y="3168000"/>
            <a:ext cx="288000" cy="28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19080">
            <a:solidFill>
              <a:srgbClr val="3465A4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algn="ctr"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X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4AFB780-68A5-4A92-83F1-B65BF3529588}"/>
              </a:ext>
            </a:extLst>
          </p:cNvPr>
          <p:cNvSpPr/>
          <p:nvPr/>
        </p:nvSpPr>
        <p:spPr>
          <a:xfrm>
            <a:off x="6828120" y="1872000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/>
          </a:solidFill>
          <a:ln w="19080">
            <a:solidFill>
              <a:srgbClr val="000000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76DA09C-B429-43D5-A589-39EA132AC718}"/>
              </a:ext>
            </a:extLst>
          </p:cNvPr>
          <p:cNvSpPr/>
          <p:nvPr/>
        </p:nvSpPr>
        <p:spPr>
          <a:xfrm>
            <a:off x="7152120" y="1858319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1241AF-AB0A-4E75-97E9-76942C356F0C}"/>
              </a:ext>
            </a:extLst>
          </p:cNvPr>
          <p:cNvSpPr/>
          <p:nvPr/>
        </p:nvSpPr>
        <p:spPr>
          <a:xfrm>
            <a:off x="6612120" y="2074319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>
              <a:alpha val="75000"/>
            </a:srgbClr>
          </a:solidFill>
          <a:ln w="19080">
            <a:solidFill>
              <a:srgbClr val="000000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B69A2AF-7819-4AEC-BDDE-5C63F17CDCD3}"/>
              </a:ext>
            </a:extLst>
          </p:cNvPr>
          <p:cNvSpPr/>
          <p:nvPr/>
        </p:nvSpPr>
        <p:spPr>
          <a:xfrm>
            <a:off x="6936120" y="206244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CF1414A-8F09-49E5-9935-5E72741E407D}"/>
              </a:ext>
            </a:extLst>
          </p:cNvPr>
          <p:cNvSpPr/>
          <p:nvPr/>
        </p:nvSpPr>
        <p:spPr>
          <a:xfrm>
            <a:off x="6543000" y="2146320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>
              <a:alpha val="50000"/>
            </a:srgbClr>
          </a:solidFill>
          <a:ln w="19080">
            <a:solidFill>
              <a:srgbClr val="000000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9108BB-C1B8-41B1-B38D-FBE62AD516A9}"/>
              </a:ext>
            </a:extLst>
          </p:cNvPr>
          <p:cNvSpPr txBox="1"/>
          <p:nvPr/>
        </p:nvSpPr>
        <p:spPr>
          <a:xfrm>
            <a:off x="6798599" y="1440000"/>
            <a:ext cx="1553672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 b="1">
                <a:latin typeface="Liberation Sans" pitchFamily="18"/>
                <a:ea typeface="Linux Libertine G" pitchFamily="2"/>
                <a:cs typeface="Linux Libertine G" pitchFamily="2"/>
              </a:rPr>
              <a:t>Output fmap</a:t>
            </a:r>
          </a:p>
        </p:txBody>
      </p:sp>
      <p:sp>
        <p:nvSpPr>
          <p:cNvPr id="19" name="Straight Connector 18">
            <a:extLst>
              <a:ext uri="{FF2B5EF4-FFF2-40B4-BE49-F238E27FC236}">
                <a16:creationId xmlns:a16="http://schemas.microsoft.com/office/drawing/2014/main" id="{17702293-22C2-43CF-ACE1-B9ACDC4477ED}"/>
              </a:ext>
            </a:extLst>
          </p:cNvPr>
          <p:cNvSpPr/>
          <p:nvPr/>
        </p:nvSpPr>
        <p:spPr>
          <a:xfrm flipH="1" flipV="1">
            <a:off x="6543000" y="3730320"/>
            <a:ext cx="1800000" cy="1368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F</a:t>
            </a:r>
          </a:p>
        </p:txBody>
      </p:sp>
      <p:sp>
        <p:nvSpPr>
          <p:cNvPr id="20" name="Straight Connector 19">
            <a:extLst>
              <a:ext uri="{FF2B5EF4-FFF2-40B4-BE49-F238E27FC236}">
                <a16:creationId xmlns:a16="http://schemas.microsoft.com/office/drawing/2014/main" id="{96D9ED81-09C4-4599-BB24-1F3C8A91F6EA}"/>
              </a:ext>
            </a:extLst>
          </p:cNvPr>
          <p:cNvSpPr/>
          <p:nvPr/>
        </p:nvSpPr>
        <p:spPr>
          <a:xfrm>
            <a:off x="8775000" y="1872000"/>
            <a:ext cx="0" cy="1512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E</a:t>
            </a:r>
          </a:p>
        </p:txBody>
      </p:sp>
      <p:sp>
        <p:nvSpPr>
          <p:cNvPr id="21" name="Straight Connector 20">
            <a:extLst>
              <a:ext uri="{FF2B5EF4-FFF2-40B4-BE49-F238E27FC236}">
                <a16:creationId xmlns:a16="http://schemas.microsoft.com/office/drawing/2014/main" id="{6C83BF72-4877-4F73-A970-DCD124F11890}"/>
              </a:ext>
            </a:extLst>
          </p:cNvPr>
          <p:cNvSpPr/>
          <p:nvPr/>
        </p:nvSpPr>
        <p:spPr>
          <a:xfrm flipV="1">
            <a:off x="6468120" y="1800000"/>
            <a:ext cx="288000" cy="288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M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29F4E750-41C9-459E-A00F-1515E2497B70}"/>
              </a:ext>
            </a:extLst>
          </p:cNvPr>
          <p:cNvSpPr/>
          <p:nvPr/>
        </p:nvSpPr>
        <p:spPr>
          <a:xfrm>
            <a:off x="6864120" y="216000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F9FF11-8868-40A1-94F4-A574281593C7}"/>
              </a:ext>
            </a:extLst>
          </p:cNvPr>
          <p:cNvSpPr txBox="1"/>
          <p:nvPr/>
        </p:nvSpPr>
        <p:spPr>
          <a:xfrm>
            <a:off x="5676121" y="2564279"/>
            <a:ext cx="339045" cy="40051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2100">
                <a:latin typeface="Liberation Sans" pitchFamily="18"/>
                <a:ea typeface="Linux Libertine G" pitchFamily="2"/>
                <a:cs typeface="Linux Libertine G" pitchFamily="2"/>
              </a:rPr>
              <a:t>=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C5A018-6E6D-4374-B88B-F5D552D2D524}"/>
              </a:ext>
            </a:extLst>
          </p:cNvPr>
          <p:cNvSpPr txBox="1"/>
          <p:nvPr/>
        </p:nvSpPr>
        <p:spPr>
          <a:xfrm>
            <a:off x="204873" y="672149"/>
            <a:ext cx="3029910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solidFill>
                  <a:srgbClr val="CE181E"/>
                </a:solidFill>
                <a:latin typeface="Liberation Sans" pitchFamily="18"/>
                <a:ea typeface="Linux Libertine G" pitchFamily="2"/>
                <a:cs typeface="Linux Libertine G" pitchFamily="2"/>
              </a:rPr>
              <a:t>Hold weights; move window</a:t>
            </a:r>
          </a:p>
        </p:txBody>
      </p:sp>
      <p:sp>
        <p:nvSpPr>
          <p:cNvPr id="25" name="Straight Connector 24">
            <a:extLst>
              <a:ext uri="{FF2B5EF4-FFF2-40B4-BE49-F238E27FC236}">
                <a16:creationId xmlns:a16="http://schemas.microsoft.com/office/drawing/2014/main" id="{BB3F7546-5459-4AA8-8FF6-B8D4DFF93E55}"/>
              </a:ext>
            </a:extLst>
          </p:cNvPr>
          <p:cNvSpPr/>
          <p:nvPr/>
        </p:nvSpPr>
        <p:spPr>
          <a:xfrm>
            <a:off x="2076119" y="2448000"/>
            <a:ext cx="0" cy="1872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36D308B-4F54-4191-845C-87BDC2016D2B}"/>
              </a:ext>
            </a:extLst>
          </p:cNvPr>
          <p:cNvSpPr txBox="1"/>
          <p:nvPr/>
        </p:nvSpPr>
        <p:spPr>
          <a:xfrm>
            <a:off x="1776960" y="3168000"/>
            <a:ext cx="374055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M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B08F2CBF-7644-40C6-880F-79C1C32F67C4}"/>
              </a:ext>
            </a:extLst>
          </p:cNvPr>
          <p:cNvSpPr/>
          <p:nvPr/>
        </p:nvSpPr>
        <p:spPr>
          <a:xfrm>
            <a:off x="852120" y="1714319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/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2697B89-9C8C-4013-9298-F80B737738A3}"/>
              </a:ext>
            </a:extLst>
          </p:cNvPr>
          <p:cNvSpPr/>
          <p:nvPr/>
        </p:nvSpPr>
        <p:spPr>
          <a:xfrm>
            <a:off x="852120" y="1714319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8A641A2-4368-4294-972F-90D4CE89F003}"/>
              </a:ext>
            </a:extLst>
          </p:cNvPr>
          <p:cNvSpPr/>
          <p:nvPr/>
        </p:nvSpPr>
        <p:spPr>
          <a:xfrm>
            <a:off x="636120" y="1930319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5000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393FAB-D2DE-47B9-A899-7CFF2017D852}"/>
              </a:ext>
            </a:extLst>
          </p:cNvPr>
          <p:cNvSpPr txBox="1"/>
          <p:nvPr/>
        </p:nvSpPr>
        <p:spPr>
          <a:xfrm>
            <a:off x="564120" y="1224000"/>
            <a:ext cx="1152000" cy="346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algn="ctr" hangingPunct="0"/>
            <a:r>
              <a:rPr lang="en-US" sz="1800" b="1">
                <a:latin typeface="Liberation Sans" pitchFamily="18"/>
                <a:ea typeface="Linux Libertine G" pitchFamily="2"/>
                <a:cs typeface="Linux Libertine G" pitchFamily="2"/>
              </a:rPr>
              <a:t>weights</a:t>
            </a:r>
          </a:p>
        </p:txBody>
      </p:sp>
      <p:sp>
        <p:nvSpPr>
          <p:cNvPr id="31" name="Straight Connector 30">
            <a:extLst>
              <a:ext uri="{FF2B5EF4-FFF2-40B4-BE49-F238E27FC236}">
                <a16:creationId xmlns:a16="http://schemas.microsoft.com/office/drawing/2014/main" id="{7C4E31BD-9761-461A-8CBC-4AB44C109028}"/>
              </a:ext>
            </a:extLst>
          </p:cNvPr>
          <p:cNvSpPr/>
          <p:nvPr/>
        </p:nvSpPr>
        <p:spPr>
          <a:xfrm flipV="1">
            <a:off x="503999" y="2002320"/>
            <a:ext cx="0" cy="86400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R</a:t>
            </a:r>
          </a:p>
        </p:txBody>
      </p:sp>
      <p:sp>
        <p:nvSpPr>
          <p:cNvPr id="32" name="Straight Connector 31">
            <a:extLst>
              <a:ext uri="{FF2B5EF4-FFF2-40B4-BE49-F238E27FC236}">
                <a16:creationId xmlns:a16="http://schemas.microsoft.com/office/drawing/2014/main" id="{9A639D3A-04D3-4AE9-973D-B219C5D75D5A}"/>
              </a:ext>
            </a:extLst>
          </p:cNvPr>
          <p:cNvSpPr/>
          <p:nvPr/>
        </p:nvSpPr>
        <p:spPr>
          <a:xfrm flipH="1">
            <a:off x="564120" y="2866320"/>
            <a:ext cx="864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S</a:t>
            </a:r>
          </a:p>
        </p:txBody>
      </p:sp>
      <p:sp>
        <p:nvSpPr>
          <p:cNvPr id="33" name="Straight Connector 32">
            <a:extLst>
              <a:ext uri="{FF2B5EF4-FFF2-40B4-BE49-F238E27FC236}">
                <a16:creationId xmlns:a16="http://schemas.microsoft.com/office/drawing/2014/main" id="{AF8B17FC-6595-416D-8325-E171BF51C21C}"/>
              </a:ext>
            </a:extLst>
          </p:cNvPr>
          <p:cNvSpPr/>
          <p:nvPr/>
        </p:nvSpPr>
        <p:spPr>
          <a:xfrm flipV="1">
            <a:off x="492120" y="1642319"/>
            <a:ext cx="216000" cy="288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C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0F31FFC-65DC-4803-815B-09D9D58EBA92}"/>
              </a:ext>
            </a:extLst>
          </p:cNvPr>
          <p:cNvSpPr/>
          <p:nvPr/>
        </p:nvSpPr>
        <p:spPr>
          <a:xfrm>
            <a:off x="708120" y="3600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/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883874E1-F7FC-473E-B878-B6864E61AF9A}"/>
              </a:ext>
            </a:extLst>
          </p:cNvPr>
          <p:cNvSpPr/>
          <p:nvPr/>
        </p:nvSpPr>
        <p:spPr>
          <a:xfrm>
            <a:off x="720000" y="360000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2DD43AA5-FE19-4AEB-9C37-353E792C56FD}"/>
              </a:ext>
            </a:extLst>
          </p:cNvPr>
          <p:cNvSpPr/>
          <p:nvPr/>
        </p:nvSpPr>
        <p:spPr>
          <a:xfrm>
            <a:off x="492120" y="3816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5000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A605F9F5-B9D3-4BF3-A7AF-191636C87D59}"/>
              </a:ext>
            </a:extLst>
          </p:cNvPr>
          <p:cNvSpPr/>
          <p:nvPr/>
        </p:nvSpPr>
        <p:spPr>
          <a:xfrm>
            <a:off x="503999" y="381600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AAE614D5-D5CC-4339-AB53-8B1D4DFC2930}"/>
              </a:ext>
            </a:extLst>
          </p:cNvPr>
          <p:cNvSpPr/>
          <p:nvPr/>
        </p:nvSpPr>
        <p:spPr>
          <a:xfrm>
            <a:off x="420120" y="3888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5000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FB6D31D-B60F-4A18-B0EC-FCE0D19853EE}"/>
              </a:ext>
            </a:extLst>
          </p:cNvPr>
          <p:cNvSpPr/>
          <p:nvPr/>
        </p:nvSpPr>
        <p:spPr>
          <a:xfrm>
            <a:off x="3444120" y="1872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EEA26596-2310-4622-87DF-B34975E7D01A}"/>
              </a:ext>
            </a:extLst>
          </p:cNvPr>
          <p:cNvSpPr/>
          <p:nvPr/>
        </p:nvSpPr>
        <p:spPr>
          <a:xfrm>
            <a:off x="3816000" y="151200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FE536890-16A1-4E75-9002-45D1C56FD985}"/>
              </a:ext>
            </a:extLst>
          </p:cNvPr>
          <p:cNvSpPr/>
          <p:nvPr/>
        </p:nvSpPr>
        <p:spPr>
          <a:xfrm>
            <a:off x="3528000" y="1800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B53CEB9-2067-45E2-9D49-20E25FA98504}"/>
              </a:ext>
            </a:extLst>
          </p:cNvPr>
          <p:cNvSpPr/>
          <p:nvPr/>
        </p:nvSpPr>
        <p:spPr>
          <a:xfrm>
            <a:off x="3528000" y="180000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896901A-0F2D-4383-B907-954D737B9717}"/>
              </a:ext>
            </a:extLst>
          </p:cNvPr>
          <p:cNvSpPr/>
          <p:nvPr/>
        </p:nvSpPr>
        <p:spPr>
          <a:xfrm>
            <a:off x="3816000" y="1512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C20ECCCE-9A0B-4400-ABCD-CF340FF3C060}"/>
              </a:ext>
            </a:extLst>
          </p:cNvPr>
          <p:cNvSpPr/>
          <p:nvPr/>
        </p:nvSpPr>
        <p:spPr>
          <a:xfrm>
            <a:off x="6048000" y="453600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6936EA7-C66F-4BEF-9202-3361C6392AAC}"/>
              </a:ext>
            </a:extLst>
          </p:cNvPr>
          <p:cNvSpPr txBox="1"/>
          <p:nvPr/>
        </p:nvSpPr>
        <p:spPr>
          <a:xfrm>
            <a:off x="6472441" y="4464000"/>
            <a:ext cx="1336241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Partial sum</a:t>
            </a: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B76F5126-9A1B-45D5-B9F0-022DAB132C00}"/>
              </a:ext>
            </a:extLst>
          </p:cNvPr>
          <p:cNvSpPr/>
          <p:nvPr/>
        </p:nvSpPr>
        <p:spPr>
          <a:xfrm>
            <a:off x="3096000" y="452232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5C593DC-2FAF-4F95-AB92-3694C86133DD}"/>
              </a:ext>
            </a:extLst>
          </p:cNvPr>
          <p:cNvSpPr txBox="1"/>
          <p:nvPr/>
        </p:nvSpPr>
        <p:spPr>
          <a:xfrm>
            <a:off x="3456001" y="4477680"/>
            <a:ext cx="2106259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Current calculation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DAA1792E-84A0-4FEC-B09B-1E8BE0F5F140}"/>
              </a:ext>
            </a:extLst>
          </p:cNvPr>
          <p:cNvSpPr/>
          <p:nvPr/>
        </p:nvSpPr>
        <p:spPr>
          <a:xfrm>
            <a:off x="420120" y="388800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82B43DF0-48D1-42C5-9600-BC6B768CAB09}"/>
              </a:ext>
            </a:extLst>
          </p:cNvPr>
          <p:cNvSpPr/>
          <p:nvPr/>
        </p:nvSpPr>
        <p:spPr>
          <a:xfrm>
            <a:off x="3444120" y="187200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EE30A5EC-6078-4841-99D8-28C2DDE04F32}"/>
              </a:ext>
            </a:extLst>
          </p:cNvPr>
          <p:cNvSpPr/>
          <p:nvPr/>
        </p:nvSpPr>
        <p:spPr>
          <a:xfrm>
            <a:off x="648000" y="1930319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A03E9A41-7FC3-48D6-BBA3-D7BE611A3594}"/>
              </a:ext>
            </a:extLst>
          </p:cNvPr>
          <p:cNvSpPr/>
          <p:nvPr/>
        </p:nvSpPr>
        <p:spPr>
          <a:xfrm>
            <a:off x="564120" y="2002319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5000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54865363-244A-439D-9C62-2E52985D4E21}"/>
              </a:ext>
            </a:extLst>
          </p:cNvPr>
          <p:cNvSpPr/>
          <p:nvPr/>
        </p:nvSpPr>
        <p:spPr>
          <a:xfrm>
            <a:off x="556920" y="199836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FCA5C933-84A3-41D8-9B80-89AA63E974F6}"/>
              </a:ext>
            </a:extLst>
          </p:cNvPr>
          <p:cNvSpPr/>
          <p:nvPr/>
        </p:nvSpPr>
        <p:spPr>
          <a:xfrm>
            <a:off x="420120" y="388800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BBCA255-035A-468D-A340-099B77B047E7}"/>
              </a:ext>
            </a:extLst>
          </p:cNvPr>
          <p:cNvSpPr txBox="1"/>
          <p:nvPr/>
        </p:nvSpPr>
        <p:spPr>
          <a:xfrm>
            <a:off x="6968160" y="1080000"/>
            <a:ext cx="1951922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 b="1">
                <a:solidFill>
                  <a:srgbClr val="CE181E"/>
                </a:solidFill>
                <a:latin typeface="Liberation Sans" pitchFamily="18"/>
                <a:ea typeface="Linux Libertine G" pitchFamily="2"/>
                <a:cs typeface="Linux Libertine G" pitchFamily="2"/>
              </a:rPr>
              <a:t>New partial sum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36">
            <a:extLst>
              <a:ext uri="{FF2B5EF4-FFF2-40B4-BE49-F238E27FC236}">
                <a16:creationId xmlns:a16="http://schemas.microsoft.com/office/drawing/2014/main" id="{B4DCB6FE-A17D-47BA-BA3D-D95CCC49097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168" y="166190"/>
            <a:ext cx="8740303" cy="572463"/>
          </a:xfrm>
        </p:spPr>
        <p:txBody>
          <a:bodyPr wrap="square" anchor="t">
            <a:noAutofit/>
          </a:bodyPr>
          <a:lstStyle/>
          <a:p>
            <a:r>
              <a:rPr lang="en-US"/>
              <a:t>Convolution Layer – Weight Stationary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BA17DA5-F231-4083-BA32-EDDBE1BF75C4}"/>
              </a:ext>
            </a:extLst>
          </p:cNvPr>
          <p:cNvSpPr/>
          <p:nvPr/>
        </p:nvSpPr>
        <p:spPr>
          <a:xfrm>
            <a:off x="6543000" y="2146320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26ED6CB-7ACA-4E71-A743-9A8125490484}"/>
              </a:ext>
            </a:extLst>
          </p:cNvPr>
          <p:cNvSpPr/>
          <p:nvPr/>
        </p:nvSpPr>
        <p:spPr>
          <a:xfrm>
            <a:off x="3516120" y="1512000"/>
            <a:ext cx="2088000" cy="187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ADC5E7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C26B7C7-B1DC-452F-B520-C134B6530A9A}"/>
              </a:ext>
            </a:extLst>
          </p:cNvPr>
          <p:cNvSpPr/>
          <p:nvPr/>
        </p:nvSpPr>
        <p:spPr>
          <a:xfrm>
            <a:off x="3228120" y="1800000"/>
            <a:ext cx="2088000" cy="187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ADC5E7">
              <a:alpha val="75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AD3875E-BBD6-4A4B-B3A7-AEE96AF7A832}"/>
              </a:ext>
            </a:extLst>
          </p:cNvPr>
          <p:cNvSpPr/>
          <p:nvPr/>
        </p:nvSpPr>
        <p:spPr>
          <a:xfrm>
            <a:off x="3156120" y="1872000"/>
            <a:ext cx="2088000" cy="187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ADC5E7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749AD5-A13C-4D24-87FA-A19D01D240FD}"/>
              </a:ext>
            </a:extLst>
          </p:cNvPr>
          <p:cNvSpPr txBox="1"/>
          <p:nvPr/>
        </p:nvSpPr>
        <p:spPr>
          <a:xfrm>
            <a:off x="3588120" y="1152000"/>
            <a:ext cx="1361376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 b="1">
                <a:latin typeface="Liberation Sans" pitchFamily="18"/>
                <a:ea typeface="Linux Libertine G" pitchFamily="2"/>
                <a:cs typeface="Linux Libertine G" pitchFamily="2"/>
              </a:rPr>
              <a:t>Input fmap</a:t>
            </a: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3BBD30C4-0E3F-47A1-9B12-30D8D625591B}"/>
              </a:ext>
            </a:extLst>
          </p:cNvPr>
          <p:cNvSpPr/>
          <p:nvPr/>
        </p:nvSpPr>
        <p:spPr>
          <a:xfrm flipV="1">
            <a:off x="3120120" y="1872000"/>
            <a:ext cx="0" cy="1872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H</a:t>
            </a: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613999E7-2F8D-4997-9B2A-A51E2168ED93}"/>
              </a:ext>
            </a:extLst>
          </p:cNvPr>
          <p:cNvSpPr/>
          <p:nvPr/>
        </p:nvSpPr>
        <p:spPr>
          <a:xfrm flipH="1">
            <a:off x="3156120" y="3780000"/>
            <a:ext cx="2088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W</a:t>
            </a: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87A6FD32-2A41-4360-8238-DF5FDABCBACA}"/>
              </a:ext>
            </a:extLst>
          </p:cNvPr>
          <p:cNvSpPr/>
          <p:nvPr/>
        </p:nvSpPr>
        <p:spPr>
          <a:xfrm flipV="1">
            <a:off x="3084120" y="1440000"/>
            <a:ext cx="360000" cy="360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C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5569CE8-BD63-477B-B82A-DA92EA7839A0}"/>
              </a:ext>
            </a:extLst>
          </p:cNvPr>
          <p:cNvSpPr/>
          <p:nvPr/>
        </p:nvSpPr>
        <p:spPr>
          <a:xfrm>
            <a:off x="2220119" y="3168000"/>
            <a:ext cx="288000" cy="28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19080">
            <a:solidFill>
              <a:srgbClr val="3465A4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algn="ctr"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X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114664C-9F19-4F4D-9D23-5A84C5EF59F3}"/>
              </a:ext>
            </a:extLst>
          </p:cNvPr>
          <p:cNvSpPr/>
          <p:nvPr/>
        </p:nvSpPr>
        <p:spPr>
          <a:xfrm>
            <a:off x="6828120" y="1872000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/>
          </a:solidFill>
          <a:ln w="19080">
            <a:solidFill>
              <a:srgbClr val="000000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0DB1428-35EF-4256-AB9F-EC7E3A16A761}"/>
              </a:ext>
            </a:extLst>
          </p:cNvPr>
          <p:cNvSpPr/>
          <p:nvPr/>
        </p:nvSpPr>
        <p:spPr>
          <a:xfrm>
            <a:off x="6828120" y="1858319"/>
            <a:ext cx="1800000" cy="15393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>
              <a:alpha val="39000"/>
            </a:srgbClr>
          </a:solidFill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F8FC93D-AC15-45E1-8392-A110521342C8}"/>
              </a:ext>
            </a:extLst>
          </p:cNvPr>
          <p:cNvSpPr/>
          <p:nvPr/>
        </p:nvSpPr>
        <p:spPr>
          <a:xfrm>
            <a:off x="6612120" y="2074319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>
              <a:alpha val="75000"/>
            </a:srgbClr>
          </a:solidFill>
          <a:ln w="19080">
            <a:solidFill>
              <a:srgbClr val="000000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9C93E7C-8575-45E4-91A9-D057225E9C53}"/>
              </a:ext>
            </a:extLst>
          </p:cNvPr>
          <p:cNvSpPr/>
          <p:nvPr/>
        </p:nvSpPr>
        <p:spPr>
          <a:xfrm>
            <a:off x="6612120" y="2062440"/>
            <a:ext cx="1800000" cy="15375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>
              <a:alpha val="38000"/>
            </a:srgbClr>
          </a:solidFill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BF36C8F-6613-4D9F-9466-F70E18ECB79F}"/>
              </a:ext>
            </a:extLst>
          </p:cNvPr>
          <p:cNvSpPr/>
          <p:nvPr/>
        </p:nvSpPr>
        <p:spPr>
          <a:xfrm>
            <a:off x="6543000" y="2146320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>
              <a:alpha val="50000"/>
            </a:srgbClr>
          </a:solidFill>
          <a:ln w="19080">
            <a:solidFill>
              <a:srgbClr val="000000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C8BBD2-8618-4B54-A279-133F0BBE0A34}"/>
              </a:ext>
            </a:extLst>
          </p:cNvPr>
          <p:cNvSpPr txBox="1"/>
          <p:nvPr/>
        </p:nvSpPr>
        <p:spPr>
          <a:xfrm>
            <a:off x="6798599" y="1440000"/>
            <a:ext cx="1553672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 b="1">
                <a:latin typeface="Liberation Sans" pitchFamily="18"/>
                <a:ea typeface="Linux Libertine G" pitchFamily="2"/>
                <a:cs typeface="Linux Libertine G" pitchFamily="2"/>
              </a:rPr>
              <a:t>Output fmap</a:t>
            </a:r>
          </a:p>
        </p:txBody>
      </p:sp>
      <p:sp>
        <p:nvSpPr>
          <p:cNvPr id="19" name="Straight Connector 18">
            <a:extLst>
              <a:ext uri="{FF2B5EF4-FFF2-40B4-BE49-F238E27FC236}">
                <a16:creationId xmlns:a16="http://schemas.microsoft.com/office/drawing/2014/main" id="{AB4C1C24-8AFF-43DF-9183-54781E672E96}"/>
              </a:ext>
            </a:extLst>
          </p:cNvPr>
          <p:cNvSpPr/>
          <p:nvPr/>
        </p:nvSpPr>
        <p:spPr>
          <a:xfrm flipH="1" flipV="1">
            <a:off x="6543000" y="3730320"/>
            <a:ext cx="1800000" cy="1368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F</a:t>
            </a:r>
          </a:p>
        </p:txBody>
      </p:sp>
      <p:sp>
        <p:nvSpPr>
          <p:cNvPr id="20" name="Straight Connector 19">
            <a:extLst>
              <a:ext uri="{FF2B5EF4-FFF2-40B4-BE49-F238E27FC236}">
                <a16:creationId xmlns:a16="http://schemas.microsoft.com/office/drawing/2014/main" id="{433FD116-5236-46AA-8635-526A2A386C4A}"/>
              </a:ext>
            </a:extLst>
          </p:cNvPr>
          <p:cNvSpPr/>
          <p:nvPr/>
        </p:nvSpPr>
        <p:spPr>
          <a:xfrm>
            <a:off x="8775000" y="1872000"/>
            <a:ext cx="0" cy="1512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E</a:t>
            </a:r>
          </a:p>
        </p:txBody>
      </p:sp>
      <p:sp>
        <p:nvSpPr>
          <p:cNvPr id="21" name="Straight Connector 20">
            <a:extLst>
              <a:ext uri="{FF2B5EF4-FFF2-40B4-BE49-F238E27FC236}">
                <a16:creationId xmlns:a16="http://schemas.microsoft.com/office/drawing/2014/main" id="{AEAE5603-180D-4654-BD5A-6965910DF653}"/>
              </a:ext>
            </a:extLst>
          </p:cNvPr>
          <p:cNvSpPr/>
          <p:nvPr/>
        </p:nvSpPr>
        <p:spPr>
          <a:xfrm flipV="1">
            <a:off x="6468120" y="1800000"/>
            <a:ext cx="288000" cy="288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M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708378A-A9B8-48F3-B258-9AFA020E05BD}"/>
              </a:ext>
            </a:extLst>
          </p:cNvPr>
          <p:cNvSpPr/>
          <p:nvPr/>
        </p:nvSpPr>
        <p:spPr>
          <a:xfrm>
            <a:off x="6543000" y="2160000"/>
            <a:ext cx="1800000" cy="151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>
              <a:alpha val="21000"/>
            </a:srgbClr>
          </a:solidFill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7E36802-4E35-4D50-86C1-3519340D7F7E}"/>
              </a:ext>
            </a:extLst>
          </p:cNvPr>
          <p:cNvSpPr txBox="1"/>
          <p:nvPr/>
        </p:nvSpPr>
        <p:spPr>
          <a:xfrm>
            <a:off x="5676121" y="2564279"/>
            <a:ext cx="339045" cy="40051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2100">
                <a:latin typeface="Liberation Sans" pitchFamily="18"/>
                <a:ea typeface="Linux Libertine G" pitchFamily="2"/>
                <a:cs typeface="Linux Libertine G" pitchFamily="2"/>
              </a:rPr>
              <a:t>=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F7048A-D99A-4B31-AECF-CDB399F352CB}"/>
              </a:ext>
            </a:extLst>
          </p:cNvPr>
          <p:cNvSpPr txBox="1"/>
          <p:nvPr/>
        </p:nvSpPr>
        <p:spPr>
          <a:xfrm>
            <a:off x="252823" y="651664"/>
            <a:ext cx="3530367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solidFill>
                  <a:srgbClr val="CE181E"/>
                </a:solidFill>
                <a:latin typeface="Liberation Sans" pitchFamily="18"/>
                <a:ea typeface="Linux Libertine G" pitchFamily="2"/>
                <a:cs typeface="Linux Libertine G" pitchFamily="2"/>
              </a:rPr>
              <a:t>Hold weights; for all output psum</a:t>
            </a:r>
          </a:p>
        </p:txBody>
      </p:sp>
      <p:sp>
        <p:nvSpPr>
          <p:cNvPr id="25" name="Straight Connector 24">
            <a:extLst>
              <a:ext uri="{FF2B5EF4-FFF2-40B4-BE49-F238E27FC236}">
                <a16:creationId xmlns:a16="http://schemas.microsoft.com/office/drawing/2014/main" id="{E7991404-EA48-443A-A6FF-53B10A399EFA}"/>
              </a:ext>
            </a:extLst>
          </p:cNvPr>
          <p:cNvSpPr/>
          <p:nvPr/>
        </p:nvSpPr>
        <p:spPr>
          <a:xfrm>
            <a:off x="2076119" y="2448000"/>
            <a:ext cx="0" cy="1872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84C346B-35F2-480E-BA9C-08BE869E9477}"/>
              </a:ext>
            </a:extLst>
          </p:cNvPr>
          <p:cNvSpPr txBox="1"/>
          <p:nvPr/>
        </p:nvSpPr>
        <p:spPr>
          <a:xfrm>
            <a:off x="1776960" y="3168000"/>
            <a:ext cx="374055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M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023CC359-967A-49BE-AC33-884F1DA1D640}"/>
              </a:ext>
            </a:extLst>
          </p:cNvPr>
          <p:cNvSpPr/>
          <p:nvPr/>
        </p:nvSpPr>
        <p:spPr>
          <a:xfrm>
            <a:off x="852120" y="1714319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/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303A95D-355F-4C04-838A-26DE5B1130FF}"/>
              </a:ext>
            </a:extLst>
          </p:cNvPr>
          <p:cNvSpPr/>
          <p:nvPr/>
        </p:nvSpPr>
        <p:spPr>
          <a:xfrm>
            <a:off x="852120" y="1714319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068E651-1749-4A5F-8493-89703F6D00C4}"/>
              </a:ext>
            </a:extLst>
          </p:cNvPr>
          <p:cNvSpPr/>
          <p:nvPr/>
        </p:nvSpPr>
        <p:spPr>
          <a:xfrm>
            <a:off x="636120" y="1930319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5000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ABBFD79-5ABE-4C01-90D1-E26AE3E4047A}"/>
              </a:ext>
            </a:extLst>
          </p:cNvPr>
          <p:cNvSpPr txBox="1"/>
          <p:nvPr/>
        </p:nvSpPr>
        <p:spPr>
          <a:xfrm>
            <a:off x="564120" y="1224000"/>
            <a:ext cx="1152000" cy="346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algn="ctr" hangingPunct="0"/>
            <a:r>
              <a:rPr lang="en-US" sz="1800" b="1">
                <a:latin typeface="Liberation Sans" pitchFamily="18"/>
                <a:ea typeface="Linux Libertine G" pitchFamily="2"/>
                <a:cs typeface="Linux Libertine G" pitchFamily="2"/>
              </a:rPr>
              <a:t>weights</a:t>
            </a:r>
          </a:p>
        </p:txBody>
      </p:sp>
      <p:sp>
        <p:nvSpPr>
          <p:cNvPr id="31" name="Straight Connector 30">
            <a:extLst>
              <a:ext uri="{FF2B5EF4-FFF2-40B4-BE49-F238E27FC236}">
                <a16:creationId xmlns:a16="http://schemas.microsoft.com/office/drawing/2014/main" id="{835A0453-A6C4-414B-90DD-04AEC80E6BC1}"/>
              </a:ext>
            </a:extLst>
          </p:cNvPr>
          <p:cNvSpPr/>
          <p:nvPr/>
        </p:nvSpPr>
        <p:spPr>
          <a:xfrm flipV="1">
            <a:off x="503999" y="2002320"/>
            <a:ext cx="0" cy="86400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R</a:t>
            </a:r>
          </a:p>
        </p:txBody>
      </p:sp>
      <p:sp>
        <p:nvSpPr>
          <p:cNvPr id="32" name="Straight Connector 31">
            <a:extLst>
              <a:ext uri="{FF2B5EF4-FFF2-40B4-BE49-F238E27FC236}">
                <a16:creationId xmlns:a16="http://schemas.microsoft.com/office/drawing/2014/main" id="{184CE85E-FBA0-46EF-80EB-9C0B8CABEC9B}"/>
              </a:ext>
            </a:extLst>
          </p:cNvPr>
          <p:cNvSpPr/>
          <p:nvPr/>
        </p:nvSpPr>
        <p:spPr>
          <a:xfrm flipH="1">
            <a:off x="564120" y="2866320"/>
            <a:ext cx="864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S</a:t>
            </a:r>
          </a:p>
        </p:txBody>
      </p:sp>
      <p:sp>
        <p:nvSpPr>
          <p:cNvPr id="33" name="Straight Connector 32">
            <a:extLst>
              <a:ext uri="{FF2B5EF4-FFF2-40B4-BE49-F238E27FC236}">
                <a16:creationId xmlns:a16="http://schemas.microsoft.com/office/drawing/2014/main" id="{509768F8-4B21-4D3A-ACB6-B319C702F7BF}"/>
              </a:ext>
            </a:extLst>
          </p:cNvPr>
          <p:cNvSpPr/>
          <p:nvPr/>
        </p:nvSpPr>
        <p:spPr>
          <a:xfrm flipV="1">
            <a:off x="492120" y="1642319"/>
            <a:ext cx="216000" cy="288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C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51A95A82-53DF-4810-960F-95338842DF87}"/>
              </a:ext>
            </a:extLst>
          </p:cNvPr>
          <p:cNvSpPr/>
          <p:nvPr/>
        </p:nvSpPr>
        <p:spPr>
          <a:xfrm>
            <a:off x="708120" y="3600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/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A4458805-F92B-41BD-AFCA-9BAAF90398DB}"/>
              </a:ext>
            </a:extLst>
          </p:cNvPr>
          <p:cNvSpPr/>
          <p:nvPr/>
        </p:nvSpPr>
        <p:spPr>
          <a:xfrm>
            <a:off x="720000" y="360000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50F103D-DC77-4632-8438-6F7DECD25092}"/>
              </a:ext>
            </a:extLst>
          </p:cNvPr>
          <p:cNvSpPr/>
          <p:nvPr/>
        </p:nvSpPr>
        <p:spPr>
          <a:xfrm>
            <a:off x="492120" y="3816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5000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768935F2-FFBD-45BD-AD1E-72FD3E8CF970}"/>
              </a:ext>
            </a:extLst>
          </p:cNvPr>
          <p:cNvSpPr/>
          <p:nvPr/>
        </p:nvSpPr>
        <p:spPr>
          <a:xfrm>
            <a:off x="503999" y="381600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0F6CB1F0-16E3-4C06-966F-49C08DACCDCE}"/>
              </a:ext>
            </a:extLst>
          </p:cNvPr>
          <p:cNvSpPr/>
          <p:nvPr/>
        </p:nvSpPr>
        <p:spPr>
          <a:xfrm>
            <a:off x="420120" y="3888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5000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D788FC6-9E3E-46C9-A576-4AEB3D78A0C7}"/>
              </a:ext>
            </a:extLst>
          </p:cNvPr>
          <p:cNvSpPr/>
          <p:nvPr/>
        </p:nvSpPr>
        <p:spPr>
          <a:xfrm>
            <a:off x="6048000" y="453600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1B2B830-A6D0-4A97-9C61-B57376C85A40}"/>
              </a:ext>
            </a:extLst>
          </p:cNvPr>
          <p:cNvSpPr txBox="1"/>
          <p:nvPr/>
        </p:nvSpPr>
        <p:spPr>
          <a:xfrm>
            <a:off x="6472441" y="4464000"/>
            <a:ext cx="1336241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Partial sum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FDFFBB3A-2259-4B56-BA94-7A15EA7C36A2}"/>
              </a:ext>
            </a:extLst>
          </p:cNvPr>
          <p:cNvSpPr/>
          <p:nvPr/>
        </p:nvSpPr>
        <p:spPr>
          <a:xfrm>
            <a:off x="3096000" y="452232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86E3B22-9781-45D5-9FFC-EA61A3138D5A}"/>
              </a:ext>
            </a:extLst>
          </p:cNvPr>
          <p:cNvSpPr txBox="1"/>
          <p:nvPr/>
        </p:nvSpPr>
        <p:spPr>
          <a:xfrm>
            <a:off x="3456001" y="4477680"/>
            <a:ext cx="2106259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Current calculation</a:t>
            </a: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A720D35D-BC79-4952-8935-893D27FF7396}"/>
              </a:ext>
            </a:extLst>
          </p:cNvPr>
          <p:cNvSpPr/>
          <p:nvPr/>
        </p:nvSpPr>
        <p:spPr>
          <a:xfrm>
            <a:off x="420120" y="388800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EA9B5A5A-B7F0-4D8F-8DC5-83B2480AF136}"/>
              </a:ext>
            </a:extLst>
          </p:cNvPr>
          <p:cNvSpPr/>
          <p:nvPr/>
        </p:nvSpPr>
        <p:spPr>
          <a:xfrm>
            <a:off x="648000" y="1930319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35B76A2-7BB1-4ECB-9220-902CC45E6D5C}"/>
              </a:ext>
            </a:extLst>
          </p:cNvPr>
          <p:cNvSpPr/>
          <p:nvPr/>
        </p:nvSpPr>
        <p:spPr>
          <a:xfrm>
            <a:off x="564120" y="2002319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5000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3D9B3901-1151-4F42-9F6D-50A24ECADA89}"/>
              </a:ext>
            </a:extLst>
          </p:cNvPr>
          <p:cNvSpPr/>
          <p:nvPr/>
        </p:nvSpPr>
        <p:spPr>
          <a:xfrm>
            <a:off x="556920" y="199836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FBEAD33-B512-4A98-A971-7FFA86553F94}"/>
              </a:ext>
            </a:extLst>
          </p:cNvPr>
          <p:cNvSpPr/>
          <p:nvPr/>
        </p:nvSpPr>
        <p:spPr>
          <a:xfrm>
            <a:off x="420120" y="388800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5646FD7-E975-49ED-BA14-E34F493D5AA5}"/>
              </a:ext>
            </a:extLst>
          </p:cNvPr>
          <p:cNvSpPr txBox="1"/>
          <p:nvPr/>
        </p:nvSpPr>
        <p:spPr>
          <a:xfrm>
            <a:off x="6696000" y="1093680"/>
            <a:ext cx="2361970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 b="1">
                <a:solidFill>
                  <a:srgbClr val="CE181E"/>
                </a:solidFill>
                <a:latin typeface="Liberation Sans" pitchFamily="18"/>
                <a:ea typeface="Linux Libertine G" pitchFamily="2"/>
                <a:cs typeface="Linux Libertine G" pitchFamily="2"/>
              </a:rPr>
              <a:t>Output partial sums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36">
            <a:extLst>
              <a:ext uri="{FF2B5EF4-FFF2-40B4-BE49-F238E27FC236}">
                <a16:creationId xmlns:a16="http://schemas.microsoft.com/office/drawing/2014/main" id="{22B41EBC-7A16-4B6B-9F06-92721616EF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168" y="166190"/>
            <a:ext cx="8740303" cy="572463"/>
          </a:xfrm>
        </p:spPr>
        <p:txBody>
          <a:bodyPr wrap="square" anchor="t">
            <a:noAutofit/>
          </a:bodyPr>
          <a:lstStyle/>
          <a:p>
            <a:r>
              <a:rPr lang="en-US"/>
              <a:t>Convolution Layer – Weight Stationary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F0DD88F-F477-4E9A-85D8-B158C8BDCF63}"/>
              </a:ext>
            </a:extLst>
          </p:cNvPr>
          <p:cNvSpPr/>
          <p:nvPr/>
        </p:nvSpPr>
        <p:spPr>
          <a:xfrm>
            <a:off x="6543000" y="2146320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11EE3C2-D3FB-4C4D-B664-0834DB3F37B7}"/>
              </a:ext>
            </a:extLst>
          </p:cNvPr>
          <p:cNvSpPr/>
          <p:nvPr/>
        </p:nvSpPr>
        <p:spPr>
          <a:xfrm>
            <a:off x="3516120" y="1512000"/>
            <a:ext cx="2088000" cy="187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ADC5E7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D3125F4-B851-425D-ADA5-46D06558191C}"/>
              </a:ext>
            </a:extLst>
          </p:cNvPr>
          <p:cNvSpPr/>
          <p:nvPr/>
        </p:nvSpPr>
        <p:spPr>
          <a:xfrm>
            <a:off x="3228120" y="1800000"/>
            <a:ext cx="2088000" cy="187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ADC5E7">
              <a:alpha val="75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CFC5027-9693-427B-9038-C2A4999D45A3}"/>
              </a:ext>
            </a:extLst>
          </p:cNvPr>
          <p:cNvSpPr/>
          <p:nvPr/>
        </p:nvSpPr>
        <p:spPr>
          <a:xfrm>
            <a:off x="3156120" y="1872000"/>
            <a:ext cx="2088000" cy="1872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ADC5E7">
              <a:alpha val="50000"/>
            </a:srgbClr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480116-356F-4C7E-89B7-0D64DBD0D68D}"/>
              </a:ext>
            </a:extLst>
          </p:cNvPr>
          <p:cNvSpPr txBox="1"/>
          <p:nvPr/>
        </p:nvSpPr>
        <p:spPr>
          <a:xfrm>
            <a:off x="3588120" y="1152000"/>
            <a:ext cx="1361376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 b="1">
                <a:latin typeface="Liberation Sans" pitchFamily="18"/>
                <a:ea typeface="Linux Libertine G" pitchFamily="2"/>
                <a:cs typeface="Linux Libertine G" pitchFamily="2"/>
              </a:rPr>
              <a:t>Input fmap</a:t>
            </a:r>
          </a:p>
        </p:txBody>
      </p:sp>
      <p:sp>
        <p:nvSpPr>
          <p:cNvPr id="9" name="Straight Connector 8">
            <a:extLst>
              <a:ext uri="{FF2B5EF4-FFF2-40B4-BE49-F238E27FC236}">
                <a16:creationId xmlns:a16="http://schemas.microsoft.com/office/drawing/2014/main" id="{2A3BA7DE-34B0-49D0-AD2A-20125DCC6078}"/>
              </a:ext>
            </a:extLst>
          </p:cNvPr>
          <p:cNvSpPr/>
          <p:nvPr/>
        </p:nvSpPr>
        <p:spPr>
          <a:xfrm flipV="1">
            <a:off x="3120120" y="1872000"/>
            <a:ext cx="0" cy="1872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H</a:t>
            </a:r>
          </a:p>
        </p:txBody>
      </p: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18463582-FD48-4F16-A7A2-FFD06E48144C}"/>
              </a:ext>
            </a:extLst>
          </p:cNvPr>
          <p:cNvSpPr/>
          <p:nvPr/>
        </p:nvSpPr>
        <p:spPr>
          <a:xfrm flipH="1">
            <a:off x="3156120" y="3780000"/>
            <a:ext cx="2088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W</a:t>
            </a:r>
          </a:p>
        </p:txBody>
      </p:sp>
      <p:sp>
        <p:nvSpPr>
          <p:cNvPr id="11" name="Straight Connector 10">
            <a:extLst>
              <a:ext uri="{FF2B5EF4-FFF2-40B4-BE49-F238E27FC236}">
                <a16:creationId xmlns:a16="http://schemas.microsoft.com/office/drawing/2014/main" id="{7EFC3D99-AB81-409D-9CB7-BA588F15B0A1}"/>
              </a:ext>
            </a:extLst>
          </p:cNvPr>
          <p:cNvSpPr/>
          <p:nvPr/>
        </p:nvSpPr>
        <p:spPr>
          <a:xfrm flipV="1">
            <a:off x="3084120" y="1440000"/>
            <a:ext cx="360000" cy="360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C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91EFF0-AEB4-4A47-A35D-96A70F973FB5}"/>
              </a:ext>
            </a:extLst>
          </p:cNvPr>
          <p:cNvSpPr/>
          <p:nvPr/>
        </p:nvSpPr>
        <p:spPr>
          <a:xfrm>
            <a:off x="2220119" y="3168000"/>
            <a:ext cx="288000" cy="2880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FFFF"/>
          </a:solidFill>
          <a:ln w="19080">
            <a:solidFill>
              <a:srgbClr val="3465A4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algn="ctr"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X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19A1846-9A69-4CD4-8C17-7234A36583F7}"/>
              </a:ext>
            </a:extLst>
          </p:cNvPr>
          <p:cNvSpPr/>
          <p:nvPr/>
        </p:nvSpPr>
        <p:spPr>
          <a:xfrm>
            <a:off x="6828120" y="1872000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/>
          </a:solidFill>
          <a:ln w="19080">
            <a:solidFill>
              <a:srgbClr val="000000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A98D6B5-2899-4ADC-B45B-B0AACF1868BF}"/>
              </a:ext>
            </a:extLst>
          </p:cNvPr>
          <p:cNvSpPr/>
          <p:nvPr/>
        </p:nvSpPr>
        <p:spPr>
          <a:xfrm>
            <a:off x="6828120" y="1858319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FBC2317-D2F4-4FB0-ADA1-78F0D044AAB8}"/>
              </a:ext>
            </a:extLst>
          </p:cNvPr>
          <p:cNvSpPr/>
          <p:nvPr/>
        </p:nvSpPr>
        <p:spPr>
          <a:xfrm>
            <a:off x="6612120" y="2074319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>
              <a:alpha val="75000"/>
            </a:srgbClr>
          </a:solidFill>
          <a:ln w="19080">
            <a:solidFill>
              <a:srgbClr val="000000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53C2AAD-9F7E-4C11-9B2A-33DBF316F8C7}"/>
              </a:ext>
            </a:extLst>
          </p:cNvPr>
          <p:cNvSpPr/>
          <p:nvPr/>
        </p:nvSpPr>
        <p:spPr>
          <a:xfrm>
            <a:off x="6612120" y="206244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97FF4A6-B99F-4893-B33F-15F6827C1FFD}"/>
              </a:ext>
            </a:extLst>
          </p:cNvPr>
          <p:cNvSpPr/>
          <p:nvPr/>
        </p:nvSpPr>
        <p:spPr>
          <a:xfrm>
            <a:off x="6543000" y="2146320"/>
            <a:ext cx="1800000" cy="1525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>
              <a:alpha val="50000"/>
            </a:srgbClr>
          </a:solidFill>
          <a:ln w="19080">
            <a:solidFill>
              <a:srgbClr val="000000"/>
            </a:solidFill>
            <a:prstDash val="solid"/>
          </a:ln>
        </p:spPr>
        <p:txBody>
          <a:bodyPr wrap="none" lIns="99360" tIns="54360" rIns="99360" bIns="5436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A25643-9832-4527-8C72-3DEBE6CCC2C6}"/>
              </a:ext>
            </a:extLst>
          </p:cNvPr>
          <p:cNvSpPr txBox="1"/>
          <p:nvPr/>
        </p:nvSpPr>
        <p:spPr>
          <a:xfrm>
            <a:off x="6798599" y="1440000"/>
            <a:ext cx="1553672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 b="1">
                <a:latin typeface="Liberation Sans" pitchFamily="18"/>
                <a:ea typeface="Linux Libertine G" pitchFamily="2"/>
                <a:cs typeface="Linux Libertine G" pitchFamily="2"/>
              </a:rPr>
              <a:t>Output fmap</a:t>
            </a:r>
          </a:p>
        </p:txBody>
      </p:sp>
      <p:sp>
        <p:nvSpPr>
          <p:cNvPr id="19" name="Straight Connector 18">
            <a:extLst>
              <a:ext uri="{FF2B5EF4-FFF2-40B4-BE49-F238E27FC236}">
                <a16:creationId xmlns:a16="http://schemas.microsoft.com/office/drawing/2014/main" id="{673E7691-903A-42F2-AF03-C4F0A09CB523}"/>
              </a:ext>
            </a:extLst>
          </p:cNvPr>
          <p:cNvSpPr/>
          <p:nvPr/>
        </p:nvSpPr>
        <p:spPr>
          <a:xfrm flipH="1" flipV="1">
            <a:off x="6543000" y="3730320"/>
            <a:ext cx="1800000" cy="1368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F</a:t>
            </a:r>
          </a:p>
        </p:txBody>
      </p:sp>
      <p:sp>
        <p:nvSpPr>
          <p:cNvPr id="20" name="Straight Connector 19">
            <a:extLst>
              <a:ext uri="{FF2B5EF4-FFF2-40B4-BE49-F238E27FC236}">
                <a16:creationId xmlns:a16="http://schemas.microsoft.com/office/drawing/2014/main" id="{93C3E9B9-D58E-419E-B477-1FBDB8404B2A}"/>
              </a:ext>
            </a:extLst>
          </p:cNvPr>
          <p:cNvSpPr/>
          <p:nvPr/>
        </p:nvSpPr>
        <p:spPr>
          <a:xfrm>
            <a:off x="8775000" y="1872000"/>
            <a:ext cx="0" cy="1512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E</a:t>
            </a:r>
          </a:p>
        </p:txBody>
      </p:sp>
      <p:sp>
        <p:nvSpPr>
          <p:cNvPr id="21" name="Straight Connector 20">
            <a:extLst>
              <a:ext uri="{FF2B5EF4-FFF2-40B4-BE49-F238E27FC236}">
                <a16:creationId xmlns:a16="http://schemas.microsoft.com/office/drawing/2014/main" id="{19F3108B-5532-4BFB-A026-167F2500D862}"/>
              </a:ext>
            </a:extLst>
          </p:cNvPr>
          <p:cNvSpPr/>
          <p:nvPr/>
        </p:nvSpPr>
        <p:spPr>
          <a:xfrm flipV="1">
            <a:off x="6468120" y="1800000"/>
            <a:ext cx="288000" cy="288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M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1CD1EF2D-1C86-432F-9B88-F7C40F2A94B9}"/>
              </a:ext>
            </a:extLst>
          </p:cNvPr>
          <p:cNvSpPr/>
          <p:nvPr/>
        </p:nvSpPr>
        <p:spPr>
          <a:xfrm>
            <a:off x="6540120" y="216000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A8A729-A2DB-4772-8759-7B0F4BF1366B}"/>
              </a:ext>
            </a:extLst>
          </p:cNvPr>
          <p:cNvSpPr txBox="1"/>
          <p:nvPr/>
        </p:nvSpPr>
        <p:spPr>
          <a:xfrm>
            <a:off x="5676121" y="2564279"/>
            <a:ext cx="339045" cy="400515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2100">
                <a:latin typeface="Liberation Sans" pitchFamily="18"/>
                <a:ea typeface="Linux Libertine G" pitchFamily="2"/>
                <a:cs typeface="Linux Libertine G" pitchFamily="2"/>
              </a:rPr>
              <a:t>=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235680-7326-469D-9C8B-EA1234B6F17C}"/>
              </a:ext>
            </a:extLst>
          </p:cNvPr>
          <p:cNvSpPr txBox="1"/>
          <p:nvPr/>
        </p:nvSpPr>
        <p:spPr>
          <a:xfrm>
            <a:off x="226168" y="651664"/>
            <a:ext cx="4095522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solidFill>
                  <a:srgbClr val="CE181E"/>
                </a:solidFill>
                <a:latin typeface="Liberation Sans" pitchFamily="18"/>
                <a:ea typeface="Linux Libertine G" pitchFamily="2"/>
                <a:cs typeface="Linux Libertine G" pitchFamily="2"/>
              </a:rPr>
              <a:t>Load new weight and repeat the same</a:t>
            </a:r>
          </a:p>
        </p:txBody>
      </p:sp>
      <p:sp>
        <p:nvSpPr>
          <p:cNvPr id="25" name="Straight Connector 24">
            <a:extLst>
              <a:ext uri="{FF2B5EF4-FFF2-40B4-BE49-F238E27FC236}">
                <a16:creationId xmlns:a16="http://schemas.microsoft.com/office/drawing/2014/main" id="{369337C6-519C-46D7-999B-3E91CE18DBA5}"/>
              </a:ext>
            </a:extLst>
          </p:cNvPr>
          <p:cNvSpPr/>
          <p:nvPr/>
        </p:nvSpPr>
        <p:spPr>
          <a:xfrm>
            <a:off x="2076119" y="2448000"/>
            <a:ext cx="0" cy="1872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/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413B5C7-874D-44A3-82F6-8524839EE33F}"/>
              </a:ext>
            </a:extLst>
          </p:cNvPr>
          <p:cNvSpPr txBox="1"/>
          <p:nvPr/>
        </p:nvSpPr>
        <p:spPr>
          <a:xfrm>
            <a:off x="1776960" y="3168000"/>
            <a:ext cx="374055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M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7A7EBCA-5A21-4613-BCB2-204E415E5242}"/>
              </a:ext>
            </a:extLst>
          </p:cNvPr>
          <p:cNvSpPr/>
          <p:nvPr/>
        </p:nvSpPr>
        <p:spPr>
          <a:xfrm>
            <a:off x="852120" y="1714319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/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3390D20-844A-4F29-9B74-F8804FB98468}"/>
              </a:ext>
            </a:extLst>
          </p:cNvPr>
          <p:cNvSpPr/>
          <p:nvPr/>
        </p:nvSpPr>
        <p:spPr>
          <a:xfrm>
            <a:off x="1140120" y="1714319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74367D1-83FA-4BF4-B02B-6E1BC0A5E5E7}"/>
              </a:ext>
            </a:extLst>
          </p:cNvPr>
          <p:cNvSpPr/>
          <p:nvPr/>
        </p:nvSpPr>
        <p:spPr>
          <a:xfrm>
            <a:off x="636120" y="1930319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5000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FA8FFA-5605-447F-9A03-D703E8B7E431}"/>
              </a:ext>
            </a:extLst>
          </p:cNvPr>
          <p:cNvSpPr txBox="1"/>
          <p:nvPr/>
        </p:nvSpPr>
        <p:spPr>
          <a:xfrm>
            <a:off x="564120" y="1224000"/>
            <a:ext cx="1152000" cy="34632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algn="ctr" hangingPunct="0"/>
            <a:r>
              <a:rPr lang="en-US" sz="1800" b="1">
                <a:latin typeface="Liberation Sans" pitchFamily="18"/>
                <a:ea typeface="Linux Libertine G" pitchFamily="2"/>
                <a:cs typeface="Linux Libertine G" pitchFamily="2"/>
              </a:rPr>
              <a:t>weights</a:t>
            </a:r>
          </a:p>
        </p:txBody>
      </p:sp>
      <p:sp>
        <p:nvSpPr>
          <p:cNvPr id="31" name="Straight Connector 30">
            <a:extLst>
              <a:ext uri="{FF2B5EF4-FFF2-40B4-BE49-F238E27FC236}">
                <a16:creationId xmlns:a16="http://schemas.microsoft.com/office/drawing/2014/main" id="{8D517FB0-11E2-4CDB-AA93-7CB4981772C4}"/>
              </a:ext>
            </a:extLst>
          </p:cNvPr>
          <p:cNvSpPr/>
          <p:nvPr/>
        </p:nvSpPr>
        <p:spPr>
          <a:xfrm flipV="1">
            <a:off x="503999" y="2002320"/>
            <a:ext cx="0" cy="864001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R</a:t>
            </a:r>
          </a:p>
        </p:txBody>
      </p:sp>
      <p:sp>
        <p:nvSpPr>
          <p:cNvPr id="32" name="Straight Connector 31">
            <a:extLst>
              <a:ext uri="{FF2B5EF4-FFF2-40B4-BE49-F238E27FC236}">
                <a16:creationId xmlns:a16="http://schemas.microsoft.com/office/drawing/2014/main" id="{BE9782E7-BA62-49F3-8F79-D1A9FF23FC14}"/>
              </a:ext>
            </a:extLst>
          </p:cNvPr>
          <p:cNvSpPr/>
          <p:nvPr/>
        </p:nvSpPr>
        <p:spPr>
          <a:xfrm flipH="1">
            <a:off x="564120" y="2866320"/>
            <a:ext cx="8640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S</a:t>
            </a:r>
          </a:p>
        </p:txBody>
      </p:sp>
      <p:sp>
        <p:nvSpPr>
          <p:cNvPr id="33" name="Straight Connector 32">
            <a:extLst>
              <a:ext uri="{FF2B5EF4-FFF2-40B4-BE49-F238E27FC236}">
                <a16:creationId xmlns:a16="http://schemas.microsoft.com/office/drawing/2014/main" id="{040FBD03-9814-4A7B-8AE2-096E7D8439DA}"/>
              </a:ext>
            </a:extLst>
          </p:cNvPr>
          <p:cNvSpPr/>
          <p:nvPr/>
        </p:nvSpPr>
        <p:spPr>
          <a:xfrm flipV="1">
            <a:off x="492120" y="1642319"/>
            <a:ext cx="216000" cy="2880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headEnd type="arrow"/>
            <a:tailEnd type="arrow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algn="ctr" hangingPunct="0"/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C</a:t>
            </a: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1855714B-CCAA-41D3-B1CC-64EBE3DDD944}"/>
              </a:ext>
            </a:extLst>
          </p:cNvPr>
          <p:cNvSpPr/>
          <p:nvPr/>
        </p:nvSpPr>
        <p:spPr>
          <a:xfrm>
            <a:off x="708120" y="3600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/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D6EEBE9-B451-4424-82A8-6E60FCAD3E11}"/>
              </a:ext>
            </a:extLst>
          </p:cNvPr>
          <p:cNvSpPr/>
          <p:nvPr/>
        </p:nvSpPr>
        <p:spPr>
          <a:xfrm>
            <a:off x="1007999" y="360000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26A1C7A5-1501-44D0-B6B4-F3671AB24F24}"/>
              </a:ext>
            </a:extLst>
          </p:cNvPr>
          <p:cNvSpPr/>
          <p:nvPr/>
        </p:nvSpPr>
        <p:spPr>
          <a:xfrm>
            <a:off x="492120" y="3816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5000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2224BF6-A841-432C-B4D0-D4E2F084F3F2}"/>
              </a:ext>
            </a:extLst>
          </p:cNvPr>
          <p:cNvSpPr/>
          <p:nvPr/>
        </p:nvSpPr>
        <p:spPr>
          <a:xfrm>
            <a:off x="792000" y="381600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42D08FEE-D64D-4CCA-8775-C0B9CAA0986F}"/>
              </a:ext>
            </a:extLst>
          </p:cNvPr>
          <p:cNvSpPr/>
          <p:nvPr/>
        </p:nvSpPr>
        <p:spPr>
          <a:xfrm>
            <a:off x="420120" y="3888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5000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DF142E9B-5248-4343-BBA5-C0F3CB8F9A0B}"/>
              </a:ext>
            </a:extLst>
          </p:cNvPr>
          <p:cNvSpPr/>
          <p:nvPr/>
        </p:nvSpPr>
        <p:spPr>
          <a:xfrm>
            <a:off x="3156120" y="1872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EAC14A7F-806F-4609-8D23-CFAD4FB2A535}"/>
              </a:ext>
            </a:extLst>
          </p:cNvPr>
          <p:cNvSpPr/>
          <p:nvPr/>
        </p:nvSpPr>
        <p:spPr>
          <a:xfrm>
            <a:off x="3816000" y="151200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1D550781-7ADE-4336-B7A7-136EEC884613}"/>
              </a:ext>
            </a:extLst>
          </p:cNvPr>
          <p:cNvSpPr/>
          <p:nvPr/>
        </p:nvSpPr>
        <p:spPr>
          <a:xfrm>
            <a:off x="3240000" y="1800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2476D84D-E185-4557-A19C-78A2EA85A0A4}"/>
              </a:ext>
            </a:extLst>
          </p:cNvPr>
          <p:cNvSpPr/>
          <p:nvPr/>
        </p:nvSpPr>
        <p:spPr>
          <a:xfrm>
            <a:off x="3516120" y="178632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9AD1AF43-5CA4-48A5-BAF7-DA6CB2067CD1}"/>
              </a:ext>
            </a:extLst>
          </p:cNvPr>
          <p:cNvSpPr/>
          <p:nvPr/>
        </p:nvSpPr>
        <p:spPr>
          <a:xfrm>
            <a:off x="3528000" y="1512000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4FD52792-6E0A-4B81-9BA0-4322808DF444}"/>
              </a:ext>
            </a:extLst>
          </p:cNvPr>
          <p:cNvSpPr/>
          <p:nvPr/>
        </p:nvSpPr>
        <p:spPr>
          <a:xfrm>
            <a:off x="6048000" y="4536000"/>
            <a:ext cx="28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29160">
            <a:solidFill>
              <a:srgbClr val="ED1C24"/>
            </a:solidFill>
            <a:custDash>
              <a:ds d="197000" sp="197000"/>
            </a:custDash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4A2A505-1D80-4C7B-A027-A0A6D7284744}"/>
              </a:ext>
            </a:extLst>
          </p:cNvPr>
          <p:cNvSpPr txBox="1"/>
          <p:nvPr/>
        </p:nvSpPr>
        <p:spPr>
          <a:xfrm>
            <a:off x="6472441" y="4464000"/>
            <a:ext cx="1336241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Partial sum</a:t>
            </a: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828366F0-FC1D-4C03-8205-9AF69798D8CB}"/>
              </a:ext>
            </a:extLst>
          </p:cNvPr>
          <p:cNvSpPr/>
          <p:nvPr/>
        </p:nvSpPr>
        <p:spPr>
          <a:xfrm>
            <a:off x="3096000" y="452232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6AE604A-554F-4EC3-8927-E7E896C49D5C}"/>
              </a:ext>
            </a:extLst>
          </p:cNvPr>
          <p:cNvSpPr txBox="1"/>
          <p:nvPr/>
        </p:nvSpPr>
        <p:spPr>
          <a:xfrm>
            <a:off x="3456001" y="4477680"/>
            <a:ext cx="2106259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Current calculation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403EE032-5BD3-4CAF-8284-C932BB1AABBF}"/>
              </a:ext>
            </a:extLst>
          </p:cNvPr>
          <p:cNvSpPr/>
          <p:nvPr/>
        </p:nvSpPr>
        <p:spPr>
          <a:xfrm>
            <a:off x="3444120" y="187200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7C757085-2AC8-4497-962B-C13A7B9AA5AD}"/>
              </a:ext>
            </a:extLst>
          </p:cNvPr>
          <p:cNvSpPr/>
          <p:nvPr/>
        </p:nvSpPr>
        <p:spPr>
          <a:xfrm>
            <a:off x="936000" y="1930319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4CBC70CA-BF31-433E-955C-5F0FFBDCD658}"/>
              </a:ext>
            </a:extLst>
          </p:cNvPr>
          <p:cNvSpPr/>
          <p:nvPr/>
        </p:nvSpPr>
        <p:spPr>
          <a:xfrm>
            <a:off x="564120" y="2002319"/>
            <a:ext cx="864000" cy="86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E0EFD4">
              <a:alpha val="50000"/>
            </a:srgbClr>
          </a:solidFill>
          <a:ln w="0">
            <a:solidFill>
              <a:srgbClr val="ED1C2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00D0B3A7-4E59-4579-8738-4C63DA69089A}"/>
              </a:ext>
            </a:extLst>
          </p:cNvPr>
          <p:cNvSpPr/>
          <p:nvPr/>
        </p:nvSpPr>
        <p:spPr>
          <a:xfrm>
            <a:off x="844920" y="199836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1DA3A6FA-B5A5-4E0A-9336-CC5E7C9761D6}"/>
              </a:ext>
            </a:extLst>
          </p:cNvPr>
          <p:cNvSpPr/>
          <p:nvPr/>
        </p:nvSpPr>
        <p:spPr>
          <a:xfrm>
            <a:off x="720000" y="3888000"/>
            <a:ext cx="288000" cy="301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A65D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BA5FFD-202F-4671-93BB-9A9F4271A66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6900" y="827694"/>
            <a:ext cx="8350200" cy="40888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34;p36">
            <a:extLst>
              <a:ext uri="{FF2B5EF4-FFF2-40B4-BE49-F238E27FC236}">
                <a16:creationId xmlns:a16="http://schemas.microsoft.com/office/drawing/2014/main" id="{A7BECD93-D183-4289-8DF2-9101D37934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168" y="166190"/>
            <a:ext cx="8740303" cy="572463"/>
          </a:xfrm>
        </p:spPr>
        <p:txBody>
          <a:bodyPr wrap="square" anchor="t">
            <a:noAutofit/>
          </a:bodyPr>
          <a:lstStyle/>
          <a:p>
            <a:r>
              <a:rPr lang="en-US"/>
              <a:t>WS – Simplified View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36">
            <a:extLst>
              <a:ext uri="{FF2B5EF4-FFF2-40B4-BE49-F238E27FC236}">
                <a16:creationId xmlns:a16="http://schemas.microsoft.com/office/drawing/2014/main" id="{34DD8E50-1A3D-4946-B6F7-DB5F97FD0A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168" y="166190"/>
            <a:ext cx="8740303" cy="572463"/>
          </a:xfrm>
        </p:spPr>
        <p:txBody>
          <a:bodyPr wrap="square" anchor="t">
            <a:noAutofit/>
          </a:bodyPr>
          <a:lstStyle/>
          <a:p>
            <a:r>
              <a:rPr lang="en-US"/>
              <a:t>WS Example: Computation-in-Memory with Memristor crossbar</a:t>
            </a:r>
          </a:p>
        </p:txBody>
      </p:sp>
      <p:sp>
        <p:nvSpPr>
          <p:cNvPr id="4" name="Google Shape;235;p36">
            <a:extLst>
              <a:ext uri="{FF2B5EF4-FFF2-40B4-BE49-F238E27FC236}">
                <a16:creationId xmlns:a16="http://schemas.microsoft.com/office/drawing/2014/main" id="{F309B0EB-7E54-4C1D-99AC-71EF3C66520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0" y="905027"/>
            <a:ext cx="4429125" cy="1110115"/>
          </a:xfrm>
        </p:spPr>
        <p:txBody>
          <a:bodyPr wrap="square" anchor="t">
            <a:noAutofit/>
          </a:bodyPr>
          <a:lstStyle/>
          <a:p>
            <a:pPr marL="228955" indent="0">
              <a:lnSpc>
                <a:spcPct val="109000"/>
              </a:lnSpc>
              <a:spcBef>
                <a:spcPts val="414"/>
              </a:spcBef>
              <a:buNone/>
              <a:tabLst>
                <a:tab pos="457189" algn="l"/>
              </a:tabLst>
            </a:pPr>
            <a:r>
              <a:rPr lang="en-US" b="1">
                <a:solidFill>
                  <a:schemeClr val="tx2"/>
                </a:solidFill>
                <a:latin typeface="Calibri"/>
              </a:rPr>
              <a:t>Memristors</a:t>
            </a:r>
          </a:p>
          <a:p>
            <a:pPr marL="457189" indent="-228234">
              <a:lnSpc>
                <a:spcPct val="109000"/>
              </a:lnSpc>
              <a:spcBef>
                <a:spcPts val="414"/>
              </a:spcBef>
              <a:buClr>
                <a:srgbClr val="101073"/>
              </a:buClr>
              <a:buSzPct val="100000"/>
              <a:buFont typeface="OpenSymbol"/>
              <a:buChar char="•"/>
              <a:tabLst>
                <a:tab pos="457189" algn="l"/>
              </a:tabLst>
            </a:pPr>
            <a:r>
              <a:rPr lang="en-US">
                <a:solidFill>
                  <a:srgbClr val="101073"/>
                </a:solidFill>
                <a:latin typeface="Calibri"/>
              </a:rPr>
              <a:t>Built in 2008 in HP Labs</a:t>
            </a:r>
          </a:p>
          <a:p>
            <a:pPr marL="457189" indent="-228234">
              <a:lnSpc>
                <a:spcPct val="109000"/>
              </a:lnSpc>
              <a:spcBef>
                <a:spcPts val="414"/>
              </a:spcBef>
              <a:buClr>
                <a:srgbClr val="101073"/>
              </a:buClr>
              <a:buSzPct val="100000"/>
              <a:buFont typeface="OpenSymbol"/>
              <a:buChar char="•"/>
              <a:tabLst>
                <a:tab pos="457189" algn="l"/>
              </a:tabLst>
            </a:pPr>
            <a:r>
              <a:rPr lang="en-US">
                <a:solidFill>
                  <a:srgbClr val="101073"/>
                </a:solidFill>
                <a:latin typeface="Calibri"/>
              </a:rPr>
              <a:t>Non-Linear, Two terminal device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AA6E833E-44E5-4667-90C4-14B3387C9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960" y="1478519"/>
            <a:ext cx="3876120" cy="2869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F10E786B-1447-4DFB-A1DC-EB48447DDE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074226" y="1769147"/>
            <a:ext cx="1794959" cy="10675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6B3D018-93A9-4132-B7F5-D2DB90577533}"/>
              </a:ext>
            </a:extLst>
          </p:cNvPr>
          <p:cNvGrpSpPr/>
          <p:nvPr/>
        </p:nvGrpSpPr>
        <p:grpSpPr>
          <a:xfrm>
            <a:off x="97919" y="2047741"/>
            <a:ext cx="4409125" cy="2929569"/>
            <a:chOff x="216000" y="2677680"/>
            <a:chExt cx="3654000" cy="242783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B341003-42CF-431C-BEF0-BCD5AA5E0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216000" y="2951999"/>
              <a:ext cx="3654000" cy="21535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15B4B99-4FF7-495A-AEDE-E5EAF99338E0}"/>
                </a:ext>
              </a:extLst>
            </p:cNvPr>
            <p:cNvSpPr txBox="1"/>
            <p:nvPr/>
          </p:nvSpPr>
          <p:spPr>
            <a:xfrm>
              <a:off x="792000" y="2677680"/>
              <a:ext cx="2415190" cy="31209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 anchorCtr="0" compatLnSpc="0">
              <a:spAutoFit/>
            </a:bodyPr>
            <a:lstStyle/>
            <a:p>
              <a:pPr hangingPunct="0"/>
              <a:r>
                <a:rPr lang="en-US" sz="1500" b="1" u="sng">
                  <a:latin typeface="Liberation Sans" pitchFamily="18"/>
                  <a:ea typeface="Linux Libertine G" pitchFamily="2"/>
                  <a:cs typeface="Linux Libertine G" pitchFamily="2"/>
                </a:rPr>
                <a:t>Computation-in-memory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36">
            <a:extLst>
              <a:ext uri="{FF2B5EF4-FFF2-40B4-BE49-F238E27FC236}">
                <a16:creationId xmlns:a16="http://schemas.microsoft.com/office/drawing/2014/main" id="{74C849B3-ADB5-44E8-998C-16F064C6EC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168" y="166190"/>
            <a:ext cx="8740303" cy="572463"/>
          </a:xfrm>
        </p:spPr>
        <p:txBody>
          <a:bodyPr wrap="square" anchor="t">
            <a:noAutofit/>
          </a:bodyPr>
          <a:lstStyle/>
          <a:p>
            <a:r>
              <a:rPr lang="en-US"/>
              <a:t>WS Example: TDO-CIM </a:t>
            </a:r>
            <a:br>
              <a:rPr lang="en-US"/>
            </a:br>
            <a:r>
              <a:rPr lang="en-US" sz="2000"/>
              <a:t>Transparent Detection and Offloading for Computation-in-Memory (DATE 2019)</a:t>
            </a:r>
          </a:p>
        </p:txBody>
      </p:sp>
      <p:sp>
        <p:nvSpPr>
          <p:cNvPr id="5" name="Google Shape;235;p36">
            <a:extLst>
              <a:ext uri="{FF2B5EF4-FFF2-40B4-BE49-F238E27FC236}">
                <a16:creationId xmlns:a16="http://schemas.microsoft.com/office/drawing/2014/main" id="{9A6FCDC3-866D-4875-88F5-15665F5FFBC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" y="1008460"/>
            <a:ext cx="6156722" cy="3561159"/>
          </a:xfrm>
        </p:spPr>
        <p:txBody>
          <a:bodyPr wrap="square" anchor="t">
            <a:noAutofit/>
          </a:bodyPr>
          <a:lstStyle/>
          <a:p>
            <a:pPr marL="457189" indent="-228234">
              <a:lnSpc>
                <a:spcPct val="109000"/>
              </a:lnSpc>
              <a:spcBef>
                <a:spcPts val="414"/>
              </a:spcBef>
              <a:tabLst>
                <a:tab pos="457189" algn="l"/>
              </a:tabLst>
            </a:pPr>
            <a:r>
              <a:rPr lang="en-US" sz="1650">
                <a:solidFill>
                  <a:srgbClr val="101073"/>
                </a:solidFill>
                <a:latin typeface="Calibri"/>
              </a:rPr>
              <a:t>Crossbar performs </a:t>
            </a:r>
            <a:r>
              <a:rPr lang="en-US" sz="1650" b="1">
                <a:solidFill>
                  <a:srgbClr val="101073"/>
                </a:solidFill>
                <a:latin typeface="Calibri"/>
              </a:rPr>
              <a:t>Matrix-vector computation in analog domain;</a:t>
            </a:r>
            <a:r>
              <a:rPr lang="en-US" sz="1650">
                <a:solidFill>
                  <a:srgbClr val="101073"/>
                </a:solidFill>
                <a:latin typeface="Calibri"/>
              </a:rPr>
              <a:t> ideal for </a:t>
            </a:r>
            <a:r>
              <a:rPr lang="en-US" sz="1650" b="1" u="sng">
                <a:solidFill>
                  <a:srgbClr val="101073"/>
                </a:solidFill>
                <a:latin typeface="Calibri"/>
              </a:rPr>
              <a:t>GEMM Kernel</a:t>
            </a:r>
            <a:r>
              <a:rPr lang="en-US" sz="1650">
                <a:solidFill>
                  <a:srgbClr val="101073"/>
                </a:solidFill>
                <a:latin typeface="Calibri"/>
              </a:rPr>
              <a:t> (FC layer)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078774-3AA2-4406-BA8E-898FC522955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07999" y="1738800"/>
            <a:ext cx="7559640" cy="301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9389A-296F-4449-8BCC-F592D784068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Choices for </a:t>
            </a:r>
            <a:r>
              <a:rPr lang="en-US"/>
              <a:t>hardware architecture</a:t>
            </a:r>
            <a:endParaRPr lang="en-US" sz="2400" b="1" dirty="0">
              <a:solidFill>
                <a:srgbClr val="0000FF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1C7E521-00E0-4BFF-AFCD-22EAE28BEBCB}"/>
              </a:ext>
            </a:extLst>
          </p:cNvPr>
          <p:cNvGrpSpPr/>
          <p:nvPr/>
        </p:nvGrpSpPr>
        <p:grpSpPr>
          <a:xfrm>
            <a:off x="700372" y="995433"/>
            <a:ext cx="7979283" cy="4148068"/>
            <a:chOff x="2134834" y="1327243"/>
            <a:chExt cx="9356966" cy="5253781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431B4DA4-4C54-4713-BE80-735A474877E8}"/>
                </a:ext>
              </a:extLst>
            </p:cNvPr>
            <p:cNvSpPr/>
            <p:nvPr/>
          </p:nvSpPr>
          <p:spPr>
            <a:xfrm>
              <a:off x="6395522" y="5419687"/>
              <a:ext cx="3815825" cy="1161337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  <a:prstDash val="solid"/>
            </a:ln>
          </p:spPr>
          <p:txBody>
            <a:bodyPr vert="horz" wrap="none" lIns="61235" tIns="30617" rIns="61235" bIns="30617" anchor="ctr" anchorCtr="0" compatLnSpc="0">
              <a:noAutofit/>
            </a:bodyPr>
            <a:lstStyle/>
            <a:p>
              <a:pPr hangingPunct="0"/>
              <a:endParaRPr lang="en-US" sz="1225">
                <a:latin typeface="Liberation Sans" pitchFamily="18"/>
                <a:ea typeface="Noto Sans CJK SC Regular" pitchFamily="2"/>
                <a:cs typeface="FreeSans" pitchFamily="2"/>
              </a:endParaRPr>
            </a:p>
          </p:txBody>
        </p:sp>
        <p:sp>
          <p:nvSpPr>
            <p:cNvPr id="4" name="Straight Connector 3">
              <a:extLst>
                <a:ext uri="{FF2B5EF4-FFF2-40B4-BE49-F238E27FC236}">
                  <a16:creationId xmlns:a16="http://schemas.microsoft.com/office/drawing/2014/main" id="{A58156F9-F695-4D03-B5E7-57B212B835BF}"/>
                </a:ext>
              </a:extLst>
            </p:cNvPr>
            <p:cNvSpPr/>
            <p:nvPr/>
          </p:nvSpPr>
          <p:spPr>
            <a:xfrm flipV="1">
              <a:off x="2828555" y="1532339"/>
              <a:ext cx="0" cy="4603875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prstDash val="solid"/>
              <a:tailEnd type="arrow"/>
            </a:ln>
          </p:spPr>
          <p:txBody>
            <a:bodyPr vert="horz" wrap="none" lIns="73482" tIns="42864" rIns="73482" bIns="42864" anchor="ctr" anchorCtr="0" compatLnSpc="0"/>
            <a:lstStyle/>
            <a:p>
              <a:pPr hangingPunct="0"/>
              <a:endParaRPr lang="en-US" sz="1225">
                <a:latin typeface="Liberation Sans" pitchFamily="18"/>
                <a:ea typeface="Noto Sans CJK SC Regular" pitchFamily="2"/>
                <a:cs typeface="FreeSans" pitchFamily="2"/>
              </a:endParaRPr>
            </a:p>
          </p:txBody>
        </p:sp>
        <p:sp>
          <p:nvSpPr>
            <p:cNvPr id="5" name="Straight Connector 4">
              <a:extLst>
                <a:ext uri="{FF2B5EF4-FFF2-40B4-BE49-F238E27FC236}">
                  <a16:creationId xmlns:a16="http://schemas.microsoft.com/office/drawing/2014/main" id="{3367AB02-903B-458F-87A2-E7D989DC8CD2}"/>
                </a:ext>
              </a:extLst>
            </p:cNvPr>
            <p:cNvSpPr/>
            <p:nvPr/>
          </p:nvSpPr>
          <p:spPr>
            <a:xfrm>
              <a:off x="2828556" y="6136214"/>
              <a:ext cx="8663244" cy="0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prstDash val="solid"/>
              <a:tailEnd type="arrow"/>
            </a:ln>
          </p:spPr>
          <p:txBody>
            <a:bodyPr vert="horz" wrap="none" lIns="73482" tIns="42864" rIns="73482" bIns="42864" anchor="ctr" anchorCtr="0" compatLnSpc="0"/>
            <a:lstStyle/>
            <a:p>
              <a:pPr hangingPunct="0"/>
              <a:endParaRPr lang="en-US" sz="1225">
                <a:latin typeface="Liberation Sans" pitchFamily="18"/>
                <a:ea typeface="Noto Sans CJK SC Regular" pitchFamily="2"/>
                <a:cs typeface="FreeSans" pitchFamily="2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559DF88-38FF-4CDD-B785-BC7990BE299E}"/>
                </a:ext>
              </a:extLst>
            </p:cNvPr>
            <p:cNvSpPr/>
            <p:nvPr/>
          </p:nvSpPr>
          <p:spPr>
            <a:xfrm>
              <a:off x="4210339" y="2551613"/>
              <a:ext cx="1410195" cy="74657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FF99"/>
            </a:solidFill>
            <a:ln w="0">
              <a:solidFill>
                <a:srgbClr val="3465A4"/>
              </a:solidFill>
              <a:prstDash val="solid"/>
            </a:ln>
          </p:spPr>
          <p:txBody>
            <a:bodyPr vert="horz" wrap="none" lIns="61235" tIns="30617" rIns="61235" bIns="30617" anchor="ctr" anchorCtr="0" compatLnSpc="0">
              <a:noAutofit/>
            </a:bodyPr>
            <a:lstStyle/>
            <a:p>
              <a:pPr algn="ctr" hangingPunct="0"/>
              <a:r>
                <a:rPr lang="en-US" sz="1225">
                  <a:latin typeface="Liberation Sans" pitchFamily="18"/>
                  <a:ea typeface="Noto Sans CJK SC Regular" pitchFamily="2"/>
                  <a:cs typeface="FreeSans" pitchFamily="2"/>
                </a:rPr>
                <a:t>SIMD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FF608E2-843F-4AD6-AB6D-9554BEF32D76}"/>
                </a:ext>
              </a:extLst>
            </p:cNvPr>
            <p:cNvSpPr/>
            <p:nvPr/>
          </p:nvSpPr>
          <p:spPr>
            <a:xfrm>
              <a:off x="4491203" y="3577091"/>
              <a:ext cx="1410195" cy="74657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FF99"/>
            </a:solidFill>
            <a:ln w="0">
              <a:solidFill>
                <a:srgbClr val="3465A4"/>
              </a:solidFill>
              <a:prstDash val="solid"/>
            </a:ln>
          </p:spPr>
          <p:txBody>
            <a:bodyPr vert="horz" wrap="none" lIns="61235" tIns="30617" rIns="61235" bIns="30617" anchor="ctr" anchorCtr="0" compatLnSpc="0">
              <a:noAutofit/>
            </a:bodyPr>
            <a:lstStyle/>
            <a:p>
              <a:pPr algn="ctr" hangingPunct="0"/>
              <a:r>
                <a:rPr lang="en-US" sz="1225">
                  <a:latin typeface="Liberation Sans" pitchFamily="18"/>
                  <a:ea typeface="Noto Sans CJK SC Regular" pitchFamily="2"/>
                  <a:cs typeface="FreeSans" pitchFamily="2"/>
                </a:rPr>
                <a:t>GPU</a:t>
              </a: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BB2466-3E63-4224-890A-7DC9B6C3585A}"/>
                </a:ext>
              </a:extLst>
            </p:cNvPr>
            <p:cNvSpPr/>
            <p:nvPr/>
          </p:nvSpPr>
          <p:spPr>
            <a:xfrm>
              <a:off x="6608130" y="4169191"/>
              <a:ext cx="1410195" cy="74657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729FCF"/>
            </a:solidFill>
            <a:ln w="0">
              <a:solidFill>
                <a:srgbClr val="3465A4"/>
              </a:solidFill>
              <a:prstDash val="solid"/>
            </a:ln>
          </p:spPr>
          <p:txBody>
            <a:bodyPr vert="horz" wrap="none" lIns="61235" tIns="30617" rIns="61235" bIns="30617" anchor="ctr" anchorCtr="0" compatLnSpc="0">
              <a:noAutofit/>
            </a:bodyPr>
            <a:lstStyle/>
            <a:p>
              <a:pPr algn="ctr" hangingPunct="0"/>
              <a:r>
                <a:rPr lang="en-US" sz="1225">
                  <a:latin typeface="Liberation Sans" pitchFamily="18"/>
                  <a:ea typeface="Noto Sans CJK SC Regular" pitchFamily="2"/>
                  <a:cs typeface="FreeSans" pitchFamily="2"/>
                </a:rPr>
                <a:t>CPU</a:t>
              </a: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43CE1C8-9DD9-4609-918C-6BEE4B9D64A2}"/>
                </a:ext>
              </a:extLst>
            </p:cNvPr>
            <p:cNvSpPr/>
            <p:nvPr/>
          </p:nvSpPr>
          <p:spPr>
            <a:xfrm>
              <a:off x="2916735" y="1905627"/>
              <a:ext cx="1410195" cy="74657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94BD5E"/>
            </a:solidFill>
            <a:ln w="0">
              <a:solidFill>
                <a:srgbClr val="3465A4"/>
              </a:solidFill>
              <a:prstDash val="solid"/>
            </a:ln>
          </p:spPr>
          <p:txBody>
            <a:bodyPr vert="horz" wrap="none" lIns="61235" tIns="30617" rIns="61235" bIns="30617" anchor="ctr" anchorCtr="0" compatLnSpc="0">
              <a:noAutofit/>
            </a:bodyPr>
            <a:lstStyle/>
            <a:p>
              <a:pPr algn="ctr" hangingPunct="0"/>
              <a:r>
                <a:rPr lang="en-US" sz="1225">
                  <a:latin typeface="Liberation Sans" pitchFamily="18"/>
                  <a:ea typeface="Noto Sans CJK SC Regular" pitchFamily="2"/>
                  <a:cs typeface="FreeSans" pitchFamily="2"/>
                </a:rPr>
                <a:t>ASIC</a:t>
              </a: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8C0B60-CE3F-42B1-8F80-9ACD156A88B5}"/>
                </a:ext>
              </a:extLst>
            </p:cNvPr>
            <p:cNvSpPr/>
            <p:nvPr/>
          </p:nvSpPr>
          <p:spPr>
            <a:xfrm>
              <a:off x="4700217" y="3007852"/>
              <a:ext cx="1410195" cy="74657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FF99"/>
            </a:solidFill>
            <a:ln w="0">
              <a:solidFill>
                <a:srgbClr val="3465A4"/>
              </a:solidFill>
              <a:prstDash val="solid"/>
            </a:ln>
          </p:spPr>
          <p:txBody>
            <a:bodyPr vert="horz" wrap="none" lIns="61235" tIns="30617" rIns="61235" bIns="30617" anchor="ctr" anchorCtr="0" compatLnSpc="0">
              <a:noAutofit/>
            </a:bodyPr>
            <a:lstStyle/>
            <a:p>
              <a:pPr algn="ctr" hangingPunct="0"/>
              <a:r>
                <a:rPr lang="en-US" sz="1225">
                  <a:latin typeface="Liberation Sans" pitchFamily="18"/>
                  <a:ea typeface="Noto Sans CJK SC Regular" pitchFamily="2"/>
                  <a:cs typeface="FreeSans" pitchFamily="2"/>
                </a:rPr>
                <a:t>VLIW</a:t>
              </a: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6E5BEF8-598C-4976-B726-A6F43A20D585}"/>
                </a:ext>
              </a:extLst>
            </p:cNvPr>
            <p:cNvSpPr/>
            <p:nvPr/>
          </p:nvSpPr>
          <p:spPr>
            <a:xfrm>
              <a:off x="6027460" y="3588522"/>
              <a:ext cx="1410195" cy="74657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729FCF"/>
            </a:solidFill>
            <a:ln w="0">
              <a:solidFill>
                <a:srgbClr val="3465A4"/>
              </a:solidFill>
              <a:prstDash val="solid"/>
            </a:ln>
          </p:spPr>
          <p:txBody>
            <a:bodyPr vert="horz" wrap="none" lIns="61235" tIns="30617" rIns="61235" bIns="30617" anchor="ctr" anchorCtr="0" compatLnSpc="0">
              <a:noAutofit/>
            </a:bodyPr>
            <a:lstStyle/>
            <a:p>
              <a:pPr algn="ctr" hangingPunct="0"/>
              <a:r>
                <a:rPr lang="en-US" sz="1225">
                  <a:latin typeface="Liberation Sans" pitchFamily="18"/>
                  <a:ea typeface="Noto Sans CJK SC Regular" pitchFamily="2"/>
                  <a:cs typeface="FreeSans" pitchFamily="2"/>
                </a:rPr>
                <a:t>DSP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893008-A661-49E3-A82C-DB6674462209}"/>
                </a:ext>
              </a:extLst>
            </p:cNvPr>
            <p:cNvSpPr txBox="1"/>
            <p:nvPr/>
          </p:nvSpPr>
          <p:spPr>
            <a:xfrm rot="16200000">
              <a:off x="1231012" y="2703320"/>
              <a:ext cx="2205530" cy="39788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61235" tIns="30617" rIns="61235" bIns="30617" anchorCtr="0" compatLnSpc="0">
              <a:spAutoFit/>
            </a:bodyPr>
            <a:lstStyle/>
            <a:p>
              <a:pPr hangingPunct="0"/>
              <a:r>
                <a:rPr lang="en-US" sz="1633" dirty="0">
                  <a:latin typeface="Liberation Sans" pitchFamily="18"/>
                  <a:ea typeface="Noto Sans CJK SC Regular" pitchFamily="2"/>
                  <a:cs typeface="FreeSans" pitchFamily="2"/>
                </a:rPr>
                <a:t>Energy Efficiency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3CD017-26E6-48A7-9DF9-25FB14CD948B}"/>
                </a:ext>
              </a:extLst>
            </p:cNvPr>
            <p:cNvSpPr/>
            <p:nvPr/>
          </p:nvSpPr>
          <p:spPr>
            <a:xfrm>
              <a:off x="7921003" y="3740057"/>
              <a:ext cx="1410195" cy="74657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B84747"/>
            </a:solidFill>
            <a:ln w="0">
              <a:solidFill>
                <a:srgbClr val="3465A4"/>
              </a:solidFill>
              <a:prstDash val="solid"/>
            </a:ln>
          </p:spPr>
          <p:txBody>
            <a:bodyPr vert="horz" wrap="none" lIns="61235" tIns="30617" rIns="61235" bIns="30617" anchor="ctr" anchorCtr="0" compatLnSpc="0">
              <a:noAutofit/>
            </a:bodyPr>
            <a:lstStyle/>
            <a:p>
              <a:pPr algn="ctr" hangingPunct="0"/>
              <a:r>
                <a:rPr lang="en-US" sz="1225">
                  <a:latin typeface="Liberation Sans" pitchFamily="18"/>
                  <a:ea typeface="Noto Sans CJK SC Regular" pitchFamily="2"/>
                  <a:cs typeface="FreeSans" pitchFamily="2"/>
                </a:rPr>
                <a:t>FPGA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C8D387-8D30-4C92-8478-904262569513}"/>
                </a:ext>
              </a:extLst>
            </p:cNvPr>
            <p:cNvSpPr txBox="1"/>
            <p:nvPr/>
          </p:nvSpPr>
          <p:spPr>
            <a:xfrm>
              <a:off x="8077437" y="6136214"/>
              <a:ext cx="1294613" cy="38334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61235" tIns="30617" rIns="61235" bIns="30617" anchorCtr="0" compatLnSpc="0">
              <a:spAutoFit/>
            </a:bodyPr>
            <a:lstStyle/>
            <a:p>
              <a:pPr hangingPunct="0"/>
              <a:r>
                <a:rPr lang="en-US" sz="1633">
                  <a:latin typeface="Liberation Sans" pitchFamily="18"/>
                  <a:ea typeface="Noto Sans CJK SC Regular" pitchFamily="2"/>
                  <a:cs typeface="FreeSans" pitchFamily="2"/>
                </a:rPr>
                <a:t>Flexibility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9E3536A-FF88-4198-BBC2-7E5474DE2602}"/>
                </a:ext>
              </a:extLst>
            </p:cNvPr>
            <p:cNvSpPr/>
            <p:nvPr/>
          </p:nvSpPr>
          <p:spPr>
            <a:xfrm>
              <a:off x="6703362" y="2369722"/>
              <a:ext cx="2643509" cy="746574"/>
            </a:xfrm>
            <a:custGeom>
              <a:avLst>
                <a:gd name="f0" fmla="val 7183"/>
                <a:gd name="f1" fmla="val 42982"/>
              </a:avLst>
              <a:gdLst>
                <a:gd name="f2" fmla="val 10800000"/>
                <a:gd name="f3" fmla="val 5400000"/>
                <a:gd name="f4" fmla="val 16200000"/>
                <a:gd name="f5" fmla="val w"/>
                <a:gd name="f6" fmla="val h"/>
                <a:gd name="f7" fmla="val 0"/>
                <a:gd name="f8" fmla="val 21600"/>
                <a:gd name="f9" fmla="+- 0 0 1"/>
                <a:gd name="f10" fmla="val -2147483647"/>
                <a:gd name="f11" fmla="val 2147483647"/>
                <a:gd name="f12" fmla="val 3590"/>
                <a:gd name="f13" fmla="val 8970"/>
                <a:gd name="f14" fmla="val 12630"/>
                <a:gd name="f15" fmla="val 18010"/>
                <a:gd name="f16" fmla="*/ f5 1 21600"/>
                <a:gd name="f17" fmla="*/ f6 1 21600"/>
                <a:gd name="f18" fmla="pin -2147483647 f0 2147483647"/>
                <a:gd name="f19" fmla="pin -2147483647 f1 2147483647"/>
                <a:gd name="f20" fmla="+- 0 0 f12"/>
                <a:gd name="f21" fmla="+- 3590 0 f7"/>
                <a:gd name="f22" fmla="+- 0 0 f3"/>
                <a:gd name="f23" fmla="+- 21600 0 f15"/>
                <a:gd name="f24" fmla="+- 18010 0 f8"/>
                <a:gd name="f25" fmla="+- f18 0 10800"/>
                <a:gd name="f26" fmla="+- f19 0 10800"/>
                <a:gd name="f27" fmla="+- f19 0 21600"/>
                <a:gd name="f28" fmla="+- f18 0 21600"/>
                <a:gd name="f29" fmla="*/ f18 f16 1"/>
                <a:gd name="f30" fmla="*/ f19 f17 1"/>
                <a:gd name="f31" fmla="*/ 800 f16 1"/>
                <a:gd name="f32" fmla="*/ 20800 f16 1"/>
                <a:gd name="f33" fmla="*/ 20800 f17 1"/>
                <a:gd name="f34" fmla="*/ 800 f17 1"/>
                <a:gd name="f35" fmla="abs f20"/>
                <a:gd name="f36" fmla="abs f21"/>
                <a:gd name="f37" fmla="?: f20 f22 f3"/>
                <a:gd name="f38" fmla="?: f20 f3 f22"/>
                <a:gd name="f39" fmla="?: f20 f4 f3"/>
                <a:gd name="f40" fmla="?: f20 f3 f4"/>
                <a:gd name="f41" fmla="abs f23"/>
                <a:gd name="f42" fmla="?: f21 f22 f3"/>
                <a:gd name="f43" fmla="?: f21 f3 f22"/>
                <a:gd name="f44" fmla="?: f23 0 f2"/>
                <a:gd name="f45" fmla="?: f23 f2 0"/>
                <a:gd name="f46" fmla="abs f24"/>
                <a:gd name="f47" fmla="?: f23 f22 f3"/>
                <a:gd name="f48" fmla="?: f23 f3 f22"/>
                <a:gd name="f49" fmla="?: f23 f4 f3"/>
                <a:gd name="f50" fmla="?: f23 f3 f4"/>
                <a:gd name="f51" fmla="?: f24 f22 f3"/>
                <a:gd name="f52" fmla="?: f24 f3 f22"/>
                <a:gd name="f53" fmla="?: f20 0 f2"/>
                <a:gd name="f54" fmla="?: f20 f2 0"/>
                <a:gd name="f55" fmla="abs f25"/>
                <a:gd name="f56" fmla="abs f26"/>
                <a:gd name="f57" fmla="?: f20 f40 f39"/>
                <a:gd name="f58" fmla="?: f20 f39 f40"/>
                <a:gd name="f59" fmla="?: f21 f38 f37"/>
                <a:gd name="f60" fmla="?: f21 f45 f44"/>
                <a:gd name="f61" fmla="?: f21 f44 f45"/>
                <a:gd name="f62" fmla="?: f23 f42 f43"/>
                <a:gd name="f63" fmla="?: f23 f50 f49"/>
                <a:gd name="f64" fmla="?: f23 f49 f50"/>
                <a:gd name="f65" fmla="?: f24 f48 f47"/>
                <a:gd name="f66" fmla="?: f24 f54 f53"/>
                <a:gd name="f67" fmla="?: f24 f53 f54"/>
                <a:gd name="f68" fmla="?: f20 f51 f52"/>
                <a:gd name="f69" fmla="+- f55 0 f56"/>
                <a:gd name="f70" fmla="+- f56 0 f55"/>
                <a:gd name="f71" fmla="?: f21 f58 f57"/>
                <a:gd name="f72" fmla="?: f23 f60 f61"/>
                <a:gd name="f73" fmla="?: f24 f64 f63"/>
                <a:gd name="f74" fmla="?: f20 f66 f67"/>
                <a:gd name="f75" fmla="?: f26 f9 f69"/>
                <a:gd name="f76" fmla="?: f26 f69 f9"/>
                <a:gd name="f77" fmla="?: f25 f9 f70"/>
                <a:gd name="f78" fmla="?: f25 f70 f9"/>
                <a:gd name="f79" fmla="?: f18 f9 f75"/>
                <a:gd name="f80" fmla="?: f18 f9 f76"/>
                <a:gd name="f81" fmla="?: f27 f77 f9"/>
                <a:gd name="f82" fmla="?: f27 f78 f9"/>
                <a:gd name="f83" fmla="?: f28 f76 f9"/>
                <a:gd name="f84" fmla="?: f28 f75 f9"/>
                <a:gd name="f85" fmla="?: f19 f9 f78"/>
                <a:gd name="f86" fmla="?: f19 f9 f77"/>
                <a:gd name="f87" fmla="?: f79 f18 0"/>
                <a:gd name="f88" fmla="?: f79 f19 6280"/>
                <a:gd name="f89" fmla="?: f80 f18 0"/>
                <a:gd name="f90" fmla="?: f80 f19 15320"/>
                <a:gd name="f91" fmla="?: f81 f18 6280"/>
                <a:gd name="f92" fmla="?: f81 f19 21600"/>
                <a:gd name="f93" fmla="?: f82 f18 15320"/>
                <a:gd name="f94" fmla="?: f82 f19 21600"/>
                <a:gd name="f95" fmla="?: f83 f18 21600"/>
                <a:gd name="f96" fmla="?: f83 f19 15320"/>
                <a:gd name="f97" fmla="?: f84 f18 21600"/>
                <a:gd name="f98" fmla="?: f84 f19 6280"/>
                <a:gd name="f99" fmla="?: f85 f18 15320"/>
                <a:gd name="f100" fmla="?: f85 f19 0"/>
                <a:gd name="f101" fmla="?: f86 f18 6280"/>
                <a:gd name="f102" fmla="?: f86 f19 0"/>
              </a:gdLst>
              <a:ahLst>
                <a:ahXY gdRefX="f0" minX="f10" maxX="f11" gdRefY="f1" minY="f10" maxY="f11">
                  <a:pos x="f29" y="f30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21600" h="21600">
                  <a:moveTo>
                    <a:pt x="f12" y="f7"/>
                  </a:moveTo>
                  <a:arcTo wR="f35" hR="f36" stAng="f71" swAng="f59"/>
                  <a:lnTo>
                    <a:pt x="f87" y="f88"/>
                  </a:lnTo>
                  <a:lnTo>
                    <a:pt x="f7" y="f13"/>
                  </a:lnTo>
                  <a:lnTo>
                    <a:pt x="f7" y="f14"/>
                  </a:lnTo>
                  <a:lnTo>
                    <a:pt x="f89" y="f90"/>
                  </a:lnTo>
                  <a:lnTo>
                    <a:pt x="f7" y="f15"/>
                  </a:lnTo>
                  <a:arcTo wR="f36" hR="f41" stAng="f72" swAng="f62"/>
                  <a:lnTo>
                    <a:pt x="f91" y="f92"/>
                  </a:lnTo>
                  <a:lnTo>
                    <a:pt x="f13" y="f8"/>
                  </a:lnTo>
                  <a:lnTo>
                    <a:pt x="f14" y="f8"/>
                  </a:lnTo>
                  <a:lnTo>
                    <a:pt x="f93" y="f94"/>
                  </a:lnTo>
                  <a:lnTo>
                    <a:pt x="f15" y="f8"/>
                  </a:lnTo>
                  <a:arcTo wR="f41" hR="f46" stAng="f73" swAng="f65"/>
                  <a:lnTo>
                    <a:pt x="f95" y="f96"/>
                  </a:lnTo>
                  <a:lnTo>
                    <a:pt x="f8" y="f14"/>
                  </a:lnTo>
                  <a:lnTo>
                    <a:pt x="f8" y="f13"/>
                  </a:lnTo>
                  <a:lnTo>
                    <a:pt x="f97" y="f98"/>
                  </a:lnTo>
                  <a:lnTo>
                    <a:pt x="f8" y="f12"/>
                  </a:lnTo>
                  <a:arcTo wR="f46" hR="f35" stAng="f74" swAng="f68"/>
                  <a:lnTo>
                    <a:pt x="f99" y="f100"/>
                  </a:lnTo>
                  <a:lnTo>
                    <a:pt x="f14" y="f7"/>
                  </a:lnTo>
                  <a:lnTo>
                    <a:pt x="f13" y="f7"/>
                  </a:lnTo>
                  <a:lnTo>
                    <a:pt x="f101" y="f102"/>
                  </a:lnTo>
                  <a:close/>
                </a:path>
              </a:pathLst>
            </a:custGeom>
            <a:solidFill>
              <a:srgbClr val="99CCFF"/>
            </a:solidFill>
            <a:ln w="0">
              <a:solidFill>
                <a:srgbClr val="3465A4"/>
              </a:solidFill>
              <a:prstDash val="solid"/>
            </a:ln>
          </p:spPr>
          <p:txBody>
            <a:bodyPr vert="horz" wrap="none" lIns="61235" tIns="30617" rIns="61235" bIns="30617" anchor="ctr" anchorCtr="0" compatLnSpc="0">
              <a:noAutofit/>
            </a:bodyPr>
            <a:lstStyle/>
            <a:p>
              <a:pPr lvl="1" hangingPunct="0">
                <a:buSzPct val="45000"/>
                <a:buFont typeface="StarSymbol"/>
                <a:buChar char="●"/>
              </a:pPr>
              <a:r>
                <a:rPr lang="en-US" sz="1225">
                  <a:latin typeface="Liberation Sans" pitchFamily="18"/>
                  <a:ea typeface="Noto Sans CJK SC Regular" pitchFamily="2"/>
                  <a:cs typeface="FreeSans" pitchFamily="2"/>
                </a:rPr>
                <a:t>Quite flexible</a:t>
              </a:r>
            </a:p>
            <a:p>
              <a:pPr lvl="1" hangingPunct="0">
                <a:buSzPct val="45000"/>
                <a:buFont typeface="StarSymbol"/>
                <a:buChar char="●"/>
              </a:pPr>
              <a:r>
                <a:rPr lang="en-US" sz="1225">
                  <a:latin typeface="Liberation Sans" pitchFamily="18"/>
                  <a:ea typeface="Noto Sans CJK SC Regular" pitchFamily="2"/>
                  <a:cs typeface="FreeSans" pitchFamily="2"/>
                </a:rPr>
                <a:t>Low efficiency</a:t>
              </a:r>
            </a:p>
            <a:p>
              <a:pPr lvl="1" hangingPunct="0">
                <a:buSzPct val="45000"/>
                <a:buFont typeface="StarSymbol"/>
                <a:buChar char="●"/>
              </a:pPr>
              <a:r>
                <a:rPr lang="en-US" sz="1225">
                  <a:latin typeface="Liberation Sans" pitchFamily="18"/>
                  <a:ea typeface="Noto Sans CJK SC Regular" pitchFamily="2"/>
                  <a:cs typeface="FreeSans" pitchFamily="2"/>
                </a:rPr>
                <a:t>Often lack performance.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DAE8A41-D5DF-41D0-B5EC-7A96E129DF71}"/>
                </a:ext>
              </a:extLst>
            </p:cNvPr>
            <p:cNvSpPr/>
            <p:nvPr/>
          </p:nvSpPr>
          <p:spPr>
            <a:xfrm>
              <a:off x="2884072" y="5003288"/>
              <a:ext cx="4697276" cy="746574"/>
            </a:xfrm>
            <a:custGeom>
              <a:avLst>
                <a:gd name="f0" fmla="val 11648"/>
                <a:gd name="f1" fmla="val -17804"/>
              </a:avLst>
              <a:gdLst>
                <a:gd name="f2" fmla="val 10800000"/>
                <a:gd name="f3" fmla="val 5400000"/>
                <a:gd name="f4" fmla="val 16200000"/>
                <a:gd name="f5" fmla="val w"/>
                <a:gd name="f6" fmla="val h"/>
                <a:gd name="f7" fmla="val 0"/>
                <a:gd name="f8" fmla="val 21600"/>
                <a:gd name="f9" fmla="+- 0 0 1"/>
                <a:gd name="f10" fmla="val -2147483647"/>
                <a:gd name="f11" fmla="val 2147483647"/>
                <a:gd name="f12" fmla="val 3590"/>
                <a:gd name="f13" fmla="val 8970"/>
                <a:gd name="f14" fmla="val 12630"/>
                <a:gd name="f15" fmla="val 18010"/>
                <a:gd name="f16" fmla="*/ f5 1 21600"/>
                <a:gd name="f17" fmla="*/ f6 1 21600"/>
                <a:gd name="f18" fmla="pin -2147483647 f0 2147483647"/>
                <a:gd name="f19" fmla="pin -2147483647 f1 2147483647"/>
                <a:gd name="f20" fmla="+- 0 0 f12"/>
                <a:gd name="f21" fmla="+- 3590 0 f7"/>
                <a:gd name="f22" fmla="+- 0 0 f3"/>
                <a:gd name="f23" fmla="+- 21600 0 f15"/>
                <a:gd name="f24" fmla="+- 18010 0 f8"/>
                <a:gd name="f25" fmla="+- f18 0 10800"/>
                <a:gd name="f26" fmla="+- f19 0 10800"/>
                <a:gd name="f27" fmla="+- f19 0 21600"/>
                <a:gd name="f28" fmla="+- f18 0 21600"/>
                <a:gd name="f29" fmla="*/ f18 f16 1"/>
                <a:gd name="f30" fmla="*/ f19 f17 1"/>
                <a:gd name="f31" fmla="*/ 800 f16 1"/>
                <a:gd name="f32" fmla="*/ 20800 f16 1"/>
                <a:gd name="f33" fmla="*/ 20800 f17 1"/>
                <a:gd name="f34" fmla="*/ 800 f17 1"/>
                <a:gd name="f35" fmla="abs f20"/>
                <a:gd name="f36" fmla="abs f21"/>
                <a:gd name="f37" fmla="?: f20 f22 f3"/>
                <a:gd name="f38" fmla="?: f20 f3 f22"/>
                <a:gd name="f39" fmla="?: f20 f4 f3"/>
                <a:gd name="f40" fmla="?: f20 f3 f4"/>
                <a:gd name="f41" fmla="abs f23"/>
                <a:gd name="f42" fmla="?: f21 f22 f3"/>
                <a:gd name="f43" fmla="?: f21 f3 f22"/>
                <a:gd name="f44" fmla="?: f23 0 f2"/>
                <a:gd name="f45" fmla="?: f23 f2 0"/>
                <a:gd name="f46" fmla="abs f24"/>
                <a:gd name="f47" fmla="?: f23 f22 f3"/>
                <a:gd name="f48" fmla="?: f23 f3 f22"/>
                <a:gd name="f49" fmla="?: f23 f4 f3"/>
                <a:gd name="f50" fmla="?: f23 f3 f4"/>
                <a:gd name="f51" fmla="?: f24 f22 f3"/>
                <a:gd name="f52" fmla="?: f24 f3 f22"/>
                <a:gd name="f53" fmla="?: f20 0 f2"/>
                <a:gd name="f54" fmla="?: f20 f2 0"/>
                <a:gd name="f55" fmla="abs f25"/>
                <a:gd name="f56" fmla="abs f26"/>
                <a:gd name="f57" fmla="?: f20 f40 f39"/>
                <a:gd name="f58" fmla="?: f20 f39 f40"/>
                <a:gd name="f59" fmla="?: f21 f38 f37"/>
                <a:gd name="f60" fmla="?: f21 f45 f44"/>
                <a:gd name="f61" fmla="?: f21 f44 f45"/>
                <a:gd name="f62" fmla="?: f23 f42 f43"/>
                <a:gd name="f63" fmla="?: f23 f50 f49"/>
                <a:gd name="f64" fmla="?: f23 f49 f50"/>
                <a:gd name="f65" fmla="?: f24 f48 f47"/>
                <a:gd name="f66" fmla="?: f24 f54 f53"/>
                <a:gd name="f67" fmla="?: f24 f53 f54"/>
                <a:gd name="f68" fmla="?: f20 f51 f52"/>
                <a:gd name="f69" fmla="+- f55 0 f56"/>
                <a:gd name="f70" fmla="+- f56 0 f55"/>
                <a:gd name="f71" fmla="?: f21 f58 f57"/>
                <a:gd name="f72" fmla="?: f23 f60 f61"/>
                <a:gd name="f73" fmla="?: f24 f64 f63"/>
                <a:gd name="f74" fmla="?: f20 f66 f67"/>
                <a:gd name="f75" fmla="?: f26 f9 f69"/>
                <a:gd name="f76" fmla="?: f26 f69 f9"/>
                <a:gd name="f77" fmla="?: f25 f9 f70"/>
                <a:gd name="f78" fmla="?: f25 f70 f9"/>
                <a:gd name="f79" fmla="?: f18 f9 f75"/>
                <a:gd name="f80" fmla="?: f18 f9 f76"/>
                <a:gd name="f81" fmla="?: f27 f77 f9"/>
                <a:gd name="f82" fmla="?: f27 f78 f9"/>
                <a:gd name="f83" fmla="?: f28 f76 f9"/>
                <a:gd name="f84" fmla="?: f28 f75 f9"/>
                <a:gd name="f85" fmla="?: f19 f9 f78"/>
                <a:gd name="f86" fmla="?: f19 f9 f77"/>
                <a:gd name="f87" fmla="?: f79 f18 0"/>
                <a:gd name="f88" fmla="?: f79 f19 6280"/>
                <a:gd name="f89" fmla="?: f80 f18 0"/>
                <a:gd name="f90" fmla="?: f80 f19 15320"/>
                <a:gd name="f91" fmla="?: f81 f18 6280"/>
                <a:gd name="f92" fmla="?: f81 f19 21600"/>
                <a:gd name="f93" fmla="?: f82 f18 15320"/>
                <a:gd name="f94" fmla="?: f82 f19 21600"/>
                <a:gd name="f95" fmla="?: f83 f18 21600"/>
                <a:gd name="f96" fmla="?: f83 f19 15320"/>
                <a:gd name="f97" fmla="?: f84 f18 21600"/>
                <a:gd name="f98" fmla="?: f84 f19 6280"/>
                <a:gd name="f99" fmla="?: f85 f18 15320"/>
                <a:gd name="f100" fmla="?: f85 f19 0"/>
                <a:gd name="f101" fmla="?: f86 f18 6280"/>
                <a:gd name="f102" fmla="?: f86 f19 0"/>
              </a:gdLst>
              <a:ahLst>
                <a:ahXY gdRefX="f0" minX="f10" maxX="f11" gdRefY="f1" minY="f10" maxY="f11">
                  <a:pos x="f29" y="f30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21600" h="21600">
                  <a:moveTo>
                    <a:pt x="f12" y="f7"/>
                  </a:moveTo>
                  <a:arcTo wR="f35" hR="f36" stAng="f71" swAng="f59"/>
                  <a:lnTo>
                    <a:pt x="f87" y="f88"/>
                  </a:lnTo>
                  <a:lnTo>
                    <a:pt x="f7" y="f13"/>
                  </a:lnTo>
                  <a:lnTo>
                    <a:pt x="f7" y="f14"/>
                  </a:lnTo>
                  <a:lnTo>
                    <a:pt x="f89" y="f90"/>
                  </a:lnTo>
                  <a:lnTo>
                    <a:pt x="f7" y="f15"/>
                  </a:lnTo>
                  <a:arcTo wR="f36" hR="f41" stAng="f72" swAng="f62"/>
                  <a:lnTo>
                    <a:pt x="f91" y="f92"/>
                  </a:lnTo>
                  <a:lnTo>
                    <a:pt x="f13" y="f8"/>
                  </a:lnTo>
                  <a:lnTo>
                    <a:pt x="f14" y="f8"/>
                  </a:lnTo>
                  <a:lnTo>
                    <a:pt x="f93" y="f94"/>
                  </a:lnTo>
                  <a:lnTo>
                    <a:pt x="f15" y="f8"/>
                  </a:lnTo>
                  <a:arcTo wR="f41" hR="f46" stAng="f73" swAng="f65"/>
                  <a:lnTo>
                    <a:pt x="f95" y="f96"/>
                  </a:lnTo>
                  <a:lnTo>
                    <a:pt x="f8" y="f14"/>
                  </a:lnTo>
                  <a:lnTo>
                    <a:pt x="f8" y="f13"/>
                  </a:lnTo>
                  <a:lnTo>
                    <a:pt x="f97" y="f98"/>
                  </a:lnTo>
                  <a:lnTo>
                    <a:pt x="f8" y="f12"/>
                  </a:lnTo>
                  <a:arcTo wR="f46" hR="f35" stAng="f74" swAng="f68"/>
                  <a:lnTo>
                    <a:pt x="f99" y="f100"/>
                  </a:lnTo>
                  <a:lnTo>
                    <a:pt x="f14" y="f7"/>
                  </a:lnTo>
                  <a:lnTo>
                    <a:pt x="f13" y="f7"/>
                  </a:lnTo>
                  <a:lnTo>
                    <a:pt x="f101" y="f102"/>
                  </a:lnTo>
                  <a:close/>
                </a:path>
              </a:pathLst>
            </a:custGeom>
            <a:solidFill>
              <a:srgbClr val="FFFF66"/>
            </a:solidFill>
            <a:ln w="0">
              <a:solidFill>
                <a:srgbClr val="3465A4"/>
              </a:solidFill>
              <a:prstDash val="solid"/>
            </a:ln>
          </p:spPr>
          <p:txBody>
            <a:bodyPr vert="horz" wrap="none" lIns="61235" tIns="30617" rIns="61235" bIns="30617" anchor="ctr" anchorCtr="0" compatLnSpc="0">
              <a:noAutofit/>
            </a:bodyPr>
            <a:lstStyle/>
            <a:p>
              <a:pPr lvl="1" hangingPunct="0">
                <a:buSzPct val="45000"/>
                <a:buFont typeface="StarSymbol"/>
                <a:buChar char="●"/>
              </a:pPr>
              <a:r>
                <a:rPr lang="en-US" sz="1225" dirty="0">
                  <a:latin typeface="Liberation Sans" pitchFamily="18"/>
                  <a:ea typeface="Noto Sans CJK SC Regular" pitchFamily="2"/>
                  <a:cs typeface="FreeSans" pitchFamily="2"/>
                </a:rPr>
                <a:t>Improve efficiency by giving up some flexibility</a:t>
              </a:r>
            </a:p>
            <a:p>
              <a:pPr lvl="1" hangingPunct="0">
                <a:buSzPct val="45000"/>
                <a:buFont typeface="StarSymbol"/>
                <a:buChar char="●"/>
              </a:pPr>
              <a:r>
                <a:rPr lang="en-US" sz="1225" dirty="0">
                  <a:latin typeface="Liberation Sans" pitchFamily="18"/>
                  <a:ea typeface="Noto Sans CJK SC Regular" pitchFamily="2"/>
                  <a:cs typeface="FreeSans" pitchFamily="2"/>
                </a:rPr>
                <a:t>More application specific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91C90A8-D752-4CB0-BF49-8F2383FB7384}"/>
                </a:ext>
              </a:extLst>
            </p:cNvPr>
            <p:cNvSpPr/>
            <p:nvPr/>
          </p:nvSpPr>
          <p:spPr>
            <a:xfrm>
              <a:off x="4426865" y="1327243"/>
              <a:ext cx="2571534" cy="746574"/>
            </a:xfrm>
            <a:custGeom>
              <a:avLst>
                <a:gd name="f0" fmla="val 19"/>
                <a:gd name="f1" fmla="val 28985"/>
              </a:avLst>
              <a:gdLst>
                <a:gd name="f2" fmla="val 10800000"/>
                <a:gd name="f3" fmla="val 5400000"/>
                <a:gd name="f4" fmla="val 16200000"/>
                <a:gd name="f5" fmla="val w"/>
                <a:gd name="f6" fmla="val h"/>
                <a:gd name="f7" fmla="val 0"/>
                <a:gd name="f8" fmla="val 21600"/>
                <a:gd name="f9" fmla="+- 0 0 1"/>
                <a:gd name="f10" fmla="val -2147483647"/>
                <a:gd name="f11" fmla="val 2147483647"/>
                <a:gd name="f12" fmla="val 3590"/>
                <a:gd name="f13" fmla="val 8970"/>
                <a:gd name="f14" fmla="val 12630"/>
                <a:gd name="f15" fmla="val 18010"/>
                <a:gd name="f16" fmla="*/ f5 1 21600"/>
                <a:gd name="f17" fmla="*/ f6 1 21600"/>
                <a:gd name="f18" fmla="pin -2147483647 f0 2147483647"/>
                <a:gd name="f19" fmla="pin -2147483647 f1 2147483647"/>
                <a:gd name="f20" fmla="+- 0 0 f12"/>
                <a:gd name="f21" fmla="+- 3590 0 f7"/>
                <a:gd name="f22" fmla="+- 0 0 f3"/>
                <a:gd name="f23" fmla="+- 21600 0 f15"/>
                <a:gd name="f24" fmla="+- 18010 0 f8"/>
                <a:gd name="f25" fmla="+- f18 0 10800"/>
                <a:gd name="f26" fmla="+- f19 0 10800"/>
                <a:gd name="f27" fmla="+- f19 0 21600"/>
                <a:gd name="f28" fmla="+- f18 0 21600"/>
                <a:gd name="f29" fmla="*/ f18 f16 1"/>
                <a:gd name="f30" fmla="*/ f19 f17 1"/>
                <a:gd name="f31" fmla="*/ 800 f16 1"/>
                <a:gd name="f32" fmla="*/ 20800 f16 1"/>
                <a:gd name="f33" fmla="*/ 20800 f17 1"/>
                <a:gd name="f34" fmla="*/ 800 f17 1"/>
                <a:gd name="f35" fmla="abs f20"/>
                <a:gd name="f36" fmla="abs f21"/>
                <a:gd name="f37" fmla="?: f20 f22 f3"/>
                <a:gd name="f38" fmla="?: f20 f3 f22"/>
                <a:gd name="f39" fmla="?: f20 f4 f3"/>
                <a:gd name="f40" fmla="?: f20 f3 f4"/>
                <a:gd name="f41" fmla="abs f23"/>
                <a:gd name="f42" fmla="?: f21 f22 f3"/>
                <a:gd name="f43" fmla="?: f21 f3 f22"/>
                <a:gd name="f44" fmla="?: f23 0 f2"/>
                <a:gd name="f45" fmla="?: f23 f2 0"/>
                <a:gd name="f46" fmla="abs f24"/>
                <a:gd name="f47" fmla="?: f23 f22 f3"/>
                <a:gd name="f48" fmla="?: f23 f3 f22"/>
                <a:gd name="f49" fmla="?: f23 f4 f3"/>
                <a:gd name="f50" fmla="?: f23 f3 f4"/>
                <a:gd name="f51" fmla="?: f24 f22 f3"/>
                <a:gd name="f52" fmla="?: f24 f3 f22"/>
                <a:gd name="f53" fmla="?: f20 0 f2"/>
                <a:gd name="f54" fmla="?: f20 f2 0"/>
                <a:gd name="f55" fmla="abs f25"/>
                <a:gd name="f56" fmla="abs f26"/>
                <a:gd name="f57" fmla="?: f20 f40 f39"/>
                <a:gd name="f58" fmla="?: f20 f39 f40"/>
                <a:gd name="f59" fmla="?: f21 f38 f37"/>
                <a:gd name="f60" fmla="?: f21 f45 f44"/>
                <a:gd name="f61" fmla="?: f21 f44 f45"/>
                <a:gd name="f62" fmla="?: f23 f42 f43"/>
                <a:gd name="f63" fmla="?: f23 f50 f49"/>
                <a:gd name="f64" fmla="?: f23 f49 f50"/>
                <a:gd name="f65" fmla="?: f24 f48 f47"/>
                <a:gd name="f66" fmla="?: f24 f54 f53"/>
                <a:gd name="f67" fmla="?: f24 f53 f54"/>
                <a:gd name="f68" fmla="?: f20 f51 f52"/>
                <a:gd name="f69" fmla="+- f55 0 f56"/>
                <a:gd name="f70" fmla="+- f56 0 f55"/>
                <a:gd name="f71" fmla="?: f21 f58 f57"/>
                <a:gd name="f72" fmla="?: f23 f60 f61"/>
                <a:gd name="f73" fmla="?: f24 f64 f63"/>
                <a:gd name="f74" fmla="?: f20 f66 f67"/>
                <a:gd name="f75" fmla="?: f26 f9 f69"/>
                <a:gd name="f76" fmla="?: f26 f69 f9"/>
                <a:gd name="f77" fmla="?: f25 f9 f70"/>
                <a:gd name="f78" fmla="?: f25 f70 f9"/>
                <a:gd name="f79" fmla="?: f18 f9 f75"/>
                <a:gd name="f80" fmla="?: f18 f9 f76"/>
                <a:gd name="f81" fmla="?: f27 f77 f9"/>
                <a:gd name="f82" fmla="?: f27 f78 f9"/>
                <a:gd name="f83" fmla="?: f28 f76 f9"/>
                <a:gd name="f84" fmla="?: f28 f75 f9"/>
                <a:gd name="f85" fmla="?: f19 f9 f78"/>
                <a:gd name="f86" fmla="?: f19 f9 f77"/>
                <a:gd name="f87" fmla="?: f79 f18 0"/>
                <a:gd name="f88" fmla="?: f79 f19 6280"/>
                <a:gd name="f89" fmla="?: f80 f18 0"/>
                <a:gd name="f90" fmla="?: f80 f19 15320"/>
                <a:gd name="f91" fmla="?: f81 f18 6280"/>
                <a:gd name="f92" fmla="?: f81 f19 21600"/>
                <a:gd name="f93" fmla="?: f82 f18 15320"/>
                <a:gd name="f94" fmla="?: f82 f19 21600"/>
                <a:gd name="f95" fmla="?: f83 f18 21600"/>
                <a:gd name="f96" fmla="?: f83 f19 15320"/>
                <a:gd name="f97" fmla="?: f84 f18 21600"/>
                <a:gd name="f98" fmla="?: f84 f19 6280"/>
                <a:gd name="f99" fmla="?: f85 f18 15320"/>
                <a:gd name="f100" fmla="?: f85 f19 0"/>
                <a:gd name="f101" fmla="?: f86 f18 6280"/>
                <a:gd name="f102" fmla="?: f86 f19 0"/>
              </a:gdLst>
              <a:ahLst>
                <a:ahXY gdRefX="f0" minX="f10" maxX="f11" gdRefY="f1" minY="f10" maxY="f11">
                  <a:pos x="f29" y="f30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21600" h="21600">
                  <a:moveTo>
                    <a:pt x="f12" y="f7"/>
                  </a:moveTo>
                  <a:arcTo wR="f35" hR="f36" stAng="f71" swAng="f59"/>
                  <a:lnTo>
                    <a:pt x="f87" y="f88"/>
                  </a:lnTo>
                  <a:lnTo>
                    <a:pt x="f7" y="f13"/>
                  </a:lnTo>
                  <a:lnTo>
                    <a:pt x="f7" y="f14"/>
                  </a:lnTo>
                  <a:lnTo>
                    <a:pt x="f89" y="f90"/>
                  </a:lnTo>
                  <a:lnTo>
                    <a:pt x="f7" y="f15"/>
                  </a:lnTo>
                  <a:arcTo wR="f36" hR="f41" stAng="f72" swAng="f62"/>
                  <a:lnTo>
                    <a:pt x="f91" y="f92"/>
                  </a:lnTo>
                  <a:lnTo>
                    <a:pt x="f13" y="f8"/>
                  </a:lnTo>
                  <a:lnTo>
                    <a:pt x="f14" y="f8"/>
                  </a:lnTo>
                  <a:lnTo>
                    <a:pt x="f93" y="f94"/>
                  </a:lnTo>
                  <a:lnTo>
                    <a:pt x="f15" y="f8"/>
                  </a:lnTo>
                  <a:arcTo wR="f41" hR="f46" stAng="f73" swAng="f65"/>
                  <a:lnTo>
                    <a:pt x="f95" y="f96"/>
                  </a:lnTo>
                  <a:lnTo>
                    <a:pt x="f8" y="f14"/>
                  </a:lnTo>
                  <a:lnTo>
                    <a:pt x="f8" y="f13"/>
                  </a:lnTo>
                  <a:lnTo>
                    <a:pt x="f97" y="f98"/>
                  </a:lnTo>
                  <a:lnTo>
                    <a:pt x="f8" y="f12"/>
                  </a:lnTo>
                  <a:arcTo wR="f46" hR="f35" stAng="f74" swAng="f68"/>
                  <a:lnTo>
                    <a:pt x="f99" y="f100"/>
                  </a:lnTo>
                  <a:lnTo>
                    <a:pt x="f14" y="f7"/>
                  </a:lnTo>
                  <a:lnTo>
                    <a:pt x="f13" y="f7"/>
                  </a:lnTo>
                  <a:lnTo>
                    <a:pt x="f101" y="f102"/>
                  </a:lnTo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3465A4"/>
              </a:solidFill>
              <a:prstDash val="solid"/>
            </a:ln>
          </p:spPr>
          <p:txBody>
            <a:bodyPr vert="horz" wrap="none" lIns="61235" tIns="30617" rIns="61235" bIns="30617" anchor="ctr" anchorCtr="0" compatLnSpc="0">
              <a:noAutofit/>
            </a:bodyPr>
            <a:lstStyle/>
            <a:p>
              <a:pPr lvl="1" hangingPunct="0">
                <a:buSzPct val="45000"/>
                <a:buFont typeface="StarSymbol"/>
                <a:buChar char="●"/>
              </a:pPr>
              <a:r>
                <a:rPr lang="en-US" sz="1225">
                  <a:latin typeface="Liberation Sans" pitchFamily="18"/>
                  <a:ea typeface="Noto Sans CJK SC Regular" pitchFamily="2"/>
                  <a:cs typeface="FreeSans" pitchFamily="2"/>
                </a:rPr>
                <a:t>Very efficient</a:t>
              </a:r>
            </a:p>
            <a:p>
              <a:pPr lvl="1" hangingPunct="0">
                <a:buSzPct val="45000"/>
                <a:buFont typeface="StarSymbol"/>
                <a:buChar char="●"/>
              </a:pPr>
              <a:r>
                <a:rPr lang="en-US" sz="1225">
                  <a:latin typeface="Liberation Sans" pitchFamily="18"/>
                  <a:ea typeface="Noto Sans CJK SC Regular" pitchFamily="2"/>
                  <a:cs typeface="FreeSans" pitchFamily="2"/>
                </a:rPr>
                <a:t>Not flexible</a:t>
              </a: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BEEC5F3-4F9C-4267-AE8B-1A823E45E6E0}"/>
                </a:ext>
              </a:extLst>
            </p:cNvPr>
            <p:cNvSpPr/>
            <p:nvPr/>
          </p:nvSpPr>
          <p:spPr>
            <a:xfrm>
              <a:off x="7919364" y="4977162"/>
              <a:ext cx="3572436" cy="829527"/>
            </a:xfrm>
            <a:custGeom>
              <a:avLst>
                <a:gd name="f0" fmla="val 6114"/>
                <a:gd name="f1" fmla="val -13032"/>
              </a:avLst>
              <a:gdLst>
                <a:gd name="f2" fmla="val 10800000"/>
                <a:gd name="f3" fmla="val 5400000"/>
                <a:gd name="f4" fmla="val 16200000"/>
                <a:gd name="f5" fmla="val w"/>
                <a:gd name="f6" fmla="val h"/>
                <a:gd name="f7" fmla="val 0"/>
                <a:gd name="f8" fmla="val 21600"/>
                <a:gd name="f9" fmla="+- 0 0 1"/>
                <a:gd name="f10" fmla="val -2147483647"/>
                <a:gd name="f11" fmla="val 2147483647"/>
                <a:gd name="f12" fmla="val 3590"/>
                <a:gd name="f13" fmla="val 8970"/>
                <a:gd name="f14" fmla="val 12630"/>
                <a:gd name="f15" fmla="val 18010"/>
                <a:gd name="f16" fmla="*/ f5 1 21600"/>
                <a:gd name="f17" fmla="*/ f6 1 21600"/>
                <a:gd name="f18" fmla="pin -2147483647 f0 2147483647"/>
                <a:gd name="f19" fmla="pin -2147483647 f1 2147483647"/>
                <a:gd name="f20" fmla="+- 0 0 f12"/>
                <a:gd name="f21" fmla="+- 3590 0 f7"/>
                <a:gd name="f22" fmla="+- 0 0 f3"/>
                <a:gd name="f23" fmla="+- 21600 0 f15"/>
                <a:gd name="f24" fmla="+- 18010 0 f8"/>
                <a:gd name="f25" fmla="+- f18 0 10800"/>
                <a:gd name="f26" fmla="+- f19 0 10800"/>
                <a:gd name="f27" fmla="+- f19 0 21600"/>
                <a:gd name="f28" fmla="+- f18 0 21600"/>
                <a:gd name="f29" fmla="*/ f18 f16 1"/>
                <a:gd name="f30" fmla="*/ f19 f17 1"/>
                <a:gd name="f31" fmla="*/ 800 f16 1"/>
                <a:gd name="f32" fmla="*/ 20800 f16 1"/>
                <a:gd name="f33" fmla="*/ 20800 f17 1"/>
                <a:gd name="f34" fmla="*/ 800 f17 1"/>
                <a:gd name="f35" fmla="abs f20"/>
                <a:gd name="f36" fmla="abs f21"/>
                <a:gd name="f37" fmla="?: f20 f22 f3"/>
                <a:gd name="f38" fmla="?: f20 f3 f22"/>
                <a:gd name="f39" fmla="?: f20 f4 f3"/>
                <a:gd name="f40" fmla="?: f20 f3 f4"/>
                <a:gd name="f41" fmla="abs f23"/>
                <a:gd name="f42" fmla="?: f21 f22 f3"/>
                <a:gd name="f43" fmla="?: f21 f3 f22"/>
                <a:gd name="f44" fmla="?: f23 0 f2"/>
                <a:gd name="f45" fmla="?: f23 f2 0"/>
                <a:gd name="f46" fmla="abs f24"/>
                <a:gd name="f47" fmla="?: f23 f22 f3"/>
                <a:gd name="f48" fmla="?: f23 f3 f22"/>
                <a:gd name="f49" fmla="?: f23 f4 f3"/>
                <a:gd name="f50" fmla="?: f23 f3 f4"/>
                <a:gd name="f51" fmla="?: f24 f22 f3"/>
                <a:gd name="f52" fmla="?: f24 f3 f22"/>
                <a:gd name="f53" fmla="?: f20 0 f2"/>
                <a:gd name="f54" fmla="?: f20 f2 0"/>
                <a:gd name="f55" fmla="abs f25"/>
                <a:gd name="f56" fmla="abs f26"/>
                <a:gd name="f57" fmla="?: f20 f40 f39"/>
                <a:gd name="f58" fmla="?: f20 f39 f40"/>
                <a:gd name="f59" fmla="?: f21 f38 f37"/>
                <a:gd name="f60" fmla="?: f21 f45 f44"/>
                <a:gd name="f61" fmla="?: f21 f44 f45"/>
                <a:gd name="f62" fmla="?: f23 f42 f43"/>
                <a:gd name="f63" fmla="?: f23 f50 f49"/>
                <a:gd name="f64" fmla="?: f23 f49 f50"/>
                <a:gd name="f65" fmla="?: f24 f48 f47"/>
                <a:gd name="f66" fmla="?: f24 f54 f53"/>
                <a:gd name="f67" fmla="?: f24 f53 f54"/>
                <a:gd name="f68" fmla="?: f20 f51 f52"/>
                <a:gd name="f69" fmla="+- f55 0 f56"/>
                <a:gd name="f70" fmla="+- f56 0 f55"/>
                <a:gd name="f71" fmla="?: f21 f58 f57"/>
                <a:gd name="f72" fmla="?: f23 f60 f61"/>
                <a:gd name="f73" fmla="?: f24 f64 f63"/>
                <a:gd name="f74" fmla="?: f20 f66 f67"/>
                <a:gd name="f75" fmla="?: f26 f9 f69"/>
                <a:gd name="f76" fmla="?: f26 f69 f9"/>
                <a:gd name="f77" fmla="?: f25 f9 f70"/>
                <a:gd name="f78" fmla="?: f25 f70 f9"/>
                <a:gd name="f79" fmla="?: f18 f9 f75"/>
                <a:gd name="f80" fmla="?: f18 f9 f76"/>
                <a:gd name="f81" fmla="?: f27 f77 f9"/>
                <a:gd name="f82" fmla="?: f27 f78 f9"/>
                <a:gd name="f83" fmla="?: f28 f76 f9"/>
                <a:gd name="f84" fmla="?: f28 f75 f9"/>
                <a:gd name="f85" fmla="?: f19 f9 f78"/>
                <a:gd name="f86" fmla="?: f19 f9 f77"/>
                <a:gd name="f87" fmla="?: f79 f18 0"/>
                <a:gd name="f88" fmla="?: f79 f19 6280"/>
                <a:gd name="f89" fmla="?: f80 f18 0"/>
                <a:gd name="f90" fmla="?: f80 f19 15320"/>
                <a:gd name="f91" fmla="?: f81 f18 6280"/>
                <a:gd name="f92" fmla="?: f81 f19 21600"/>
                <a:gd name="f93" fmla="?: f82 f18 15320"/>
                <a:gd name="f94" fmla="?: f82 f19 21600"/>
                <a:gd name="f95" fmla="?: f83 f18 21600"/>
                <a:gd name="f96" fmla="?: f83 f19 15320"/>
                <a:gd name="f97" fmla="?: f84 f18 21600"/>
                <a:gd name="f98" fmla="?: f84 f19 6280"/>
                <a:gd name="f99" fmla="?: f85 f18 15320"/>
                <a:gd name="f100" fmla="?: f85 f19 0"/>
                <a:gd name="f101" fmla="?: f86 f18 6280"/>
                <a:gd name="f102" fmla="?: f86 f19 0"/>
              </a:gdLst>
              <a:ahLst>
                <a:ahXY gdRefX="f0" minX="f10" maxX="f11" gdRefY="f1" minY="f10" maxY="f11">
                  <a:pos x="f29" y="f30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31" t="f34" r="f32" b="f33"/>
              <a:pathLst>
                <a:path w="21600" h="21600">
                  <a:moveTo>
                    <a:pt x="f12" y="f7"/>
                  </a:moveTo>
                  <a:arcTo wR="f35" hR="f36" stAng="f71" swAng="f59"/>
                  <a:lnTo>
                    <a:pt x="f87" y="f88"/>
                  </a:lnTo>
                  <a:lnTo>
                    <a:pt x="f7" y="f13"/>
                  </a:lnTo>
                  <a:lnTo>
                    <a:pt x="f7" y="f14"/>
                  </a:lnTo>
                  <a:lnTo>
                    <a:pt x="f89" y="f90"/>
                  </a:lnTo>
                  <a:lnTo>
                    <a:pt x="f7" y="f15"/>
                  </a:lnTo>
                  <a:arcTo wR="f36" hR="f41" stAng="f72" swAng="f62"/>
                  <a:lnTo>
                    <a:pt x="f91" y="f92"/>
                  </a:lnTo>
                  <a:lnTo>
                    <a:pt x="f13" y="f8"/>
                  </a:lnTo>
                  <a:lnTo>
                    <a:pt x="f14" y="f8"/>
                  </a:lnTo>
                  <a:lnTo>
                    <a:pt x="f93" y="f94"/>
                  </a:lnTo>
                  <a:lnTo>
                    <a:pt x="f15" y="f8"/>
                  </a:lnTo>
                  <a:arcTo wR="f41" hR="f46" stAng="f73" swAng="f65"/>
                  <a:lnTo>
                    <a:pt x="f95" y="f96"/>
                  </a:lnTo>
                  <a:lnTo>
                    <a:pt x="f8" y="f14"/>
                  </a:lnTo>
                  <a:lnTo>
                    <a:pt x="f8" y="f13"/>
                  </a:lnTo>
                  <a:lnTo>
                    <a:pt x="f97" y="f98"/>
                  </a:lnTo>
                  <a:lnTo>
                    <a:pt x="f8" y="f12"/>
                  </a:lnTo>
                  <a:arcTo wR="f46" hR="f35" stAng="f74" swAng="f68"/>
                  <a:lnTo>
                    <a:pt x="f99" y="f100"/>
                  </a:lnTo>
                  <a:lnTo>
                    <a:pt x="f14" y="f7"/>
                  </a:lnTo>
                  <a:lnTo>
                    <a:pt x="f13" y="f7"/>
                  </a:lnTo>
                  <a:lnTo>
                    <a:pt x="f101" y="f102"/>
                  </a:lnTo>
                  <a:close/>
                </a:path>
              </a:pathLst>
            </a:custGeom>
            <a:solidFill>
              <a:srgbClr val="B84747"/>
            </a:solidFill>
            <a:ln w="0">
              <a:solidFill>
                <a:srgbClr val="3465A4"/>
              </a:solidFill>
              <a:prstDash val="solid"/>
            </a:ln>
          </p:spPr>
          <p:txBody>
            <a:bodyPr vert="horz" wrap="none" lIns="61235" tIns="30617" rIns="61235" bIns="30617" anchor="ctr" anchorCtr="0" compatLnSpc="0">
              <a:noAutofit/>
            </a:bodyPr>
            <a:lstStyle/>
            <a:p>
              <a:pPr hangingPunct="0">
                <a:buSzPct val="45000"/>
                <a:buFont typeface="StarSymbol"/>
                <a:buChar char="●"/>
              </a:pPr>
              <a:r>
                <a:rPr lang="en-US" sz="1225" dirty="0">
                  <a:latin typeface="Liberation Sans" pitchFamily="18"/>
                  <a:ea typeface="Noto Sans CJK SC Regular" pitchFamily="2"/>
                  <a:cs typeface="FreeSans" pitchFamily="2"/>
                </a:rPr>
                <a:t>More efficient due to spatial layout</a:t>
              </a:r>
            </a:p>
            <a:p>
              <a:pPr hangingPunct="0">
                <a:buSzPct val="45000"/>
                <a:buFont typeface="StarSymbol"/>
                <a:buChar char="●"/>
              </a:pPr>
              <a:r>
                <a:rPr lang="en-US" sz="1225" dirty="0">
                  <a:latin typeface="Liberation Sans" pitchFamily="18"/>
                  <a:ea typeface="Noto Sans CJK SC Regular" pitchFamily="2"/>
                  <a:cs typeface="FreeSans" pitchFamily="2"/>
                </a:rPr>
                <a:t>High static control cost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A848BAB-EB4C-4DA9-8CB6-1F9DDE80051A}"/>
              </a:ext>
            </a:extLst>
          </p:cNvPr>
          <p:cNvSpPr txBox="1"/>
          <p:nvPr/>
        </p:nvSpPr>
        <p:spPr>
          <a:xfrm>
            <a:off x="5442401" y="725863"/>
            <a:ext cx="39859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i="1">
                <a:solidFill>
                  <a:srgbClr val="0000FF"/>
                </a:solidFill>
              </a:rPr>
              <a:t>Paper</a:t>
            </a:r>
            <a:r>
              <a:rPr lang="en-US" sz="1100" i="1"/>
              <a:t>: How flexible is your computing system, Shihua Huang, Luc Waeijen e.a, Transaction on Embedded Computing Systems (TECS) 2022</a:t>
            </a:r>
            <a:endParaRPr lang="nl-NL" sz="1100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E30AED-F09D-48CC-B1DC-51A1503A9E2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b="1164"/>
          <a:stretch>
            <a:fillRect/>
          </a:stretch>
        </p:blipFill>
        <p:spPr>
          <a:xfrm>
            <a:off x="4138671" y="2900725"/>
            <a:ext cx="4943159" cy="21193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34;p36">
            <a:extLst>
              <a:ext uri="{FF2B5EF4-FFF2-40B4-BE49-F238E27FC236}">
                <a16:creationId xmlns:a16="http://schemas.microsoft.com/office/drawing/2014/main" id="{854201B1-E6F0-4F7E-AAB1-BAADDF549A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2101" y="171451"/>
            <a:ext cx="8547100" cy="546497"/>
          </a:xfrm>
        </p:spPr>
        <p:txBody>
          <a:bodyPr wrap="square" anchor="t">
            <a:noAutofit/>
          </a:bodyPr>
          <a:lstStyle/>
          <a:p>
            <a:r>
              <a:rPr lang="en-US"/>
              <a:t>TDO-CIM -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A16BFF-7EA1-4B27-9B1F-E7CF7499121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15293"/>
          <a:stretch>
            <a:fillRect/>
          </a:stretch>
        </p:blipFill>
        <p:spPr>
          <a:xfrm>
            <a:off x="216000" y="657169"/>
            <a:ext cx="5760000" cy="22417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FEE639-D946-4367-BF14-26C5D534E9C2}"/>
              </a:ext>
            </a:extLst>
          </p:cNvPr>
          <p:cNvSpPr txBox="1"/>
          <p:nvPr/>
        </p:nvSpPr>
        <p:spPr>
          <a:xfrm>
            <a:off x="510667" y="3731524"/>
            <a:ext cx="3145005" cy="621793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Energy-Delay-Product (EDP)</a:t>
            </a:r>
          </a:p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 Improvement = ~612x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36">
            <a:extLst>
              <a:ext uri="{FF2B5EF4-FFF2-40B4-BE49-F238E27FC236}">
                <a16:creationId xmlns:a16="http://schemas.microsoft.com/office/drawing/2014/main" id="{824E8878-75B5-4204-938E-63777D03ED4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wrap="square" anchor="t">
            <a:noAutofit/>
          </a:bodyPr>
          <a:lstStyle/>
          <a:p>
            <a:r>
              <a:rPr lang="en-US"/>
              <a:t>WS Example: NVDLA</a:t>
            </a:r>
            <a:br>
              <a:rPr lang="en-US"/>
            </a:br>
            <a:r>
              <a:rPr lang="en-US" sz="2000"/>
              <a:t>NVIDIA Deep Learning Accelerator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690354-0403-43F0-A920-E3438DB885B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t="2571"/>
          <a:stretch>
            <a:fillRect/>
          </a:stretch>
        </p:blipFill>
        <p:spPr>
          <a:xfrm>
            <a:off x="144000" y="966900"/>
            <a:ext cx="6534720" cy="40514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BC9C2E-019A-4C36-ADB0-73B592828177}"/>
              </a:ext>
            </a:extLst>
          </p:cNvPr>
          <p:cNvSpPr txBox="1"/>
          <p:nvPr/>
        </p:nvSpPr>
        <p:spPr>
          <a:xfrm>
            <a:off x="7653186" y="2305126"/>
            <a:ext cx="3439800" cy="184643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hangingPunct="0"/>
            <a:endParaRPr lang="en-US" sz="1800">
              <a:latin typeface="Arial" pitchFamily="34"/>
              <a:ea typeface="Linux Libertine G" pitchFamily="2"/>
              <a:cs typeface="Arial" pitchFamily="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35BDB-3AA0-4C94-B779-BE5A6B6970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4100" y="2366963"/>
            <a:ext cx="2865900" cy="2490786"/>
          </a:xfrm>
        </p:spPr>
        <p:txBody>
          <a:bodyPr/>
          <a:lstStyle/>
          <a:p>
            <a:r>
              <a:rPr lang="en-US" sz="1800" b="1">
                <a:solidFill>
                  <a:srgbClr val="00A65D"/>
                </a:solidFill>
                <a:latin typeface="Liberation Sans" pitchFamily="18"/>
                <a:ea typeface="Linux Libertine G" pitchFamily="2"/>
                <a:cs typeface="Linux Libertine G" pitchFamily="2"/>
              </a:rPr>
              <a:t>Open-source Verilog !!</a:t>
            </a:r>
          </a:p>
          <a:p>
            <a:pPr hangingPunct="0"/>
            <a:r>
              <a:rPr lang="en-US" sz="1800" b="1">
                <a:latin typeface="Arial" pitchFamily="34"/>
                <a:ea typeface="Linux Libertine G" pitchFamily="2"/>
                <a:cs typeface="Arial" pitchFamily="34"/>
              </a:rPr>
              <a:t>Conv Engine</a:t>
            </a:r>
          </a:p>
          <a:p>
            <a:pPr lvl="1">
              <a:buSzPct val="45000"/>
              <a:buFont typeface="StarSymbol"/>
              <a:buChar char="●"/>
            </a:pPr>
            <a:r>
              <a:rPr lang="en-US">
                <a:latin typeface="Arial" pitchFamily="34"/>
                <a:ea typeface="Linux Libertine G" pitchFamily="2"/>
                <a:cs typeface="Arial" pitchFamily="34"/>
              </a:rPr>
              <a:t>sparse weight compression</a:t>
            </a:r>
          </a:p>
          <a:p>
            <a:pPr lvl="1">
              <a:buSzPct val="45000"/>
              <a:buFont typeface="StarSymbol"/>
              <a:buChar char="●"/>
            </a:pPr>
            <a:r>
              <a:rPr lang="en-US">
                <a:latin typeface="Arial" pitchFamily="34"/>
                <a:ea typeface="Linux Libertine G" pitchFamily="2"/>
                <a:cs typeface="Arial" pitchFamily="34"/>
              </a:rPr>
              <a:t>Winograd</a:t>
            </a:r>
          </a:p>
          <a:p>
            <a:pPr lvl="1">
              <a:buSzPct val="45000"/>
              <a:buFont typeface="StarSymbol"/>
              <a:buChar char="●"/>
            </a:pPr>
            <a:r>
              <a:rPr lang="en-US">
                <a:latin typeface="Arial" pitchFamily="34"/>
                <a:ea typeface="Linux Libertine G" pitchFamily="2"/>
                <a:cs typeface="Arial" pitchFamily="34"/>
              </a:rPr>
              <a:t>weight reuse </a:t>
            </a:r>
            <a:br>
              <a:rPr lang="en-US">
                <a:latin typeface="Arial" pitchFamily="34"/>
                <a:ea typeface="Linux Libertine G" pitchFamily="2"/>
                <a:cs typeface="Arial" pitchFamily="34"/>
              </a:rPr>
            </a:br>
            <a:r>
              <a:rPr lang="en-US">
                <a:latin typeface="Arial" pitchFamily="34"/>
                <a:ea typeface="Linux Libertine G" pitchFamily="2"/>
                <a:cs typeface="Arial" pitchFamily="34"/>
              </a:rPr>
              <a:t>(in conv buffer)</a:t>
            </a:r>
          </a:p>
          <a:p>
            <a:endParaRPr lang="en-US" sz="1800" b="1">
              <a:solidFill>
                <a:srgbClr val="00A65D"/>
              </a:solidFill>
              <a:latin typeface="Liberation Sans" pitchFamily="18"/>
              <a:ea typeface="Linux Libertine G" pitchFamily="2"/>
              <a:cs typeface="Linux Libertine G" pitchFamily="2"/>
            </a:endParaRPr>
          </a:p>
          <a:p>
            <a:endParaRPr lang="nl-NL" sz="18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BA639-46BF-4A99-991E-10D45C3D0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Topics overview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AE507-49D4-407C-B6FE-A17E500AA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Introduction</a:t>
            </a:r>
          </a:p>
          <a:p>
            <a:pPr lvl="1"/>
            <a:r>
              <a:rPr lang="en-US"/>
              <a:t>Architecture choices</a:t>
            </a:r>
          </a:p>
          <a:p>
            <a:pPr lvl="1"/>
            <a:r>
              <a:rPr lang="en-US"/>
              <a:t>Flexibility vs Energy efficiency</a:t>
            </a:r>
          </a:p>
          <a:p>
            <a:r>
              <a:rPr lang="en-US" b="1"/>
              <a:t>Basic Schedules exploiting data reuse</a:t>
            </a:r>
          </a:p>
          <a:p>
            <a:pPr lvl="1"/>
            <a:r>
              <a:rPr lang="en-US"/>
              <a:t>Output stationary</a:t>
            </a:r>
          </a:p>
          <a:p>
            <a:pPr lvl="2"/>
            <a:r>
              <a:rPr lang="en-US"/>
              <a:t>NVE: Neuro Vector Engine</a:t>
            </a:r>
          </a:p>
          <a:p>
            <a:pPr lvl="1"/>
            <a:r>
              <a:rPr lang="en-US"/>
              <a:t>Weight stationary</a:t>
            </a:r>
          </a:p>
          <a:p>
            <a:pPr lvl="1"/>
            <a:r>
              <a:rPr lang="en-US" b="1"/>
              <a:t>Input stationary</a:t>
            </a:r>
          </a:p>
          <a:p>
            <a:r>
              <a:rPr lang="en-US"/>
              <a:t>Row stationary mapping</a:t>
            </a:r>
          </a:p>
          <a:p>
            <a:r>
              <a:rPr lang="en-US"/>
              <a:t>TPU and other architectures</a:t>
            </a:r>
          </a:p>
          <a:p>
            <a:pPr lvl="1"/>
            <a:r>
              <a:rPr lang="en-US"/>
              <a:t>Systolic array processing</a:t>
            </a:r>
          </a:p>
          <a:p>
            <a:r>
              <a:rPr lang="en-US"/>
              <a:t>Summary and Conclusions</a:t>
            </a:r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86E7E2-B35C-4E6C-8F85-8C14D08C1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632" y="-1"/>
            <a:ext cx="1409368" cy="51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828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36">
            <a:extLst>
              <a:ext uri="{FF2B5EF4-FFF2-40B4-BE49-F238E27FC236}">
                <a16:creationId xmlns:a16="http://schemas.microsoft.com/office/drawing/2014/main" id="{416F62B6-15C9-4755-9535-18703AF878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168" y="166190"/>
            <a:ext cx="8740303" cy="572463"/>
          </a:xfrm>
        </p:spPr>
        <p:txBody>
          <a:bodyPr wrap="square" anchor="t">
            <a:noAutofit/>
          </a:bodyPr>
          <a:lstStyle/>
          <a:p>
            <a:r>
              <a:rPr lang="en-US"/>
              <a:t>Input Stationary – Simplified view</a:t>
            </a:r>
          </a:p>
        </p:txBody>
      </p:sp>
      <p:sp>
        <p:nvSpPr>
          <p:cNvPr id="5" name="Google Shape;235;p36">
            <a:extLst>
              <a:ext uri="{FF2B5EF4-FFF2-40B4-BE49-F238E27FC236}">
                <a16:creationId xmlns:a16="http://schemas.microsoft.com/office/drawing/2014/main" id="{F421C815-71D5-4F48-900D-BBA4F4456FF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67991" y="1008460"/>
            <a:ext cx="8076009" cy="3561159"/>
          </a:xfrm>
        </p:spPr>
        <p:txBody>
          <a:bodyPr wrap="square" anchor="t">
            <a:noAutofit/>
          </a:bodyPr>
          <a:lstStyle/>
          <a:p>
            <a:pPr marL="457189" indent="-228234">
              <a:lnSpc>
                <a:spcPct val="109000"/>
              </a:lnSpc>
              <a:spcBef>
                <a:spcPts val="414"/>
              </a:spcBef>
              <a:tabLst>
                <a:tab pos="457189" algn="l"/>
              </a:tabLst>
            </a:pPr>
            <a:r>
              <a:rPr lang="en-US" sz="1650">
                <a:solidFill>
                  <a:srgbClr val="101073"/>
                </a:solidFill>
                <a:latin typeface="Calibri"/>
              </a:rPr>
              <a:t>Unicast </a:t>
            </a:r>
            <a:r>
              <a:rPr lang="en-US" sz="1650" b="1">
                <a:solidFill>
                  <a:srgbClr val="00A65D"/>
                </a:solidFill>
                <a:latin typeface="Calibri"/>
              </a:rPr>
              <a:t>Weights</a:t>
            </a:r>
            <a:r>
              <a:rPr lang="en-US" sz="1650">
                <a:solidFill>
                  <a:srgbClr val="101073"/>
                </a:solidFill>
                <a:latin typeface="Calibri"/>
              </a:rPr>
              <a:t> and accumulates </a:t>
            </a:r>
            <a:r>
              <a:rPr lang="en-US" sz="1650" b="1">
                <a:solidFill>
                  <a:srgbClr val="CE181E"/>
                </a:solidFill>
                <a:latin typeface="Calibri"/>
              </a:rPr>
              <a:t>psum</a:t>
            </a:r>
            <a:r>
              <a:rPr lang="en-US" sz="1650">
                <a:solidFill>
                  <a:srgbClr val="101073"/>
                </a:solidFill>
                <a:latin typeface="Calibri"/>
              </a:rPr>
              <a:t> spatially across PE array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3D19AF-FAEF-4966-B8C7-80BB761950B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0200" y="1703881"/>
            <a:ext cx="8695800" cy="2400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36">
            <a:extLst>
              <a:ext uri="{FF2B5EF4-FFF2-40B4-BE49-F238E27FC236}">
                <a16:creationId xmlns:a16="http://schemas.microsoft.com/office/drawing/2014/main" id="{F0CA6FB1-606C-4265-B835-5AED577798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168" y="166190"/>
            <a:ext cx="8740303" cy="572463"/>
          </a:xfrm>
        </p:spPr>
        <p:txBody>
          <a:bodyPr wrap="square" anchor="t">
            <a:noAutofit/>
          </a:bodyPr>
          <a:lstStyle/>
          <a:p>
            <a:r>
              <a:rPr lang="en-US"/>
              <a:t>Input Stationary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753BC1-8748-4B52-B8C7-64D24BD553C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03999" y="1440001"/>
            <a:ext cx="5295240" cy="1911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EE7820-4A84-44BC-95C3-240299BCF8F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b="17762"/>
          <a:stretch>
            <a:fillRect/>
          </a:stretch>
        </p:blipFill>
        <p:spPr>
          <a:xfrm>
            <a:off x="4445076" y="3461401"/>
            <a:ext cx="4573440" cy="14799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5CE3535-D544-4B06-A644-313D2A0A8427}"/>
              </a:ext>
            </a:extLst>
          </p:cNvPr>
          <p:cNvSpPr/>
          <p:nvPr/>
        </p:nvSpPr>
        <p:spPr>
          <a:xfrm>
            <a:off x="720000" y="1114200"/>
            <a:ext cx="864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C2E0AE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B4AEB5-C4C2-4095-8E8D-3851325366CB}"/>
              </a:ext>
            </a:extLst>
          </p:cNvPr>
          <p:cNvSpPr/>
          <p:nvPr/>
        </p:nvSpPr>
        <p:spPr>
          <a:xfrm>
            <a:off x="2160000" y="1114200"/>
            <a:ext cx="244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ADC5E7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1FD764B-EF13-4043-A121-DF5A31BC1717}"/>
              </a:ext>
            </a:extLst>
          </p:cNvPr>
          <p:cNvSpPr/>
          <p:nvPr/>
        </p:nvSpPr>
        <p:spPr>
          <a:xfrm>
            <a:off x="5472000" y="1114200"/>
            <a:ext cx="24480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CD4D1"/>
          </a:solidFill>
          <a:ln w="0">
            <a:solidFill>
              <a:srgbClr val="3465A4"/>
            </a:solidFill>
            <a:prstDash val="solid"/>
          </a:ln>
        </p:spPr>
        <p:txBody>
          <a:bodyPr wrap="none" lIns="90000" tIns="45000" rIns="90000" bIns="450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72509A-ADD7-453C-9B64-FF1FBF9864A5}"/>
              </a:ext>
            </a:extLst>
          </p:cNvPr>
          <p:cNvSpPr txBox="1"/>
          <p:nvPr/>
        </p:nvSpPr>
        <p:spPr>
          <a:xfrm>
            <a:off x="1818720" y="1114200"/>
            <a:ext cx="271591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A9B59A-4553-4648-8A48-9254E1BD173D}"/>
              </a:ext>
            </a:extLst>
          </p:cNvPr>
          <p:cNvSpPr txBox="1"/>
          <p:nvPr/>
        </p:nvSpPr>
        <p:spPr>
          <a:xfrm>
            <a:off x="4896001" y="1055880"/>
            <a:ext cx="316538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85F00F-82AA-4734-BD0E-17EE30F37342}"/>
              </a:ext>
            </a:extLst>
          </p:cNvPr>
          <p:cNvSpPr txBox="1"/>
          <p:nvPr/>
        </p:nvSpPr>
        <p:spPr>
          <a:xfrm>
            <a:off x="576001" y="767881"/>
            <a:ext cx="1197036" cy="312093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500">
                <a:latin typeface="Liberation Sans" pitchFamily="18"/>
                <a:ea typeface="Linux Libertine G" pitchFamily="2"/>
                <a:cs typeface="Linux Libertine G" pitchFamily="2"/>
              </a:rPr>
              <a:t>Weights (R)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2F3A13-AD15-428D-811F-969411BD60A7}"/>
              </a:ext>
            </a:extLst>
          </p:cNvPr>
          <p:cNvSpPr txBox="1"/>
          <p:nvPr/>
        </p:nvSpPr>
        <p:spPr>
          <a:xfrm>
            <a:off x="2808000" y="812160"/>
            <a:ext cx="1026092" cy="312093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500">
                <a:latin typeface="Liberation Sans" pitchFamily="18"/>
                <a:ea typeface="Linux Libertine G" pitchFamily="2"/>
                <a:cs typeface="Linux Libertine G" pitchFamily="2"/>
              </a:rPr>
              <a:t>Inputs (H)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1E9D56-EB29-4EC4-A1B3-4D00D5A29FE7}"/>
              </a:ext>
            </a:extLst>
          </p:cNvPr>
          <p:cNvSpPr txBox="1"/>
          <p:nvPr/>
        </p:nvSpPr>
        <p:spPr>
          <a:xfrm>
            <a:off x="5673960" y="792001"/>
            <a:ext cx="1998858" cy="312093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500">
                <a:latin typeface="Liberation Sans" pitchFamily="18"/>
                <a:ea typeface="Linux Libertine G" pitchFamily="2"/>
                <a:cs typeface="Linux Libertine G" pitchFamily="2"/>
              </a:rPr>
              <a:t>Outputs ( E = H-R+1)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BA72F2-184D-4C20-9CFD-420BC6C2550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48001" y="682200"/>
            <a:ext cx="7719479" cy="44215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34;p36">
            <a:extLst>
              <a:ext uri="{FF2B5EF4-FFF2-40B4-BE49-F238E27FC236}">
                <a16:creationId xmlns:a16="http://schemas.microsoft.com/office/drawing/2014/main" id="{B9205E1C-567B-4700-9139-C297619E2F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168" y="166190"/>
            <a:ext cx="8740303" cy="572463"/>
          </a:xfrm>
        </p:spPr>
        <p:txBody>
          <a:bodyPr wrap="square" anchor="t">
            <a:noAutofit/>
          </a:bodyPr>
          <a:lstStyle/>
          <a:p>
            <a:r>
              <a:rPr lang="en-US"/>
              <a:t>Input Stationary – Reference Pattern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36">
            <a:extLst>
              <a:ext uri="{FF2B5EF4-FFF2-40B4-BE49-F238E27FC236}">
                <a16:creationId xmlns:a16="http://schemas.microsoft.com/office/drawing/2014/main" id="{F4BC8FF7-0977-4F1A-B67A-BFFDA1D5B80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wrap="square" anchor="t">
            <a:noAutofit/>
          </a:bodyPr>
          <a:lstStyle/>
          <a:p>
            <a:pPr lvl="0"/>
            <a:r>
              <a:rPr lang="en-US"/>
              <a:t>Input Stationary Example – SCNN, ISCA 2017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3EBDD57-993A-4362-A9FA-ADEC924D4F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/>
            <a:r>
              <a:rPr lang="en-US">
                <a:solidFill>
                  <a:schemeClr val="tx2"/>
                </a:solidFill>
              </a:rPr>
              <a:t>Input fmap tiling across PEs</a:t>
            </a:r>
          </a:p>
          <a:p>
            <a:pPr lvl="1"/>
            <a:r>
              <a:rPr lang="en-US">
                <a:solidFill>
                  <a:schemeClr val="tx2"/>
                </a:solidFill>
              </a:rPr>
              <a:t>keep these tiles stationary in each PE</a:t>
            </a:r>
          </a:p>
          <a:p>
            <a:pPr lvl="0"/>
            <a:endParaRPr lang="en-US"/>
          </a:p>
          <a:p>
            <a:pPr lvl="0"/>
            <a:r>
              <a:rPr lang="en-US"/>
              <a:t>Complete unrolling inside PE</a:t>
            </a:r>
          </a:p>
          <a:p>
            <a:pPr lvl="1"/>
            <a:r>
              <a:rPr lang="en-US"/>
              <a:t>Creates FxI Cartesian products from F and I compressed fmap and filter vectors</a:t>
            </a:r>
          </a:p>
          <a:p>
            <a:pPr lvl="1"/>
            <a:r>
              <a:rPr lang="en-US"/>
              <a:t>Maps  FxI products to Kc x Ht x Wt partial outputs via XBAR</a:t>
            </a:r>
          </a:p>
          <a:p>
            <a:endParaRPr lang="nl-NL"/>
          </a:p>
          <a:p>
            <a:endParaRPr lang="nl-NL"/>
          </a:p>
        </p:txBody>
      </p:sp>
      <p:sp>
        <p:nvSpPr>
          <p:cNvPr id="3" name="Google Shape;236;p36">
            <a:extLst>
              <a:ext uri="{FF2B5EF4-FFF2-40B4-BE49-F238E27FC236}">
                <a16:creationId xmlns:a16="http://schemas.microsoft.com/office/drawing/2014/main" id="{5D6F2D45-A8F8-435E-86C1-D2E001C50F63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8731250" y="4948238"/>
            <a:ext cx="412750" cy="1952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lvl="0" algn="r" hangingPunct="0">
              <a:tabLst>
                <a:tab pos="0" algn="l"/>
              </a:tabLst>
            </a:pPr>
            <a:fld id="{397E153D-0822-483F-A14C-0DDE695F466B}" type="slidenum">
              <a:rPr/>
              <a:t>46</a:t>
            </a:fld>
            <a:endParaRPr lang="en-US" sz="1200">
              <a:solidFill>
                <a:srgbClr val="101073"/>
              </a:solidFill>
              <a:latin typeface="Calibri"/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1E6E9283-FFE6-421A-9644-8719B2B2A90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1250" y="4948238"/>
            <a:ext cx="412750" cy="1952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>
            <a:defPPr>
              <a:defRPr lang="nl-NL"/>
            </a:defPPr>
            <a:lvl1pPr marL="0" marR="0" lvl="0" indent="0" algn="r" defTabSz="914400" rtl="0" eaLnBrk="1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  <a:defRPr lang="en-US" sz="1200" b="0" i="0" u="none" strike="noStrike" kern="1200" cap="none" spc="0" baseline="0">
                <a:solidFill>
                  <a:srgbClr val="101073"/>
                </a:solidFill>
                <a:latin typeface="Calibri"/>
                <a:ea typeface="Calibri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EC90902A-37DD-432A-B6A0-243DC1FB29A9}" type="slidenum">
              <a:rPr lang="nl-NL" smtClean="0"/>
              <a:pPr/>
              <a:t>46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801EA5-CBDD-45BD-995C-A1EC72BDEA2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752000" y="1728000"/>
            <a:ext cx="4169880" cy="25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305AB4-1B93-46DE-BD06-AD18B785A41A}"/>
              </a:ext>
            </a:extLst>
          </p:cNvPr>
          <p:cNvSpPr txBox="1"/>
          <p:nvPr/>
        </p:nvSpPr>
        <p:spPr>
          <a:xfrm>
            <a:off x="5544000" y="1296000"/>
            <a:ext cx="2520000" cy="3556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500" b="1" i="0" u="sng" strike="noStrike" kern="1200" cap="none">
                <a:ln>
                  <a:noFill/>
                </a:ln>
                <a:uFillTx/>
                <a:latin typeface="Liberation Sans" pitchFamily="18"/>
                <a:ea typeface="Linux Libertine G" pitchFamily="2"/>
                <a:cs typeface="Linux Libertine G" pitchFamily="2"/>
              </a:rPr>
              <a:t>Sparse CNN Architecture</a:t>
            </a:r>
          </a:p>
        </p:txBody>
      </p:sp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D4D9B1D2-2393-4DBE-AB13-3FD16A7FE27B}"/>
              </a:ext>
            </a:extLst>
          </p:cNvPr>
          <p:cNvSpPr/>
          <p:nvPr/>
        </p:nvSpPr>
        <p:spPr>
          <a:xfrm>
            <a:off x="4536000" y="1080000"/>
            <a:ext cx="0" cy="3672000"/>
          </a:xfrm>
          <a:prstGeom prst="line">
            <a:avLst/>
          </a:prstGeom>
          <a:noFill/>
          <a:ln w="19080">
            <a:solidFill>
              <a:srgbClr val="ED1C24"/>
            </a:solidFill>
            <a:prstDash val="solid"/>
          </a:ln>
        </p:spPr>
        <p:txBody>
          <a:bodyPr wrap="none" lIns="99360" tIns="54360" rIns="99360" bIns="5436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36">
            <a:extLst>
              <a:ext uri="{FF2B5EF4-FFF2-40B4-BE49-F238E27FC236}">
                <a16:creationId xmlns:a16="http://schemas.microsoft.com/office/drawing/2014/main" id="{D61AE837-0EB4-4643-932C-17C1D648B4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2101" y="171451"/>
            <a:ext cx="8547100" cy="546497"/>
          </a:xfrm>
        </p:spPr>
        <p:txBody>
          <a:bodyPr wrap="square" anchor="t">
            <a:noAutofit/>
          </a:bodyPr>
          <a:lstStyle/>
          <a:p>
            <a:pPr lvl="0"/>
            <a:r>
              <a:rPr lang="en-US"/>
              <a:t>Input Stationary Example – SCNN, ISCA 2017</a:t>
            </a:r>
          </a:p>
        </p:txBody>
      </p:sp>
      <p:sp>
        <p:nvSpPr>
          <p:cNvPr id="3" name="Google Shape;236;p36">
            <a:extLst>
              <a:ext uri="{FF2B5EF4-FFF2-40B4-BE49-F238E27FC236}">
                <a16:creationId xmlns:a16="http://schemas.microsoft.com/office/drawing/2014/main" id="{616AC48A-864D-4780-8223-05ACC6BBF575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8731250" y="4948238"/>
            <a:ext cx="412750" cy="1952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/>
          <a:p>
            <a:pPr lvl="0" algn="r" hangingPunct="0">
              <a:tabLst>
                <a:tab pos="0" algn="l"/>
              </a:tabLst>
            </a:pPr>
            <a:fld id="{805E30E9-B561-457E-BD62-034F608C0DEA}" type="slidenum">
              <a:rPr/>
              <a:t>47</a:t>
            </a:fld>
            <a:endParaRPr lang="en-US" sz="1200">
              <a:solidFill>
                <a:srgbClr val="101073"/>
              </a:solidFill>
              <a:latin typeface="Calibri"/>
            </a:endParaRP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2484F137-B18B-4C3A-82A5-4CB73342F19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31250" y="4948238"/>
            <a:ext cx="412750" cy="1952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 anchorCtr="0">
            <a:noAutofit/>
          </a:bodyPr>
          <a:lstStyle>
            <a:defPPr>
              <a:defRPr lang="nl-NL"/>
            </a:defPPr>
            <a:lvl1pPr marL="0" marR="0" lvl="0" indent="0" algn="r" defTabSz="914400" rtl="0" eaLnBrk="1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</a:tabLst>
              <a:defRPr lang="en-US" sz="1200" b="0" i="0" u="none" strike="noStrike" kern="1200" cap="none" spc="0" baseline="0">
                <a:solidFill>
                  <a:srgbClr val="101073"/>
                </a:solidFill>
                <a:latin typeface="Calibri"/>
                <a:ea typeface="Calibri"/>
                <a:cs typeface="Calibr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EC90902A-37DD-432A-B6A0-243DC1FB29A9}" type="slidenum">
              <a:rPr lang="nl-NL" smtClean="0"/>
              <a:pPr/>
              <a:t>47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7E6B31-F6DC-4C09-AC78-09AE0056CF4B}"/>
              </a:ext>
            </a:extLst>
          </p:cNvPr>
          <p:cNvSpPr txBox="1"/>
          <p:nvPr/>
        </p:nvSpPr>
        <p:spPr>
          <a:xfrm>
            <a:off x="5644440" y="866749"/>
            <a:ext cx="2427120" cy="3020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500" b="1" i="0" u="sng" strike="noStrike" kern="1200" cap="none">
                <a:ln>
                  <a:noFill/>
                </a:ln>
                <a:uFillTx/>
                <a:latin typeface="Liberation Sans" pitchFamily="18"/>
                <a:ea typeface="Linux Libertine G" pitchFamily="2"/>
                <a:cs typeface="Linux Libertine G" pitchFamily="2"/>
              </a:rPr>
              <a:t>PE Architecture in SCNN</a:t>
            </a:r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D1C73A7F-FC9B-4E80-ACAB-FAAF3A92F141}"/>
              </a:ext>
            </a:extLst>
          </p:cNvPr>
          <p:cNvSpPr/>
          <p:nvPr/>
        </p:nvSpPr>
        <p:spPr>
          <a:xfrm flipH="1">
            <a:off x="4536000" y="897910"/>
            <a:ext cx="36000" cy="3854090"/>
          </a:xfrm>
          <a:prstGeom prst="line">
            <a:avLst/>
          </a:prstGeom>
          <a:noFill/>
          <a:ln w="19080">
            <a:solidFill>
              <a:srgbClr val="ED1C24"/>
            </a:solidFill>
            <a:prstDash val="solid"/>
          </a:ln>
        </p:spPr>
        <p:txBody>
          <a:bodyPr wrap="none" lIns="99360" tIns="54360" rIns="99360" bIns="5436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9D179B-F4F6-453C-B441-64970D8C097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69880" y="1565280"/>
            <a:ext cx="3318119" cy="26827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296D50-0D04-4752-823C-1A20232D3725}"/>
              </a:ext>
            </a:extLst>
          </p:cNvPr>
          <p:cNvSpPr txBox="1"/>
          <p:nvPr/>
        </p:nvSpPr>
        <p:spPr>
          <a:xfrm>
            <a:off x="1296360" y="849960"/>
            <a:ext cx="2084040" cy="3020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500" b="1" i="0" u="sng" strike="noStrike" kern="1200" cap="none">
                <a:ln>
                  <a:noFill/>
                </a:ln>
                <a:uFillTx/>
                <a:latin typeface="Liberation Sans" pitchFamily="18"/>
                <a:ea typeface="Linux Libertine G" pitchFamily="2"/>
                <a:cs typeface="Linux Libertine G" pitchFamily="2"/>
              </a:rPr>
              <a:t>Weight Compression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6E1688-A541-43D2-9212-FCCED6A11E81}"/>
              </a:ext>
            </a:extLst>
          </p:cNvPr>
          <p:cNvSpPr txBox="1"/>
          <p:nvPr/>
        </p:nvSpPr>
        <p:spPr>
          <a:xfrm>
            <a:off x="356760" y="4233960"/>
            <a:ext cx="3963240" cy="30204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500" b="0" i="0" u="none" strike="noStrike" kern="1200" cap="none">
                <a:ln>
                  <a:noFill/>
                </a:ln>
                <a:latin typeface="Liberation Sans" pitchFamily="18"/>
                <a:ea typeface="Linux Libertine G" pitchFamily="2"/>
                <a:cs typeface="Linux Libertine G" pitchFamily="2"/>
              </a:rPr>
              <a:t>- Input compression follows similar approach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9DC583-1F1C-4ECA-BD16-B051F2678CE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608001" y="1184132"/>
            <a:ext cx="4413724" cy="3382468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E2F832-D8AE-49FD-B8E6-A4837A44D57F}"/>
              </a:ext>
            </a:extLst>
          </p:cNvPr>
          <p:cNvSpPr txBox="1"/>
          <p:nvPr/>
        </p:nvSpPr>
        <p:spPr>
          <a:xfrm>
            <a:off x="288000" y="4746960"/>
            <a:ext cx="8614800" cy="293040"/>
          </a:xfrm>
          <a:prstGeom prst="rect">
            <a:avLst/>
          </a:prstGeom>
          <a:noFill/>
          <a:ln w="12600">
            <a:solidFill>
              <a:srgbClr val="ED1C24"/>
            </a:solidFill>
            <a:prstDash val="solid"/>
          </a:ln>
        </p:spPr>
        <p:txBody>
          <a:bodyPr wrap="none" lIns="96120" tIns="51120" rIns="96120" bIns="51120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1" i="0" u="none" strike="noStrike" kern="1200" cap="none" spc="0" baseline="0">
                <a:ln>
                  <a:noFill/>
                </a:ln>
                <a:solidFill>
                  <a:srgbClr val="CE181E"/>
                </a:solidFill>
                <a:latin typeface="Calibri" pitchFamily="18"/>
                <a:ea typeface="Calibri" pitchFamily="2"/>
                <a:cs typeface="Calibri" pitchFamily="2"/>
              </a:rPr>
              <a:t>IxF -&gt; O mapping:</a:t>
            </a:r>
            <a:r>
              <a:rPr lang="en-US" sz="1400" b="0" i="0" u="none" strike="noStrike" kern="1200" cap="none" spc="0" baseline="0">
                <a:ln>
                  <a:noFill/>
                </a:ln>
                <a:solidFill>
                  <a:srgbClr val="CE181E"/>
                </a:solidFill>
                <a:latin typeface="Calibri" pitchFamily="18"/>
                <a:ea typeface="Calibri" pitchFamily="2"/>
                <a:cs typeface="Calibri" pitchFamily="2"/>
              </a:rPr>
              <a:t> Huge overhead calculation based on I and F non-zero indices, F.IxA XBAR to instantly map outputs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36">
            <a:extLst>
              <a:ext uri="{FF2B5EF4-FFF2-40B4-BE49-F238E27FC236}">
                <a16:creationId xmlns:a16="http://schemas.microsoft.com/office/drawing/2014/main" id="{4BA99BDE-84E2-4A95-B216-42A1CE72DB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168" y="166190"/>
            <a:ext cx="8740303" cy="572463"/>
          </a:xfrm>
        </p:spPr>
        <p:txBody>
          <a:bodyPr wrap="square" anchor="t">
            <a:noAutofit/>
          </a:bodyPr>
          <a:lstStyle/>
          <a:p>
            <a:r>
              <a:rPr lang="en-US"/>
              <a:t>Summary of Stationary Schedules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7DD0D4-0CB1-4BE4-B955-BBB16DACD57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14389" y="647981"/>
            <a:ext cx="6764039" cy="430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BA639-46BF-4A99-991E-10D45C3D0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Topics overview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AE507-49D4-407C-B6FE-A17E500AA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Introduction</a:t>
            </a:r>
          </a:p>
          <a:p>
            <a:pPr lvl="1"/>
            <a:r>
              <a:rPr lang="en-US"/>
              <a:t>Architecture choices</a:t>
            </a:r>
          </a:p>
          <a:p>
            <a:pPr lvl="1"/>
            <a:r>
              <a:rPr lang="en-US"/>
              <a:t>Flexibility vs Energy efficiency</a:t>
            </a:r>
          </a:p>
          <a:p>
            <a:r>
              <a:rPr lang="en-US"/>
              <a:t>Basic Schedules and Architectures exploiting data reuse</a:t>
            </a:r>
          </a:p>
          <a:p>
            <a:r>
              <a:rPr lang="en-US" b="1"/>
              <a:t>Row stationary mapping</a:t>
            </a:r>
          </a:p>
          <a:p>
            <a:pPr lvl="1"/>
            <a:r>
              <a:rPr lang="en-US" b="1"/>
              <a:t>Eyeriss architecture</a:t>
            </a:r>
          </a:p>
          <a:p>
            <a:r>
              <a:rPr lang="en-US"/>
              <a:t>TPU and other Architectures</a:t>
            </a:r>
          </a:p>
          <a:p>
            <a:pPr lvl="1"/>
            <a:r>
              <a:rPr lang="en-US"/>
              <a:t>Systolic array processing</a:t>
            </a:r>
          </a:p>
          <a:p>
            <a:r>
              <a:rPr lang="en-US"/>
              <a:t>Summary and Conclusions</a:t>
            </a:r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86E7E2-B35C-4E6C-8F85-8C14D08C1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632" y="-1"/>
            <a:ext cx="1409368" cy="51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103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Flexibility has its price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Where does the energy go?</a:t>
            </a:r>
          </a:p>
          <a:p>
            <a:r>
              <a:rPr lang="en-US" dirty="0"/>
              <a:t>RISC @ 45 nm, 0.9 V</a:t>
            </a:r>
          </a:p>
          <a:p>
            <a:r>
              <a:rPr lang="en-US"/>
              <a:t>32-bit ADD : </a:t>
            </a:r>
            <a:r>
              <a:rPr lang="en-US" dirty="0"/>
              <a:t>0.5 </a:t>
            </a:r>
            <a:r>
              <a:rPr lang="en-US" dirty="0" err="1"/>
              <a:t>pJ</a:t>
            </a:r>
            <a:r>
              <a:rPr lang="en-US" dirty="0"/>
              <a:t> out of 70 </a:t>
            </a:r>
            <a:r>
              <a:rPr lang="en-US" dirty="0" err="1"/>
              <a:t>pJ</a:t>
            </a:r>
            <a:r>
              <a:rPr lang="en-US" dirty="0"/>
              <a:t> for the </a:t>
            </a:r>
            <a:r>
              <a:rPr lang="en-US"/>
              <a:t>ADD instruction =&gt; </a:t>
            </a:r>
            <a:r>
              <a:rPr lang="en-US">
                <a:solidFill>
                  <a:schemeClr val="tx2"/>
                </a:solidFill>
              </a:rPr>
              <a:t>efficiency 1/140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/>
              <a:t>Overall efficiency:</a:t>
            </a:r>
            <a:br>
              <a:rPr lang="en-US" dirty="0"/>
            </a:b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1 / 850 = 0.12 %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586" y="2143125"/>
            <a:ext cx="6074435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3137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36">
            <a:extLst>
              <a:ext uri="{FF2B5EF4-FFF2-40B4-BE49-F238E27FC236}">
                <a16:creationId xmlns:a16="http://schemas.microsoft.com/office/drawing/2014/main" id="{BCEC5D7B-16CE-4645-96FD-54AF056711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168" y="166190"/>
            <a:ext cx="8740303" cy="572463"/>
          </a:xfrm>
        </p:spPr>
        <p:txBody>
          <a:bodyPr wrap="square" anchor="t">
            <a:noAutofit/>
          </a:bodyPr>
          <a:lstStyle/>
          <a:p>
            <a:r>
              <a:rPr lang="en-US"/>
              <a:t>Minimum Costs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4F5033-EF96-4E0F-AF79-439A04D0D75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46080" y="1003849"/>
            <a:ext cx="7333920" cy="334296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320861-A046-4CF7-BDEE-5CE382F726DD}"/>
              </a:ext>
            </a:extLst>
          </p:cNvPr>
          <p:cNvSpPr txBox="1"/>
          <p:nvPr/>
        </p:nvSpPr>
        <p:spPr>
          <a:xfrm>
            <a:off x="2088000" y="4277160"/>
            <a:ext cx="4429267" cy="415263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2200" b="1">
                <a:solidFill>
                  <a:srgbClr val="CE181E"/>
                </a:solidFill>
                <a:latin typeface="Liberation Sans" pitchFamily="18"/>
                <a:ea typeface="Linux Libertine G" pitchFamily="2"/>
                <a:cs typeface="Linux Libertine G" pitchFamily="2"/>
              </a:rPr>
              <a:t>Which one is the best solution?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22A6F6A-D5F4-4021-B8AE-63A0B97D75BC}"/>
              </a:ext>
            </a:extLst>
          </p:cNvPr>
          <p:cNvSpPr/>
          <p:nvPr/>
        </p:nvSpPr>
        <p:spPr>
          <a:xfrm>
            <a:off x="6983999" y="931850"/>
            <a:ext cx="1080000" cy="2951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>
              <a:alpha val="0"/>
            </a:srgbClr>
          </a:solidFill>
          <a:ln w="29160">
            <a:solidFill>
              <a:srgbClr val="ED1C24"/>
            </a:solidFill>
            <a:prstDash val="solid"/>
          </a:ln>
        </p:spPr>
        <p:txBody>
          <a:bodyPr wrap="none" lIns="104400" tIns="59400" rIns="104400" bIns="59400" anchor="ctr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027CA6-4899-45C1-B0EE-73A1154F96EF}"/>
              </a:ext>
            </a:extLst>
          </p:cNvPr>
          <p:cNvSpPr txBox="1"/>
          <p:nvPr/>
        </p:nvSpPr>
        <p:spPr>
          <a:xfrm>
            <a:off x="1708921" y="4637160"/>
            <a:ext cx="5401328" cy="415263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2200" b="1">
                <a:solidFill>
                  <a:srgbClr val="CE181E"/>
                </a:solidFill>
                <a:latin typeface="Liberation Sans" pitchFamily="18"/>
                <a:ea typeface="Linux Libertine G" pitchFamily="2"/>
                <a:cs typeface="Linux Libertine G" pitchFamily="2"/>
              </a:rPr>
              <a:t>Can we do better than OS, WS, and IS?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CFB88-93B3-4BF6-B08B-AB3976A6B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Energy-Efficient Dataflow: Row Stationary (RS)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445A1-646A-44F5-8759-24C3E25A2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1" y="804862"/>
            <a:ext cx="8585200" cy="3128963"/>
          </a:xfrm>
        </p:spPr>
        <p:txBody>
          <a:bodyPr/>
          <a:lstStyle/>
          <a:p>
            <a:r>
              <a:rPr lang="en-US"/>
              <a:t>Maximize data reuse at RF level</a:t>
            </a:r>
          </a:p>
          <a:p>
            <a:endParaRPr lang="en-US"/>
          </a:p>
          <a:p>
            <a:r>
              <a:rPr lang="en-US"/>
              <a:t>Slides based on: </a:t>
            </a:r>
            <a:r>
              <a:rPr lang="en-US" i="1">
                <a:solidFill>
                  <a:srgbClr val="0000FF"/>
                </a:solidFill>
              </a:rPr>
              <a:t>Chen e.a.: ISCA 2016</a:t>
            </a:r>
          </a:p>
          <a:p>
            <a:pPr marL="0" indent="0">
              <a:buNone/>
            </a:pPr>
            <a:endParaRPr lang="nl-NL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7B9D59-7C84-4EE3-A7A2-60DBC6506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723" y="819280"/>
            <a:ext cx="5792703" cy="402418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70EFCBF-FE3F-4739-8913-767620DD0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1-D row convolution in PE (processing element)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74539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DEA57BA-A344-4C12-9F38-178298B2B703}"/>
              </a:ext>
            </a:extLst>
          </p:cNvPr>
          <p:cNvSpPr/>
          <p:nvPr/>
        </p:nvSpPr>
        <p:spPr>
          <a:xfrm>
            <a:off x="866775" y="-22860"/>
            <a:ext cx="6858000" cy="51663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  <a:prstDash val="solid"/>
          </a:ln>
        </p:spPr>
        <p:txBody>
          <a:bodyPr wrap="square" lIns="0" tIns="0" rIns="0" bIns="0" anchor="t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C67A303-2CBA-4EF4-8AB0-C870C85CE92F}"/>
              </a:ext>
            </a:extLst>
          </p:cNvPr>
          <p:cNvSpPr/>
          <p:nvPr/>
        </p:nvSpPr>
        <p:spPr>
          <a:xfrm>
            <a:off x="914400" y="0"/>
            <a:ext cx="6858000" cy="51663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  <a:prstDash val="solid"/>
          </a:ln>
        </p:spPr>
        <p:txBody>
          <a:bodyPr wrap="square" lIns="0" tIns="0" rIns="0" bIns="0" anchor="t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BC137C1-7D89-4262-9A94-336623ED6F73}"/>
              </a:ext>
            </a:extLst>
          </p:cNvPr>
          <p:cNvSpPr/>
          <p:nvPr/>
        </p:nvSpPr>
        <p:spPr>
          <a:xfrm>
            <a:off x="914400" y="0"/>
            <a:ext cx="6858000" cy="51663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  <a:prstDash val="solid"/>
          </a:ln>
        </p:spPr>
        <p:txBody>
          <a:bodyPr wrap="square" lIns="0" tIns="0" rIns="0" bIns="0" anchor="t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8AC3812-60F1-4474-9F52-0883FE5BA2BC}"/>
              </a:ext>
            </a:extLst>
          </p:cNvPr>
          <p:cNvSpPr/>
          <p:nvPr/>
        </p:nvSpPr>
        <p:spPr>
          <a:xfrm>
            <a:off x="914400" y="0"/>
            <a:ext cx="6858000" cy="51663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  <a:prstDash val="solid"/>
          </a:ln>
        </p:spPr>
        <p:txBody>
          <a:bodyPr wrap="square" lIns="0" tIns="0" rIns="0" bIns="0" anchor="t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65E7B00-E46A-41FA-BF73-6AD48AED4558}"/>
              </a:ext>
            </a:extLst>
          </p:cNvPr>
          <p:cNvSpPr/>
          <p:nvPr/>
        </p:nvSpPr>
        <p:spPr>
          <a:xfrm>
            <a:off x="914400" y="0"/>
            <a:ext cx="6858000" cy="51663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  <a:prstDash val="solid"/>
          </a:ln>
        </p:spPr>
        <p:txBody>
          <a:bodyPr wrap="square" lIns="0" tIns="0" rIns="0" bIns="0" anchor="t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5277E01-BA83-439F-8CA6-CE8A53676164}"/>
              </a:ext>
            </a:extLst>
          </p:cNvPr>
          <p:cNvSpPr/>
          <p:nvPr/>
        </p:nvSpPr>
        <p:spPr>
          <a:xfrm>
            <a:off x="914400" y="0"/>
            <a:ext cx="6858000" cy="51663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  <a:prstDash val="solid"/>
          </a:ln>
        </p:spPr>
        <p:txBody>
          <a:bodyPr wrap="square" lIns="0" tIns="0" rIns="0" bIns="0" anchor="t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83152F0-6CC0-432D-991F-CE3DC7419B19}"/>
              </a:ext>
            </a:extLst>
          </p:cNvPr>
          <p:cNvSpPr/>
          <p:nvPr/>
        </p:nvSpPr>
        <p:spPr>
          <a:xfrm>
            <a:off x="914400" y="0"/>
            <a:ext cx="6858000" cy="51663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  <a:prstDash val="solid"/>
          </a:ln>
        </p:spPr>
        <p:txBody>
          <a:bodyPr wrap="square" lIns="0" tIns="0" rIns="0" bIns="0" anchor="t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4360A-4D02-4D33-A54E-1D2BDC071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 the price of flexibility: SIMD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3D9DC-5DE7-4F86-979D-5D153FF3A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Perform more effective work per instruction</a:t>
            </a:r>
          </a:p>
          <a:p>
            <a:r>
              <a:rPr lang="en-US" dirty="0"/>
              <a:t>Very programmable</a:t>
            </a:r>
          </a:p>
          <a:p>
            <a:r>
              <a:rPr lang="en-US" dirty="0"/>
              <a:t>1/140 vs 16/180  </a:t>
            </a:r>
            <a:r>
              <a:rPr lang="en-US" dirty="0">
                <a:latin typeface="Calibri" panose="020F0502020204030204" pitchFamily="34" charset="0"/>
              </a:rPr>
              <a:t>→  10 times efficiency improvement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ACF0602-D4DB-44CD-AAE8-EB14CB1F4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94" y="2221706"/>
            <a:ext cx="7897673" cy="106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585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17DE9F7-C399-41C8-9FD1-99E855E429CE}"/>
              </a:ext>
            </a:extLst>
          </p:cNvPr>
          <p:cNvSpPr/>
          <p:nvPr/>
        </p:nvSpPr>
        <p:spPr>
          <a:xfrm>
            <a:off x="914400" y="0"/>
            <a:ext cx="6858000" cy="51663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  <a:prstDash val="solid"/>
          </a:ln>
        </p:spPr>
        <p:txBody>
          <a:bodyPr wrap="square" lIns="0" tIns="0" rIns="0" bIns="0" anchor="t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4F7D3A11-E316-44B6-BBA4-BCA4C34851BF}"/>
              </a:ext>
            </a:extLst>
          </p:cNvPr>
          <p:cNvSpPr/>
          <p:nvPr/>
        </p:nvSpPr>
        <p:spPr>
          <a:xfrm>
            <a:off x="914400" y="0"/>
            <a:ext cx="6858000" cy="51663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  <a:prstDash val="solid"/>
          </a:ln>
        </p:spPr>
        <p:txBody>
          <a:bodyPr wrap="square" lIns="0" tIns="0" rIns="0" bIns="0" anchor="t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2CB4626-E924-47D3-A8AF-8C0BDD06E87A}"/>
              </a:ext>
            </a:extLst>
          </p:cNvPr>
          <p:cNvSpPr/>
          <p:nvPr/>
        </p:nvSpPr>
        <p:spPr>
          <a:xfrm>
            <a:off x="914400" y="0"/>
            <a:ext cx="6858000" cy="51663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  <a:prstDash val="solid"/>
          </a:ln>
        </p:spPr>
        <p:txBody>
          <a:bodyPr wrap="square" lIns="0" tIns="0" rIns="0" bIns="0" anchor="t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17E058-1518-4E3B-B1AC-4474EB734193}"/>
              </a:ext>
            </a:extLst>
          </p:cNvPr>
          <p:cNvSpPr/>
          <p:nvPr/>
        </p:nvSpPr>
        <p:spPr>
          <a:xfrm>
            <a:off x="914400" y="0"/>
            <a:ext cx="6858000" cy="51663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  <a:prstDash val="solid"/>
          </a:ln>
        </p:spPr>
        <p:txBody>
          <a:bodyPr wrap="square" lIns="0" tIns="0" rIns="0" bIns="0" anchor="t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7B0CF13F-BD43-4BA6-BD70-2369B881C71C}"/>
              </a:ext>
            </a:extLst>
          </p:cNvPr>
          <p:cNvSpPr/>
          <p:nvPr/>
        </p:nvSpPr>
        <p:spPr>
          <a:xfrm>
            <a:off x="914400" y="0"/>
            <a:ext cx="6858000" cy="51663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  <a:prstDash val="solid"/>
          </a:ln>
        </p:spPr>
        <p:txBody>
          <a:bodyPr wrap="square" lIns="0" tIns="0" rIns="0" bIns="0" anchor="t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6A382C-5EDD-42CF-BC00-4CC88CB8BD27}"/>
              </a:ext>
            </a:extLst>
          </p:cNvPr>
          <p:cNvSpPr txBox="1"/>
          <p:nvPr/>
        </p:nvSpPr>
        <p:spPr>
          <a:xfrm>
            <a:off x="1553040" y="1021680"/>
            <a:ext cx="976847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 b="1">
                <a:solidFill>
                  <a:srgbClr val="CE181E"/>
                </a:solidFill>
                <a:latin typeface="Liberation Sans" pitchFamily="18"/>
                <a:ea typeface="Linux Libertine G" pitchFamily="2"/>
                <a:cs typeface="Linux Libertine G" pitchFamily="2"/>
              </a:rPr>
              <a:t>(Batch)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1B06E2A-CD7C-418A-9CF9-B04E4551ADA6}"/>
              </a:ext>
            </a:extLst>
          </p:cNvPr>
          <p:cNvSpPr/>
          <p:nvPr/>
        </p:nvSpPr>
        <p:spPr>
          <a:xfrm>
            <a:off x="914400" y="0"/>
            <a:ext cx="6858000" cy="51663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  <a:prstDash val="solid"/>
          </a:ln>
        </p:spPr>
        <p:txBody>
          <a:bodyPr wrap="square" lIns="0" tIns="0" rIns="0" bIns="0" anchor="t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8412F40-79CB-468A-B5B0-681C349A33C5}"/>
              </a:ext>
            </a:extLst>
          </p:cNvPr>
          <p:cNvSpPr/>
          <p:nvPr/>
        </p:nvSpPr>
        <p:spPr>
          <a:xfrm>
            <a:off x="914400" y="0"/>
            <a:ext cx="6858000" cy="51663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  <a:prstDash val="solid"/>
          </a:ln>
        </p:spPr>
        <p:txBody>
          <a:bodyPr wrap="square" lIns="0" tIns="0" rIns="0" bIns="0" anchor="t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Noto Sans CJK SC" pitchFamily="2"/>
              <a:cs typeface="Lohit Devanagari" pitchFamily="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D316F8-2E0F-42BA-B0AD-0AA81C4E8223}"/>
              </a:ext>
            </a:extLst>
          </p:cNvPr>
          <p:cNvSpPr txBox="1"/>
          <p:nvPr/>
        </p:nvSpPr>
        <p:spPr>
          <a:xfrm>
            <a:off x="1985040" y="3181680"/>
            <a:ext cx="976847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 b="1">
                <a:solidFill>
                  <a:srgbClr val="CE181E"/>
                </a:solidFill>
                <a:latin typeface="Liberation Sans" pitchFamily="18"/>
                <a:ea typeface="Linux Libertine G" pitchFamily="2"/>
                <a:cs typeface="Linux Libertine G" pitchFamily="2"/>
              </a:rPr>
              <a:t>(Batch)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575A8FB-F6AA-47BE-8CC5-088A7E59BBF2}"/>
              </a:ext>
            </a:extLst>
          </p:cNvPr>
          <p:cNvSpPr/>
          <p:nvPr/>
        </p:nvSpPr>
        <p:spPr>
          <a:xfrm>
            <a:off x="914400" y="0"/>
            <a:ext cx="6858000" cy="51663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  <a:prstDash val="solid"/>
          </a:ln>
        </p:spPr>
        <p:txBody>
          <a:bodyPr wrap="square" lIns="0" tIns="0" rIns="0" bIns="0" anchor="t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B394BC0-40E3-4550-9784-65FF4F141E12}"/>
              </a:ext>
            </a:extLst>
          </p:cNvPr>
          <p:cNvSpPr/>
          <p:nvPr/>
        </p:nvSpPr>
        <p:spPr>
          <a:xfrm>
            <a:off x="914400" y="0"/>
            <a:ext cx="6858000" cy="51663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  <a:prstDash val="solid"/>
          </a:ln>
        </p:spPr>
        <p:txBody>
          <a:bodyPr wrap="square" lIns="0" tIns="0" rIns="0" bIns="0" anchor="t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DF07359-491C-44B6-9884-85B69E92C905}"/>
              </a:ext>
            </a:extLst>
          </p:cNvPr>
          <p:cNvSpPr/>
          <p:nvPr/>
        </p:nvSpPr>
        <p:spPr>
          <a:xfrm>
            <a:off x="914400" y="0"/>
            <a:ext cx="6858000" cy="51663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  <a:prstDash val="solid"/>
          </a:ln>
        </p:spPr>
        <p:txBody>
          <a:bodyPr wrap="square" lIns="0" tIns="0" rIns="0" bIns="0" anchor="t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CD09F-4978-4884-97B0-FDA6DB239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improve efficiency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0B11D-A092-4458-B11F-AC888FE23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Maximize effective operations</a:t>
            </a:r>
          </a:p>
          <a:p>
            <a:pPr lvl="1"/>
            <a:r>
              <a:rPr lang="en-US" dirty="0"/>
              <a:t>Minimize </a:t>
            </a:r>
            <a:r>
              <a:rPr lang="en-US"/>
              <a:t>load stores: exploit RF data reuse</a:t>
            </a:r>
            <a:endParaRPr lang="en-US" dirty="0"/>
          </a:p>
          <a:p>
            <a:pPr lvl="1"/>
            <a:r>
              <a:rPr lang="en-US" dirty="0"/>
              <a:t>E.g. </a:t>
            </a:r>
            <a:r>
              <a:rPr lang="en-US"/>
              <a:t>1/5 (1 instr out of 5) effective </a:t>
            </a:r>
            <a:r>
              <a:rPr lang="en-US" dirty="0"/>
              <a:t>vs 9/11 </a:t>
            </a:r>
            <a:r>
              <a:rPr lang="en-US" dirty="0">
                <a:latin typeface="Calibri" panose="020F0502020204030204" pitchFamily="34" charset="0"/>
              </a:rPr>
              <a:t>→  additional 4 times efficiency increase</a:t>
            </a: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43E8638-F877-48FA-BA7F-38467A680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79" y="1895161"/>
            <a:ext cx="6065044" cy="299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86182C-5A72-46BB-9C44-0C089D877F95}"/>
              </a:ext>
            </a:extLst>
          </p:cNvPr>
          <p:cNvSpPr txBox="1"/>
          <p:nvPr/>
        </p:nvSpPr>
        <p:spPr>
          <a:xfrm>
            <a:off x="7224407" y="2671429"/>
            <a:ext cx="1523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~40 times efficiency improvement</a:t>
            </a:r>
          </a:p>
        </p:txBody>
      </p:sp>
    </p:spTree>
    <p:extLst>
      <p:ext uri="{BB962C8B-B14F-4D97-AF65-F5344CB8AC3E}">
        <p14:creationId xmlns:p14="http://schemas.microsoft.com/office/powerpoint/2010/main" val="277528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33CDFA0B-9702-4AB2-A600-D093AC3D5E79}"/>
              </a:ext>
            </a:extLst>
          </p:cNvPr>
          <p:cNvSpPr/>
          <p:nvPr/>
        </p:nvSpPr>
        <p:spPr>
          <a:xfrm>
            <a:off x="914400" y="0"/>
            <a:ext cx="6858000" cy="51663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  <a:prstDash val="solid"/>
          </a:ln>
        </p:spPr>
        <p:txBody>
          <a:bodyPr wrap="square" lIns="0" tIns="0" rIns="0" bIns="0" anchor="t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9476BD7-C4A7-4898-9481-7142D4B37FA8}"/>
              </a:ext>
            </a:extLst>
          </p:cNvPr>
          <p:cNvSpPr/>
          <p:nvPr/>
        </p:nvSpPr>
        <p:spPr>
          <a:xfrm>
            <a:off x="914400" y="0"/>
            <a:ext cx="6858000" cy="51663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  <a:prstDash val="solid"/>
          </a:ln>
        </p:spPr>
        <p:txBody>
          <a:bodyPr wrap="square" lIns="0" tIns="0" rIns="0" bIns="0" anchor="t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6ED8176-540D-4C7B-B21C-7382E7139721}"/>
              </a:ext>
            </a:extLst>
          </p:cNvPr>
          <p:cNvSpPr/>
          <p:nvPr/>
        </p:nvSpPr>
        <p:spPr>
          <a:xfrm>
            <a:off x="914400" y="0"/>
            <a:ext cx="6858000" cy="51663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  <a:prstDash val="solid"/>
          </a:ln>
        </p:spPr>
        <p:txBody>
          <a:bodyPr wrap="square" lIns="0" tIns="0" rIns="0" bIns="0" anchor="t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3D802A6-A46B-494C-9429-F48F42D5572A}"/>
              </a:ext>
            </a:extLst>
          </p:cNvPr>
          <p:cNvSpPr/>
          <p:nvPr/>
        </p:nvSpPr>
        <p:spPr>
          <a:xfrm>
            <a:off x="914400" y="0"/>
            <a:ext cx="6858000" cy="51663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  <a:prstDash val="solid"/>
          </a:ln>
        </p:spPr>
        <p:txBody>
          <a:bodyPr wrap="square" lIns="0" tIns="0" rIns="0" bIns="0" anchor="t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D9A56B6F-6D65-4FA9-9F3C-3C8D4773161C}"/>
              </a:ext>
            </a:extLst>
          </p:cNvPr>
          <p:cNvSpPr/>
          <p:nvPr/>
        </p:nvSpPr>
        <p:spPr>
          <a:xfrm>
            <a:off x="914400" y="0"/>
            <a:ext cx="6858000" cy="51663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  <a:prstDash val="solid"/>
          </a:ln>
        </p:spPr>
        <p:txBody>
          <a:bodyPr wrap="square" lIns="0" tIns="0" rIns="0" bIns="0" anchor="t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9075285-3089-440B-BFB5-86374998CDA0}"/>
              </a:ext>
            </a:extLst>
          </p:cNvPr>
          <p:cNvSpPr/>
          <p:nvPr/>
        </p:nvSpPr>
        <p:spPr>
          <a:xfrm>
            <a:off x="914400" y="0"/>
            <a:ext cx="6858000" cy="51663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  <a:prstDash val="solid"/>
          </a:ln>
        </p:spPr>
        <p:txBody>
          <a:bodyPr wrap="square" lIns="0" tIns="0" rIns="0" bIns="0" anchor="t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039ADF4-BEC9-4FD6-A473-A54528DBEEA1}"/>
              </a:ext>
            </a:extLst>
          </p:cNvPr>
          <p:cNvSpPr/>
          <p:nvPr/>
        </p:nvSpPr>
        <p:spPr>
          <a:xfrm>
            <a:off x="914400" y="0"/>
            <a:ext cx="6858000" cy="516636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  <a:prstDash val="solid"/>
          </a:ln>
        </p:spPr>
        <p:txBody>
          <a:bodyPr wrap="square" lIns="0" tIns="0" rIns="0" bIns="0" anchor="t" anchorCtr="0" compatLnSpc="0">
            <a:noAutofit/>
          </a:bodyPr>
          <a:lstStyle/>
          <a:p>
            <a:pPr hangingPunct="0"/>
            <a:endParaRPr lang="en-US" sz="18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6F2D9A-65FA-4FCF-92D4-3EDC0B53E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34" y="1648496"/>
            <a:ext cx="5642849" cy="330825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8AA9C23-8D1A-4054-8570-03F08A8F1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Eyeriss: Deep Neural Network Accelerator</a:t>
            </a:r>
            <a:endParaRPr lang="nl-NL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3BC0D4-F87E-4354-9C53-6DC174E97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30344" y="804862"/>
            <a:ext cx="2734256" cy="4052888"/>
          </a:xfrm>
        </p:spPr>
        <p:txBody>
          <a:bodyPr/>
          <a:lstStyle/>
          <a:p>
            <a:pPr marL="0" indent="0">
              <a:buNone/>
            </a:pPr>
            <a:r>
              <a:rPr lang="en-US" sz="2400"/>
              <a:t>Combining reuse in </a:t>
            </a:r>
          </a:p>
          <a:p>
            <a:r>
              <a:rPr lang="en-US" sz="2400"/>
              <a:t>on-chip global buffer</a:t>
            </a:r>
          </a:p>
          <a:p>
            <a:pPr lvl="1"/>
            <a:r>
              <a:rPr lang="en-US" sz="2000"/>
              <a:t>see lecture on data reuse, and </a:t>
            </a:r>
          </a:p>
          <a:p>
            <a:r>
              <a:rPr lang="en-US" sz="2400"/>
              <a:t>row stationary schedule </a:t>
            </a:r>
          </a:p>
          <a:p>
            <a:pPr lvl="1"/>
            <a:r>
              <a:rPr lang="en-US" sz="2000"/>
              <a:t>reusing data in the Register files within the PEs</a:t>
            </a:r>
            <a:endParaRPr lang="nl-NL" sz="2000"/>
          </a:p>
        </p:txBody>
      </p:sp>
    </p:spTree>
    <p:extLst>
      <p:ext uri="{BB962C8B-B14F-4D97-AF65-F5344CB8AC3E}">
        <p14:creationId xmlns:p14="http://schemas.microsoft.com/office/powerpoint/2010/main" val="22820449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BA639-46BF-4A99-991E-10D45C3D0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Topics overview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AE507-49D4-407C-B6FE-A17E500AA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Introduction</a:t>
            </a:r>
          </a:p>
          <a:p>
            <a:pPr lvl="1"/>
            <a:r>
              <a:rPr lang="en-US"/>
              <a:t>Architecture choices</a:t>
            </a:r>
          </a:p>
          <a:p>
            <a:pPr lvl="1"/>
            <a:r>
              <a:rPr lang="en-US"/>
              <a:t>Flexibility vs Energy efficiency</a:t>
            </a:r>
          </a:p>
          <a:p>
            <a:r>
              <a:rPr lang="en-US"/>
              <a:t>Basic Schedules exploiting data reuse</a:t>
            </a:r>
          </a:p>
          <a:p>
            <a:pPr lvl="1"/>
            <a:r>
              <a:rPr lang="en-US"/>
              <a:t>Architectures exploiting data reuse</a:t>
            </a:r>
          </a:p>
          <a:p>
            <a:r>
              <a:rPr lang="en-US"/>
              <a:t>Row stationary mapping</a:t>
            </a:r>
          </a:p>
          <a:p>
            <a:r>
              <a:rPr lang="en-US" b="1"/>
              <a:t>TPU: Tensor Processing Unit</a:t>
            </a:r>
          </a:p>
          <a:p>
            <a:pPr lvl="1"/>
            <a:r>
              <a:rPr lang="en-US" b="1"/>
              <a:t>Systolic array processing</a:t>
            </a:r>
          </a:p>
          <a:p>
            <a:r>
              <a:rPr lang="en-US"/>
              <a:t>Other Architectures supporting DL</a:t>
            </a:r>
          </a:p>
          <a:p>
            <a:r>
              <a:rPr lang="en-US"/>
              <a:t>Summary and Conclusions</a:t>
            </a:r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86E7E2-B35C-4E6C-8F85-8C14D08C1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632" y="-1"/>
            <a:ext cx="1409368" cy="51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280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36">
            <a:extLst>
              <a:ext uri="{FF2B5EF4-FFF2-40B4-BE49-F238E27FC236}">
                <a16:creationId xmlns:a16="http://schemas.microsoft.com/office/drawing/2014/main" id="{7E17BF39-C00B-4E99-98FF-DAA2C29194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168" y="166190"/>
            <a:ext cx="9111015" cy="572463"/>
          </a:xfrm>
        </p:spPr>
        <p:txBody>
          <a:bodyPr wrap="square" anchor="t">
            <a:noAutofit/>
          </a:bodyPr>
          <a:lstStyle/>
          <a:p>
            <a:r>
              <a:rPr lang="en-US"/>
              <a:t>Example: Google TPU (Tensor Processing Unit)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EF12EB-9CD4-49C3-8978-336775DDC19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4209" t="10026" r="13576" b="17180"/>
          <a:stretch>
            <a:fillRect/>
          </a:stretch>
        </p:blipFill>
        <p:spPr>
          <a:xfrm>
            <a:off x="258737" y="1171977"/>
            <a:ext cx="2553929" cy="1639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8B4F78-2736-4D55-B852-0A6CA6E4BA2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816000" y="1225800"/>
            <a:ext cx="5040000" cy="3166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47413D-B945-4BBA-A7A1-0AD56778A0D9}"/>
              </a:ext>
            </a:extLst>
          </p:cNvPr>
          <p:cNvSpPr txBox="1"/>
          <p:nvPr/>
        </p:nvSpPr>
        <p:spPr>
          <a:xfrm>
            <a:off x="388406" y="3096001"/>
            <a:ext cx="2424259" cy="680656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Ctr="0" compatLnSpc="0">
            <a:spAutoFit/>
          </a:bodyPr>
          <a:lstStyle/>
          <a:p>
            <a:pPr algn="ctr" hangingPunct="0"/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Linux Libertine G" pitchFamily="2"/>
                <a:cs typeface="Times New Roman" panose="02020603050405020304" pitchFamily="18" charset="0"/>
              </a:rPr>
              <a:t>TPU v1 (Edge)</a:t>
            </a:r>
            <a:b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Linux Libertine G" pitchFamily="2"/>
                <a:cs typeface="Times New Roman" panose="02020603050405020304" pitchFamily="18" charset="0"/>
              </a:rPr>
            </a:br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  <a:ea typeface="Linux Libertine G" pitchFamily="2"/>
                <a:cs typeface="Times New Roman" panose="02020603050405020304" pitchFamily="18" charset="0"/>
              </a:rPr>
              <a:t>2016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F4B92D-68D8-4356-9902-862C48E86B14}"/>
              </a:ext>
            </a:extLst>
          </p:cNvPr>
          <p:cNvSpPr txBox="1"/>
          <p:nvPr/>
        </p:nvSpPr>
        <p:spPr>
          <a:xfrm>
            <a:off x="5534640" y="4549680"/>
            <a:ext cx="1900755" cy="35633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hangingPunct="0"/>
            <a:r>
              <a:rPr lang="en-US" sz="1800">
                <a:latin typeface="Liberation Sans" pitchFamily="18"/>
                <a:ea typeface="Linux Libertine G" pitchFamily="2"/>
                <a:cs typeface="Linux Libertine G" pitchFamily="2"/>
              </a:rPr>
              <a:t>TPU Data centre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2DCE3A-5010-49F7-943C-CD969A7ABAE7}"/>
              </a:ext>
            </a:extLst>
          </p:cNvPr>
          <p:cNvSpPr txBox="1"/>
          <p:nvPr/>
        </p:nvSpPr>
        <p:spPr>
          <a:xfrm>
            <a:off x="128402" y="4593700"/>
            <a:ext cx="5110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Based upon: In-Data Center Performance Analysis of a tensor Processing Unit</a:t>
            </a:r>
          </a:p>
          <a:p>
            <a:r>
              <a:rPr lang="en-US" sz="1100" i="1" dirty="0"/>
              <a:t>ISCA 2017, </a:t>
            </a:r>
            <a:r>
              <a:rPr lang="en-US" sz="1100" i="1" dirty="0" err="1"/>
              <a:t>Jouppi</a:t>
            </a:r>
            <a:r>
              <a:rPr lang="en-US" sz="1100" i="1" dirty="0"/>
              <a:t>, Young, Patil, Patterson, et al.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8906" y="98765"/>
            <a:ext cx="8886401" cy="539038"/>
          </a:xfrm>
        </p:spPr>
        <p:txBody>
          <a:bodyPr/>
          <a:lstStyle/>
          <a:p>
            <a:r>
              <a:rPr lang="en-GB"/>
              <a:t>XNOR Neural Engine (Conti e.a., 2018)</a:t>
            </a:r>
            <a:endParaRPr lang="en-GB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8589" y="806451"/>
            <a:ext cx="5539211" cy="1633183"/>
          </a:xfrm>
        </p:spPr>
        <p:txBody>
          <a:bodyPr>
            <a:normAutofit/>
          </a:bodyPr>
          <a:lstStyle/>
          <a:p>
            <a:r>
              <a:rPr lang="en-GB" sz="2000"/>
              <a:t>BNN architecture</a:t>
            </a:r>
          </a:p>
          <a:p>
            <a:r>
              <a:rPr lang="en-GB" sz="2000"/>
              <a:t>Optimum energy point (22 nm, ResNet-34)</a:t>
            </a:r>
            <a:endParaRPr lang="en-GB" sz="2000" dirty="0"/>
          </a:p>
          <a:p>
            <a:r>
              <a:rPr lang="en-GB" b="1"/>
              <a:t>SRAM</a:t>
            </a:r>
            <a:r>
              <a:rPr lang="en-GB"/>
              <a:t> </a:t>
            </a:r>
            <a:r>
              <a:rPr lang="en-GB" dirty="0"/>
              <a:t>design: </a:t>
            </a:r>
            <a:r>
              <a:rPr lang="en-GB" b="1" dirty="0"/>
              <a:t>115fJ/op </a:t>
            </a:r>
            <a:r>
              <a:rPr lang="en-GB"/>
              <a:t>@ </a:t>
            </a:r>
            <a:r>
              <a:rPr lang="en-GB" b="1"/>
              <a:t>0.5V</a:t>
            </a:r>
          </a:p>
          <a:p>
            <a:r>
              <a:rPr lang="en-GB" b="1"/>
              <a:t>SCM</a:t>
            </a:r>
            <a:r>
              <a:rPr lang="en-GB"/>
              <a:t> </a:t>
            </a:r>
            <a:r>
              <a:rPr lang="en-GB" dirty="0"/>
              <a:t>design: </a:t>
            </a:r>
            <a:r>
              <a:rPr lang="en-GB" b="1" dirty="0"/>
              <a:t>21.6fJ/op </a:t>
            </a:r>
            <a:r>
              <a:rPr lang="en-GB"/>
              <a:t>@ </a:t>
            </a:r>
            <a:r>
              <a:rPr lang="en-GB" b="1"/>
              <a:t>0.4V</a:t>
            </a:r>
          </a:p>
          <a:p>
            <a:r>
              <a:rPr lang="en-GB"/>
              <a:t>Vector binary MUL-ADD-Threshold unit</a:t>
            </a:r>
            <a:endParaRPr lang="en-GB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52143F4-ED14-43AA-B3AC-F9B332843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2767" y="1618222"/>
            <a:ext cx="4742598" cy="309720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87E3D6B-A31C-434C-8C76-A9166D643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6" y="2370672"/>
            <a:ext cx="4261030" cy="2344757"/>
          </a:xfrm>
          <a:prstGeom prst="rect">
            <a:avLst/>
          </a:prstGeom>
        </p:spPr>
      </p:pic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546F78BA-7472-4AFE-BDDB-55DA75742BE0}"/>
              </a:ext>
            </a:extLst>
          </p:cNvPr>
          <p:cNvSpPr/>
          <p:nvPr/>
        </p:nvSpPr>
        <p:spPr>
          <a:xfrm>
            <a:off x="251738" y="3590963"/>
            <a:ext cx="1962073" cy="6492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dirty="0">
                <a:latin typeface="Bierstadt" panose="020B0004020202020204" pitchFamily="34" charset="0"/>
              </a:rPr>
              <a:t>SRAM dominates power!</a:t>
            </a:r>
          </a:p>
        </p:txBody>
      </p:sp>
    </p:spTree>
    <p:extLst>
      <p:ext uri="{BB962C8B-B14F-4D97-AF65-F5344CB8AC3E}">
        <p14:creationId xmlns:p14="http://schemas.microsoft.com/office/powerpoint/2010/main" val="108541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33E2B-6304-4DD1-A27B-1AE98AB72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01" y="171451"/>
            <a:ext cx="8771028" cy="546497"/>
          </a:xfrm>
        </p:spPr>
        <p:txBody>
          <a:bodyPr/>
          <a:lstStyle/>
          <a:p>
            <a:r>
              <a:rPr lang="en-US" dirty="0"/>
              <a:t>Implement large 2D </a:t>
            </a:r>
            <a:r>
              <a:rPr lang="en-US" b="1" dirty="0"/>
              <a:t>systolic</a:t>
            </a:r>
            <a:r>
              <a:rPr lang="en-US" dirty="0"/>
              <a:t> matrix multiplication unit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61C40-2B12-4DBB-8B90-5B5D3101E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Systolic Execution to compute data on the fly in buffers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Pipeline control and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Relies on data from different directions arriving at</a:t>
            </a:r>
            <a:br>
              <a:rPr lang="en-US" dirty="0"/>
            </a:br>
            <a:r>
              <a:rPr lang="en-US" dirty="0"/>
              <a:t>regular intervals and being combined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BEA149-35C3-4499-9E09-579999E99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001" y="1749994"/>
            <a:ext cx="3353128" cy="249645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3482EC4-253A-4C76-B47F-1CB33193F7ED}"/>
              </a:ext>
            </a:extLst>
          </p:cNvPr>
          <p:cNvSpPr/>
          <p:nvPr/>
        </p:nvSpPr>
        <p:spPr>
          <a:xfrm>
            <a:off x="1826664" y="1888044"/>
            <a:ext cx="350729" cy="3418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/>
              <a:t>X11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343C4D5-C2E2-419B-9417-39F20D53C2DA}"/>
              </a:ext>
            </a:extLst>
          </p:cNvPr>
          <p:cNvSpPr/>
          <p:nvPr/>
        </p:nvSpPr>
        <p:spPr>
          <a:xfrm>
            <a:off x="1475935" y="2229897"/>
            <a:ext cx="350729" cy="3418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/>
              <a:t>X12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8A10280-3051-41D2-AB75-631276754CD4}"/>
              </a:ext>
            </a:extLst>
          </p:cNvPr>
          <p:cNvSpPr/>
          <p:nvPr/>
        </p:nvSpPr>
        <p:spPr>
          <a:xfrm>
            <a:off x="1126365" y="2566887"/>
            <a:ext cx="350729" cy="3418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/>
              <a:t>X13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74A60B-0CBE-43CE-99E6-52DF0C7BB44F}"/>
              </a:ext>
            </a:extLst>
          </p:cNvPr>
          <p:cNvSpPr/>
          <p:nvPr/>
        </p:nvSpPr>
        <p:spPr>
          <a:xfrm>
            <a:off x="2268112" y="1888043"/>
            <a:ext cx="350729" cy="34185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000" dirty="0"/>
              <a:t>W11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17E2346-1A5B-42A5-8554-8D6C466DFB64}"/>
              </a:ext>
            </a:extLst>
          </p:cNvPr>
          <p:cNvSpPr/>
          <p:nvPr/>
        </p:nvSpPr>
        <p:spPr>
          <a:xfrm>
            <a:off x="2266262" y="2229896"/>
            <a:ext cx="350729" cy="34185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000" dirty="0"/>
              <a:t>W21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FBDD776-D211-463A-B1B5-3D1831266DB0}"/>
              </a:ext>
            </a:extLst>
          </p:cNvPr>
          <p:cNvSpPr/>
          <p:nvPr/>
        </p:nvSpPr>
        <p:spPr>
          <a:xfrm>
            <a:off x="2266262" y="2566887"/>
            <a:ext cx="350729" cy="34185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000" dirty="0"/>
              <a:t>W31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A293CAC-9724-4A9C-9B69-024C1AE64D6F}"/>
              </a:ext>
            </a:extLst>
          </p:cNvPr>
          <p:cNvSpPr/>
          <p:nvPr/>
        </p:nvSpPr>
        <p:spPr>
          <a:xfrm>
            <a:off x="2615832" y="1888043"/>
            <a:ext cx="350729" cy="34185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000" dirty="0"/>
              <a:t>W12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726DD5-400A-4F5B-BF9C-7B10FA2F5DD2}"/>
              </a:ext>
            </a:extLst>
          </p:cNvPr>
          <p:cNvSpPr/>
          <p:nvPr/>
        </p:nvSpPr>
        <p:spPr>
          <a:xfrm>
            <a:off x="2613982" y="2229896"/>
            <a:ext cx="350729" cy="34185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000" dirty="0"/>
              <a:t>W22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4E7753-1575-4B0B-A2C0-5C471D994E5E}"/>
              </a:ext>
            </a:extLst>
          </p:cNvPr>
          <p:cNvSpPr/>
          <p:nvPr/>
        </p:nvSpPr>
        <p:spPr>
          <a:xfrm>
            <a:off x="2613982" y="2566887"/>
            <a:ext cx="350729" cy="34185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000" dirty="0"/>
              <a:t>W32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E4684D1-13BF-483B-9806-88FD467F5135}"/>
              </a:ext>
            </a:extLst>
          </p:cNvPr>
          <p:cNvSpPr/>
          <p:nvPr/>
        </p:nvSpPr>
        <p:spPr>
          <a:xfrm>
            <a:off x="2118442" y="1950316"/>
            <a:ext cx="221869" cy="217307"/>
          </a:xfrm>
          <a:prstGeom prst="rightArrow">
            <a:avLst>
              <a:gd name="adj1" fmla="val 50000"/>
              <a:gd name="adj2" fmla="val 52423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tIns="109728" rtlCol="0" anchor="ctr"/>
          <a:lstStyle/>
          <a:p>
            <a:pPr algn="ctr"/>
            <a:r>
              <a:rPr lang="en-US" sz="14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64789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33E2B-6304-4DD1-A27B-1AE98AB72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 large 2D systolic matrix multiplication unit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61C40-2B12-4DBB-8B90-5B5D3101E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Systolic Execution to compute data on the fly in buffers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Pipeline control and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Relies on data from different directions arriving at</a:t>
            </a:r>
            <a:br>
              <a:rPr lang="en-US" dirty="0"/>
            </a:br>
            <a:r>
              <a:rPr lang="en-US" dirty="0"/>
              <a:t>regular intervals and being combined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BEA149-35C3-4499-9E09-579999E99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001" y="1749994"/>
            <a:ext cx="3353128" cy="24964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343C4D5-C2E2-419B-9417-39F20D53C2DA}"/>
              </a:ext>
            </a:extLst>
          </p:cNvPr>
          <p:cNvSpPr/>
          <p:nvPr/>
        </p:nvSpPr>
        <p:spPr>
          <a:xfrm>
            <a:off x="1817994" y="2229895"/>
            <a:ext cx="350729" cy="3418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/>
              <a:t>X2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8A10280-3051-41D2-AB75-631276754CD4}"/>
              </a:ext>
            </a:extLst>
          </p:cNvPr>
          <p:cNvSpPr/>
          <p:nvPr/>
        </p:nvSpPr>
        <p:spPr>
          <a:xfrm>
            <a:off x="1465415" y="2566887"/>
            <a:ext cx="350729" cy="3418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/>
              <a:t>X3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74A60B-0CBE-43CE-99E6-52DF0C7BB44F}"/>
              </a:ext>
            </a:extLst>
          </p:cNvPr>
          <p:cNvSpPr/>
          <p:nvPr/>
        </p:nvSpPr>
        <p:spPr>
          <a:xfrm>
            <a:off x="2268112" y="1888043"/>
            <a:ext cx="350729" cy="34185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900" dirty="0"/>
              <a:t>W11 X1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17E2346-1A5B-42A5-8554-8D6C466DFB64}"/>
              </a:ext>
            </a:extLst>
          </p:cNvPr>
          <p:cNvSpPr/>
          <p:nvPr/>
        </p:nvSpPr>
        <p:spPr>
          <a:xfrm>
            <a:off x="2266262" y="2229896"/>
            <a:ext cx="350729" cy="34185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000" dirty="0"/>
              <a:t>W21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FBDD776-D211-463A-B1B5-3D1831266DB0}"/>
              </a:ext>
            </a:extLst>
          </p:cNvPr>
          <p:cNvSpPr/>
          <p:nvPr/>
        </p:nvSpPr>
        <p:spPr>
          <a:xfrm>
            <a:off x="2266262" y="2566887"/>
            <a:ext cx="350729" cy="34185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000" dirty="0"/>
              <a:t>W31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A293CAC-9724-4A9C-9B69-024C1AE64D6F}"/>
              </a:ext>
            </a:extLst>
          </p:cNvPr>
          <p:cNvSpPr/>
          <p:nvPr/>
        </p:nvSpPr>
        <p:spPr>
          <a:xfrm>
            <a:off x="2615832" y="1888043"/>
            <a:ext cx="350729" cy="34185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000" dirty="0"/>
              <a:t>W12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726DD5-400A-4F5B-BF9C-7B10FA2F5DD2}"/>
              </a:ext>
            </a:extLst>
          </p:cNvPr>
          <p:cNvSpPr/>
          <p:nvPr/>
        </p:nvSpPr>
        <p:spPr>
          <a:xfrm>
            <a:off x="2613982" y="2229896"/>
            <a:ext cx="350729" cy="34185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000" dirty="0"/>
              <a:t>W22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4E7753-1575-4B0B-A2C0-5C471D994E5E}"/>
              </a:ext>
            </a:extLst>
          </p:cNvPr>
          <p:cNvSpPr/>
          <p:nvPr/>
        </p:nvSpPr>
        <p:spPr>
          <a:xfrm>
            <a:off x="2613982" y="2566887"/>
            <a:ext cx="350729" cy="34185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000" dirty="0"/>
              <a:t>W32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E4684D1-13BF-483B-9806-88FD467F5135}"/>
              </a:ext>
            </a:extLst>
          </p:cNvPr>
          <p:cNvSpPr/>
          <p:nvPr/>
        </p:nvSpPr>
        <p:spPr>
          <a:xfrm>
            <a:off x="2101078" y="2292167"/>
            <a:ext cx="221869" cy="217307"/>
          </a:xfrm>
          <a:prstGeom prst="rightArrow">
            <a:avLst>
              <a:gd name="adj1" fmla="val 50000"/>
              <a:gd name="adj2" fmla="val 52423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tIns="109728" rtlCol="0" anchor="ctr"/>
          <a:lstStyle/>
          <a:p>
            <a:pPr algn="ctr"/>
            <a:r>
              <a:rPr lang="en-US" sz="1400" dirty="0"/>
              <a:t>*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862DCF07-8A89-46A8-AA3F-C2D4DECF2E30}"/>
              </a:ext>
            </a:extLst>
          </p:cNvPr>
          <p:cNvSpPr/>
          <p:nvPr/>
        </p:nvSpPr>
        <p:spPr>
          <a:xfrm rot="5400000">
            <a:off x="2329188" y="2143318"/>
            <a:ext cx="221869" cy="217307"/>
          </a:xfrm>
          <a:prstGeom prst="rightArrow">
            <a:avLst>
              <a:gd name="adj1" fmla="val 50000"/>
              <a:gd name="adj2" fmla="val 52423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tIns="18288" rtlCol="0" anchor="ctr"/>
          <a:lstStyle/>
          <a:p>
            <a:pPr algn="ctr"/>
            <a:r>
              <a:rPr lang="en-US" sz="11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1956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33E2B-6304-4DD1-A27B-1AE98AB72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 large 2D systolic matrix multiplication unit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61C40-2B12-4DBB-8B90-5B5D3101E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Systolic Execution to compute data on the fly in buffers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Pipeline control and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Relies on data from different directions arriving at</a:t>
            </a:r>
            <a:br>
              <a:rPr lang="en-US" dirty="0"/>
            </a:br>
            <a:r>
              <a:rPr lang="en-US" dirty="0"/>
              <a:t>regular intervals and being combined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BEA149-35C3-4499-9E09-579999E99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001" y="1749994"/>
            <a:ext cx="3353128" cy="2496451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8A10280-3051-41D2-AB75-631276754CD4}"/>
              </a:ext>
            </a:extLst>
          </p:cNvPr>
          <p:cNvSpPr/>
          <p:nvPr/>
        </p:nvSpPr>
        <p:spPr>
          <a:xfrm>
            <a:off x="1817993" y="2566886"/>
            <a:ext cx="350729" cy="3418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/>
              <a:t>X3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74A60B-0CBE-43CE-99E6-52DF0C7BB44F}"/>
              </a:ext>
            </a:extLst>
          </p:cNvPr>
          <p:cNvSpPr/>
          <p:nvPr/>
        </p:nvSpPr>
        <p:spPr>
          <a:xfrm>
            <a:off x="2268112" y="1888043"/>
            <a:ext cx="350729" cy="34185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000" dirty="0"/>
              <a:t>W11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17E2346-1A5B-42A5-8554-8D6C466DFB64}"/>
              </a:ext>
            </a:extLst>
          </p:cNvPr>
          <p:cNvSpPr/>
          <p:nvPr/>
        </p:nvSpPr>
        <p:spPr>
          <a:xfrm>
            <a:off x="2266262" y="2229896"/>
            <a:ext cx="350729" cy="34185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900" dirty="0"/>
              <a:t>W21 X2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FBDD776-D211-463A-B1B5-3D1831266DB0}"/>
              </a:ext>
            </a:extLst>
          </p:cNvPr>
          <p:cNvSpPr/>
          <p:nvPr/>
        </p:nvSpPr>
        <p:spPr>
          <a:xfrm>
            <a:off x="2266262" y="2566887"/>
            <a:ext cx="350729" cy="34185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000" dirty="0"/>
              <a:t>W31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A293CAC-9724-4A9C-9B69-024C1AE64D6F}"/>
              </a:ext>
            </a:extLst>
          </p:cNvPr>
          <p:cNvSpPr/>
          <p:nvPr/>
        </p:nvSpPr>
        <p:spPr>
          <a:xfrm>
            <a:off x="2615832" y="1888043"/>
            <a:ext cx="350729" cy="34185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900" dirty="0"/>
              <a:t>W12 X1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726DD5-400A-4F5B-BF9C-7B10FA2F5DD2}"/>
              </a:ext>
            </a:extLst>
          </p:cNvPr>
          <p:cNvSpPr/>
          <p:nvPr/>
        </p:nvSpPr>
        <p:spPr>
          <a:xfrm>
            <a:off x="2613982" y="2229896"/>
            <a:ext cx="350729" cy="34185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000" dirty="0"/>
              <a:t>W22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4E7753-1575-4B0B-A2C0-5C471D994E5E}"/>
              </a:ext>
            </a:extLst>
          </p:cNvPr>
          <p:cNvSpPr/>
          <p:nvPr/>
        </p:nvSpPr>
        <p:spPr>
          <a:xfrm>
            <a:off x="2613982" y="2566887"/>
            <a:ext cx="350729" cy="34185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000" dirty="0"/>
              <a:t>W32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E4684D1-13BF-483B-9806-88FD467F5135}"/>
              </a:ext>
            </a:extLst>
          </p:cNvPr>
          <p:cNvSpPr/>
          <p:nvPr/>
        </p:nvSpPr>
        <p:spPr>
          <a:xfrm>
            <a:off x="2101077" y="2624040"/>
            <a:ext cx="221869" cy="217307"/>
          </a:xfrm>
          <a:prstGeom prst="rightArrow">
            <a:avLst>
              <a:gd name="adj1" fmla="val 50000"/>
              <a:gd name="adj2" fmla="val 52423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tIns="109728" rtlCol="0" anchor="ctr"/>
          <a:lstStyle/>
          <a:p>
            <a:pPr algn="ctr"/>
            <a:r>
              <a:rPr lang="en-US" sz="1400" dirty="0"/>
              <a:t>*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862DCF07-8A89-46A8-AA3F-C2D4DECF2E30}"/>
              </a:ext>
            </a:extLst>
          </p:cNvPr>
          <p:cNvSpPr/>
          <p:nvPr/>
        </p:nvSpPr>
        <p:spPr>
          <a:xfrm rot="5400000">
            <a:off x="2320665" y="2515386"/>
            <a:ext cx="221869" cy="217307"/>
          </a:xfrm>
          <a:prstGeom prst="rightArrow">
            <a:avLst>
              <a:gd name="adj1" fmla="val 50000"/>
              <a:gd name="adj2" fmla="val 52423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tIns="18288" rtlCol="0" anchor="ctr"/>
          <a:lstStyle/>
          <a:p>
            <a:pPr algn="ctr"/>
            <a:r>
              <a:rPr lang="en-US" sz="1100" dirty="0"/>
              <a:t>+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126E605D-BA24-4A0C-8A36-086EE8DF7243}"/>
              </a:ext>
            </a:extLst>
          </p:cNvPr>
          <p:cNvSpPr/>
          <p:nvPr/>
        </p:nvSpPr>
        <p:spPr>
          <a:xfrm rot="5400000">
            <a:off x="2678411" y="2143318"/>
            <a:ext cx="221869" cy="217307"/>
          </a:xfrm>
          <a:prstGeom prst="rightArrow">
            <a:avLst>
              <a:gd name="adj1" fmla="val 50000"/>
              <a:gd name="adj2" fmla="val 52423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tIns="18288" rtlCol="0" anchor="ctr"/>
          <a:lstStyle/>
          <a:p>
            <a:pPr algn="ctr"/>
            <a:r>
              <a:rPr lang="en-US" sz="11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35096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33E2B-6304-4DD1-A27B-1AE98AB72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 large 2D systolic matrix multiplication unit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61C40-2B12-4DBB-8B90-5B5D3101E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Systolic Execution to compute data on the fly in buffers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Pipeline control and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Relies on data from different directions arriving at</a:t>
            </a:r>
            <a:br>
              <a:rPr lang="en-US" dirty="0"/>
            </a:br>
            <a:r>
              <a:rPr lang="en-US" dirty="0"/>
              <a:t>regular intervals and being combined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BEA149-35C3-4499-9E09-579999E99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001" y="1749994"/>
            <a:ext cx="3353128" cy="249645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B74A60B-0CBE-43CE-99E6-52DF0C7BB44F}"/>
              </a:ext>
            </a:extLst>
          </p:cNvPr>
          <p:cNvSpPr/>
          <p:nvPr/>
        </p:nvSpPr>
        <p:spPr>
          <a:xfrm>
            <a:off x="2268112" y="1888043"/>
            <a:ext cx="350729" cy="34185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000" dirty="0"/>
              <a:t>W11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17E2346-1A5B-42A5-8554-8D6C466DFB64}"/>
              </a:ext>
            </a:extLst>
          </p:cNvPr>
          <p:cNvSpPr/>
          <p:nvPr/>
        </p:nvSpPr>
        <p:spPr>
          <a:xfrm>
            <a:off x="2266262" y="2229896"/>
            <a:ext cx="350729" cy="34185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000" dirty="0"/>
              <a:t>W21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FBDD776-D211-463A-B1B5-3D1831266DB0}"/>
              </a:ext>
            </a:extLst>
          </p:cNvPr>
          <p:cNvSpPr/>
          <p:nvPr/>
        </p:nvSpPr>
        <p:spPr>
          <a:xfrm>
            <a:off x="2266262" y="2566887"/>
            <a:ext cx="350729" cy="34185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900" dirty="0"/>
              <a:t>W31 X3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A293CAC-9724-4A9C-9B69-024C1AE64D6F}"/>
              </a:ext>
            </a:extLst>
          </p:cNvPr>
          <p:cNvSpPr/>
          <p:nvPr/>
        </p:nvSpPr>
        <p:spPr>
          <a:xfrm>
            <a:off x="2615832" y="1888043"/>
            <a:ext cx="350729" cy="34185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000" dirty="0"/>
              <a:t>W12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726DD5-400A-4F5B-BF9C-7B10FA2F5DD2}"/>
              </a:ext>
            </a:extLst>
          </p:cNvPr>
          <p:cNvSpPr/>
          <p:nvPr/>
        </p:nvSpPr>
        <p:spPr>
          <a:xfrm>
            <a:off x="2613982" y="2229896"/>
            <a:ext cx="350729" cy="34185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900" dirty="0"/>
              <a:t>W22 X2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4E7753-1575-4B0B-A2C0-5C471D994E5E}"/>
              </a:ext>
            </a:extLst>
          </p:cNvPr>
          <p:cNvSpPr/>
          <p:nvPr/>
        </p:nvSpPr>
        <p:spPr>
          <a:xfrm>
            <a:off x="2613982" y="2566887"/>
            <a:ext cx="350729" cy="34185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000" dirty="0"/>
              <a:t>W32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862DCF07-8A89-46A8-AA3F-C2D4DECF2E30}"/>
              </a:ext>
            </a:extLst>
          </p:cNvPr>
          <p:cNvSpPr/>
          <p:nvPr/>
        </p:nvSpPr>
        <p:spPr>
          <a:xfrm rot="5400000">
            <a:off x="2320665" y="2852377"/>
            <a:ext cx="221869" cy="217307"/>
          </a:xfrm>
          <a:prstGeom prst="rightArrow">
            <a:avLst>
              <a:gd name="adj1" fmla="val 50000"/>
              <a:gd name="adj2" fmla="val 52423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tIns="18288" rtlCol="0" anchor="ctr"/>
          <a:lstStyle/>
          <a:p>
            <a:pPr algn="ctr"/>
            <a:endParaRPr lang="en-US" sz="1100" dirty="0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126E605D-BA24-4A0C-8A36-086EE8DF7243}"/>
              </a:ext>
            </a:extLst>
          </p:cNvPr>
          <p:cNvSpPr/>
          <p:nvPr/>
        </p:nvSpPr>
        <p:spPr>
          <a:xfrm rot="5400000">
            <a:off x="2679916" y="2513105"/>
            <a:ext cx="221869" cy="217307"/>
          </a:xfrm>
          <a:prstGeom prst="rightArrow">
            <a:avLst>
              <a:gd name="adj1" fmla="val 50000"/>
              <a:gd name="adj2" fmla="val 52423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tIns="18288" rtlCol="0" anchor="ctr"/>
          <a:lstStyle/>
          <a:p>
            <a:pPr algn="ctr"/>
            <a:r>
              <a:rPr lang="en-US" sz="1100" dirty="0"/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9754F5-DE8F-4FDF-92DC-2FA9B8623DED}"/>
              </a:ext>
            </a:extLst>
          </p:cNvPr>
          <p:cNvSpPr txBox="1"/>
          <p:nvPr/>
        </p:nvSpPr>
        <p:spPr>
          <a:xfrm>
            <a:off x="2266262" y="3350312"/>
            <a:ext cx="225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r>
              <a:rPr lang="en-US" baseline="-25000" dirty="0"/>
              <a:t>1</a:t>
            </a:r>
            <a:r>
              <a:rPr lang="en-US" dirty="0"/>
              <a:t>=w</a:t>
            </a:r>
            <a:r>
              <a:rPr lang="en-US" baseline="-25000" dirty="0"/>
              <a:t>11</a:t>
            </a:r>
            <a:r>
              <a:rPr lang="en-US" dirty="0"/>
              <a:t>x</a:t>
            </a:r>
            <a:r>
              <a:rPr lang="en-US" baseline="-25000" dirty="0"/>
              <a:t>1</a:t>
            </a:r>
            <a:r>
              <a:rPr lang="en-US" dirty="0"/>
              <a:t>+w</a:t>
            </a:r>
            <a:r>
              <a:rPr lang="en-US" baseline="-25000" dirty="0"/>
              <a:t>21</a:t>
            </a:r>
            <a:r>
              <a:rPr lang="en-US" dirty="0"/>
              <a:t>x</a:t>
            </a:r>
            <a:r>
              <a:rPr lang="en-US" baseline="-25000" dirty="0"/>
              <a:t>2</a:t>
            </a:r>
            <a:r>
              <a:rPr lang="en-US" dirty="0"/>
              <a:t>+w</a:t>
            </a:r>
            <a:r>
              <a:rPr lang="en-US" baseline="-25000" dirty="0"/>
              <a:t>31</a:t>
            </a:r>
            <a:r>
              <a:rPr lang="en-US" dirty="0"/>
              <a:t>x</a:t>
            </a:r>
            <a:r>
              <a:rPr lang="en-US" baseline="-25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6305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33E2B-6304-4DD1-A27B-1AE98AB72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 large 2D systolic matrix multiplication unit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61C40-2B12-4DBB-8B90-5B5D3101E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Systolic Execution to compute data on the fly in buffers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Pipeline control and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Relies on data from different directions arriving at</a:t>
            </a:r>
            <a:br>
              <a:rPr lang="en-US" dirty="0"/>
            </a:br>
            <a:r>
              <a:rPr lang="en-US" dirty="0"/>
              <a:t>regular intervals and being combined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BEA149-35C3-4499-9E09-579999E99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001" y="1749994"/>
            <a:ext cx="3353128" cy="249645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5B74A60B-0CBE-43CE-99E6-52DF0C7BB44F}"/>
              </a:ext>
            </a:extLst>
          </p:cNvPr>
          <p:cNvSpPr/>
          <p:nvPr/>
        </p:nvSpPr>
        <p:spPr>
          <a:xfrm>
            <a:off x="2268112" y="1888043"/>
            <a:ext cx="350729" cy="34185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000" dirty="0"/>
              <a:t>W11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17E2346-1A5B-42A5-8554-8D6C466DFB64}"/>
              </a:ext>
            </a:extLst>
          </p:cNvPr>
          <p:cNvSpPr/>
          <p:nvPr/>
        </p:nvSpPr>
        <p:spPr>
          <a:xfrm>
            <a:off x="2266262" y="2229896"/>
            <a:ext cx="350729" cy="34185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000" dirty="0"/>
              <a:t>W21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FBDD776-D211-463A-B1B5-3D1831266DB0}"/>
              </a:ext>
            </a:extLst>
          </p:cNvPr>
          <p:cNvSpPr/>
          <p:nvPr/>
        </p:nvSpPr>
        <p:spPr>
          <a:xfrm>
            <a:off x="2266262" y="2566887"/>
            <a:ext cx="350729" cy="34185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000" dirty="0"/>
              <a:t>W31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A293CAC-9724-4A9C-9B69-024C1AE64D6F}"/>
              </a:ext>
            </a:extLst>
          </p:cNvPr>
          <p:cNvSpPr/>
          <p:nvPr/>
        </p:nvSpPr>
        <p:spPr>
          <a:xfrm>
            <a:off x="2615832" y="1888043"/>
            <a:ext cx="350729" cy="34185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000" dirty="0"/>
              <a:t>W12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726DD5-400A-4F5B-BF9C-7B10FA2F5DD2}"/>
              </a:ext>
            </a:extLst>
          </p:cNvPr>
          <p:cNvSpPr/>
          <p:nvPr/>
        </p:nvSpPr>
        <p:spPr>
          <a:xfrm>
            <a:off x="2613982" y="2229896"/>
            <a:ext cx="350729" cy="34185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000" dirty="0"/>
              <a:t>W22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4E7753-1575-4B0B-A2C0-5C471D994E5E}"/>
              </a:ext>
            </a:extLst>
          </p:cNvPr>
          <p:cNvSpPr/>
          <p:nvPr/>
        </p:nvSpPr>
        <p:spPr>
          <a:xfrm>
            <a:off x="2613982" y="2566887"/>
            <a:ext cx="350729" cy="34185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900" dirty="0"/>
              <a:t>W32 X3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126E605D-BA24-4A0C-8A36-086EE8DF7243}"/>
              </a:ext>
            </a:extLst>
          </p:cNvPr>
          <p:cNvSpPr/>
          <p:nvPr/>
        </p:nvSpPr>
        <p:spPr>
          <a:xfrm rot="5400000">
            <a:off x="2668385" y="2852377"/>
            <a:ext cx="221869" cy="217307"/>
          </a:xfrm>
          <a:prstGeom prst="rightArrow">
            <a:avLst>
              <a:gd name="adj1" fmla="val 50000"/>
              <a:gd name="adj2" fmla="val 52423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tIns="18288" rtlCol="0" anchor="ctr"/>
          <a:lstStyle/>
          <a:p>
            <a:pPr algn="ctr"/>
            <a:endParaRPr lang="en-US" sz="1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9754F5-DE8F-4FDF-92DC-2FA9B8623DED}"/>
              </a:ext>
            </a:extLst>
          </p:cNvPr>
          <p:cNvSpPr txBox="1"/>
          <p:nvPr/>
        </p:nvSpPr>
        <p:spPr>
          <a:xfrm>
            <a:off x="2266262" y="3350312"/>
            <a:ext cx="2252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r>
              <a:rPr lang="en-US" baseline="-25000" dirty="0"/>
              <a:t>1</a:t>
            </a:r>
            <a:r>
              <a:rPr lang="en-US" dirty="0"/>
              <a:t>=w</a:t>
            </a:r>
            <a:r>
              <a:rPr lang="en-US" baseline="-25000" dirty="0"/>
              <a:t>11</a:t>
            </a:r>
            <a:r>
              <a:rPr lang="en-US" dirty="0"/>
              <a:t>x</a:t>
            </a:r>
            <a:r>
              <a:rPr lang="en-US" baseline="-25000" dirty="0"/>
              <a:t>1</a:t>
            </a:r>
            <a:r>
              <a:rPr lang="en-US" dirty="0"/>
              <a:t>+w</a:t>
            </a:r>
            <a:r>
              <a:rPr lang="en-US" baseline="-25000" dirty="0"/>
              <a:t>21</a:t>
            </a:r>
            <a:r>
              <a:rPr lang="en-US" dirty="0"/>
              <a:t>x</a:t>
            </a:r>
            <a:r>
              <a:rPr lang="en-US" baseline="-25000" dirty="0"/>
              <a:t>2</a:t>
            </a:r>
            <a:r>
              <a:rPr lang="en-US" dirty="0"/>
              <a:t>+w</a:t>
            </a:r>
            <a:r>
              <a:rPr lang="en-US" baseline="-25000" dirty="0"/>
              <a:t>31</a:t>
            </a:r>
            <a:r>
              <a:rPr lang="en-US" dirty="0"/>
              <a:t>x</a:t>
            </a:r>
            <a:r>
              <a:rPr lang="en-US" baseline="-25000" dirty="0"/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2C4705-B7C5-4A5A-8DF5-D5D800847477}"/>
              </a:ext>
            </a:extLst>
          </p:cNvPr>
          <p:cNvSpPr txBox="1"/>
          <p:nvPr/>
        </p:nvSpPr>
        <p:spPr>
          <a:xfrm>
            <a:off x="2613982" y="3064561"/>
            <a:ext cx="221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r>
              <a:rPr lang="en-US" baseline="-25000" dirty="0"/>
              <a:t>2</a:t>
            </a:r>
            <a:r>
              <a:rPr lang="en-US" dirty="0"/>
              <a:t>=w</a:t>
            </a:r>
            <a:r>
              <a:rPr lang="en-US" baseline="-25000" dirty="0"/>
              <a:t>12</a:t>
            </a:r>
            <a:r>
              <a:rPr lang="en-US" dirty="0"/>
              <a:t>x</a:t>
            </a:r>
            <a:r>
              <a:rPr lang="en-US" baseline="-25000" dirty="0"/>
              <a:t>1</a:t>
            </a:r>
            <a:r>
              <a:rPr lang="en-US" dirty="0"/>
              <a:t>+w</a:t>
            </a:r>
            <a:r>
              <a:rPr lang="en-US" baseline="-25000" dirty="0"/>
              <a:t>22</a:t>
            </a:r>
            <a:r>
              <a:rPr lang="en-US" dirty="0"/>
              <a:t>x</a:t>
            </a:r>
            <a:r>
              <a:rPr lang="en-US" baseline="-25000" dirty="0"/>
              <a:t>2</a:t>
            </a:r>
            <a:r>
              <a:rPr lang="en-US" dirty="0"/>
              <a:t>+w</a:t>
            </a:r>
            <a:r>
              <a:rPr lang="en-US" baseline="-25000" dirty="0"/>
              <a:t>32</a:t>
            </a:r>
            <a:r>
              <a:rPr lang="en-US" dirty="0"/>
              <a:t>x</a:t>
            </a:r>
            <a:r>
              <a:rPr lang="en-US" baseline="-25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5757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8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33E2B-6304-4DD1-A27B-1AE98AB72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 large 2D systolic matrix multiplication unit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61C40-2B12-4DBB-8B90-5B5D3101E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Systolic Execution to compute data on the fly in buffers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Pipeline control and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Relies on data from different directions arriving at</a:t>
            </a:r>
            <a:br>
              <a:rPr lang="en-US" dirty="0"/>
            </a:br>
            <a:r>
              <a:rPr lang="en-US" dirty="0"/>
              <a:t>regular intervals and being combined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Matrix </a:t>
            </a:r>
            <a:r>
              <a:rPr lang="en-US" dirty="0" err="1"/>
              <a:t>Matrix</a:t>
            </a:r>
            <a:r>
              <a:rPr lang="en-US" dirty="0"/>
              <a:t> Multiply takes more cycles and has better utilization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BEA149-35C3-4499-9E09-579999E99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0001" y="1749994"/>
            <a:ext cx="3353128" cy="249645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3482EC4-253A-4C76-B47F-1CB33193F7ED}"/>
              </a:ext>
            </a:extLst>
          </p:cNvPr>
          <p:cNvSpPr/>
          <p:nvPr/>
        </p:nvSpPr>
        <p:spPr>
          <a:xfrm>
            <a:off x="1826664" y="1888044"/>
            <a:ext cx="350729" cy="3418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/>
              <a:t>X11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343C4D5-C2E2-419B-9417-39F20D53C2DA}"/>
              </a:ext>
            </a:extLst>
          </p:cNvPr>
          <p:cNvSpPr/>
          <p:nvPr/>
        </p:nvSpPr>
        <p:spPr>
          <a:xfrm>
            <a:off x="1475935" y="2229897"/>
            <a:ext cx="350729" cy="3418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/>
              <a:t>X12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8A10280-3051-41D2-AB75-631276754CD4}"/>
              </a:ext>
            </a:extLst>
          </p:cNvPr>
          <p:cNvSpPr/>
          <p:nvPr/>
        </p:nvSpPr>
        <p:spPr>
          <a:xfrm>
            <a:off x="1126365" y="2566887"/>
            <a:ext cx="350729" cy="3418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/>
              <a:t>X13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74A60B-0CBE-43CE-99E6-52DF0C7BB44F}"/>
              </a:ext>
            </a:extLst>
          </p:cNvPr>
          <p:cNvSpPr/>
          <p:nvPr/>
        </p:nvSpPr>
        <p:spPr>
          <a:xfrm>
            <a:off x="2268112" y="1888043"/>
            <a:ext cx="350729" cy="34185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000" dirty="0"/>
              <a:t>W11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17E2346-1A5B-42A5-8554-8D6C466DFB64}"/>
              </a:ext>
            </a:extLst>
          </p:cNvPr>
          <p:cNvSpPr/>
          <p:nvPr/>
        </p:nvSpPr>
        <p:spPr>
          <a:xfrm>
            <a:off x="2266262" y="2229896"/>
            <a:ext cx="350729" cy="34185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000" dirty="0"/>
              <a:t>W21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FBDD776-D211-463A-B1B5-3D1831266DB0}"/>
              </a:ext>
            </a:extLst>
          </p:cNvPr>
          <p:cNvSpPr/>
          <p:nvPr/>
        </p:nvSpPr>
        <p:spPr>
          <a:xfrm>
            <a:off x="2266262" y="2566887"/>
            <a:ext cx="350729" cy="34185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000" dirty="0"/>
              <a:t>W31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A293CAC-9724-4A9C-9B69-024C1AE64D6F}"/>
              </a:ext>
            </a:extLst>
          </p:cNvPr>
          <p:cNvSpPr/>
          <p:nvPr/>
        </p:nvSpPr>
        <p:spPr>
          <a:xfrm>
            <a:off x="2615832" y="1888043"/>
            <a:ext cx="350729" cy="34185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000" dirty="0"/>
              <a:t>W12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726DD5-400A-4F5B-BF9C-7B10FA2F5DD2}"/>
              </a:ext>
            </a:extLst>
          </p:cNvPr>
          <p:cNvSpPr/>
          <p:nvPr/>
        </p:nvSpPr>
        <p:spPr>
          <a:xfrm>
            <a:off x="2613982" y="2229896"/>
            <a:ext cx="350729" cy="34185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000" dirty="0"/>
              <a:t>W22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4E7753-1575-4B0B-A2C0-5C471D994E5E}"/>
              </a:ext>
            </a:extLst>
          </p:cNvPr>
          <p:cNvSpPr/>
          <p:nvPr/>
        </p:nvSpPr>
        <p:spPr>
          <a:xfrm>
            <a:off x="2613982" y="2566887"/>
            <a:ext cx="350729" cy="34185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rIns="0" rtlCol="0" anchor="ctr">
            <a:noAutofit/>
          </a:bodyPr>
          <a:lstStyle/>
          <a:p>
            <a:pPr algn="ctr"/>
            <a:r>
              <a:rPr lang="en-US" sz="1000" dirty="0"/>
              <a:t>W32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0A828AC-AC2D-44F4-9BCB-0DF16531E0AF}"/>
              </a:ext>
            </a:extLst>
          </p:cNvPr>
          <p:cNvSpPr/>
          <p:nvPr/>
        </p:nvSpPr>
        <p:spPr>
          <a:xfrm>
            <a:off x="1480794" y="1885613"/>
            <a:ext cx="350729" cy="3418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/>
              <a:t>X21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D6866B3-A795-4EF2-9414-EC405D427E83}"/>
              </a:ext>
            </a:extLst>
          </p:cNvPr>
          <p:cNvSpPr/>
          <p:nvPr/>
        </p:nvSpPr>
        <p:spPr>
          <a:xfrm>
            <a:off x="1131570" y="1884397"/>
            <a:ext cx="350729" cy="3418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/>
              <a:t>X31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40DD64E-D034-4E3A-B29C-C7E144978701}"/>
              </a:ext>
            </a:extLst>
          </p:cNvPr>
          <p:cNvSpPr/>
          <p:nvPr/>
        </p:nvSpPr>
        <p:spPr>
          <a:xfrm>
            <a:off x="1120347" y="2234134"/>
            <a:ext cx="350729" cy="3418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/>
              <a:t>X22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4680715-F7F1-4F42-B6FE-F8EF8A923402}"/>
              </a:ext>
            </a:extLst>
          </p:cNvPr>
          <p:cNvSpPr/>
          <p:nvPr/>
        </p:nvSpPr>
        <p:spPr>
          <a:xfrm>
            <a:off x="763600" y="2234134"/>
            <a:ext cx="350729" cy="3418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/>
              <a:t>X32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5C1FE51-4B86-4096-BA37-166673A9C4C4}"/>
              </a:ext>
            </a:extLst>
          </p:cNvPr>
          <p:cNvSpPr/>
          <p:nvPr/>
        </p:nvSpPr>
        <p:spPr>
          <a:xfrm>
            <a:off x="764790" y="2583586"/>
            <a:ext cx="350729" cy="3418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/>
              <a:t>X23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075159F-BD50-4847-B8C3-48281ACFD58A}"/>
              </a:ext>
            </a:extLst>
          </p:cNvPr>
          <p:cNvSpPr/>
          <p:nvPr/>
        </p:nvSpPr>
        <p:spPr>
          <a:xfrm>
            <a:off x="403215" y="2583586"/>
            <a:ext cx="350729" cy="34185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200" dirty="0"/>
              <a:t>X33</a:t>
            </a:r>
          </a:p>
        </p:txBody>
      </p:sp>
    </p:spTree>
    <p:extLst>
      <p:ext uri="{BB962C8B-B14F-4D97-AF65-F5344CB8AC3E}">
        <p14:creationId xmlns:p14="http://schemas.microsoft.com/office/powerpoint/2010/main" val="137382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656A9-9023-4FA1-A0DC-2ED61BD02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High-level Chip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35107F-1F67-4185-97F6-92A25425B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892" y="1188000"/>
            <a:ext cx="7922712" cy="338161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Matrix Unit: 65,536 (256x256)</a:t>
            </a:r>
            <a:br>
              <a:rPr lang="en-US" dirty="0"/>
            </a:br>
            <a:r>
              <a:rPr lang="en-US" dirty="0"/>
              <a:t>8-bit multiply-accumulate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700 MHz clock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Peak: </a:t>
            </a:r>
            <a:r>
              <a:rPr lang="en-US"/>
              <a:t>92 TeraOps/</a:t>
            </a:r>
            <a:r>
              <a:rPr lang="en-US" dirty="0"/>
              <a:t>second</a:t>
            </a:r>
          </a:p>
          <a:p>
            <a:pPr marL="488250" lvl="2" indent="-285750"/>
            <a:r>
              <a:rPr lang="en-US" dirty="0"/>
              <a:t>65,536 * 2 * 700M</a:t>
            </a:r>
          </a:p>
          <a:p>
            <a:pPr lvl="2" indent="0">
              <a:buNone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4 </a:t>
            </a:r>
            <a:r>
              <a:rPr lang="en-US" dirty="0" err="1"/>
              <a:t>MiB</a:t>
            </a:r>
            <a:r>
              <a:rPr lang="en-US" dirty="0"/>
              <a:t> of on-chip Accumulator mem.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24 </a:t>
            </a:r>
            <a:r>
              <a:rPr lang="en-US" dirty="0" err="1"/>
              <a:t>MiB</a:t>
            </a:r>
            <a:r>
              <a:rPr lang="en-US" dirty="0"/>
              <a:t> of on-chip Unified Buffer</a:t>
            </a:r>
            <a:br>
              <a:rPr lang="en-US" dirty="0"/>
            </a:br>
            <a:r>
              <a:rPr lang="en-US" dirty="0"/>
              <a:t>(activation memory)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8 </a:t>
            </a:r>
            <a:r>
              <a:rPr lang="en-US" dirty="0" err="1"/>
              <a:t>GiB</a:t>
            </a:r>
            <a:r>
              <a:rPr lang="en-US" dirty="0"/>
              <a:t> of off-chip weight DRAM mem.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Two 2133MHz DDR3 DRAM channels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6BEA8F-F70A-4959-9314-CE5C6EBD5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8827" y="904057"/>
            <a:ext cx="5085173" cy="36655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951762-E0C5-477C-B05C-A2C4D1998E5A}"/>
              </a:ext>
            </a:extLst>
          </p:cNvPr>
          <p:cNvSpPr/>
          <p:nvPr/>
        </p:nvSpPr>
        <p:spPr>
          <a:xfrm>
            <a:off x="8063346" y="1870364"/>
            <a:ext cx="1022465" cy="1047403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A28C0A-F42F-4177-91B5-9B925A79592D}"/>
              </a:ext>
            </a:extLst>
          </p:cNvPr>
          <p:cNvSpPr/>
          <p:nvPr/>
        </p:nvSpPr>
        <p:spPr>
          <a:xfrm>
            <a:off x="8063346" y="2917767"/>
            <a:ext cx="1022465" cy="359829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759336-32F1-4D8A-9871-DC3696261F44}"/>
              </a:ext>
            </a:extLst>
          </p:cNvPr>
          <p:cNvSpPr/>
          <p:nvPr/>
        </p:nvSpPr>
        <p:spPr>
          <a:xfrm>
            <a:off x="6229005" y="1970117"/>
            <a:ext cx="861751" cy="1135877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A28F55-F6F0-4EB3-8212-3404C808BCD6}"/>
              </a:ext>
            </a:extLst>
          </p:cNvPr>
          <p:cNvSpPr/>
          <p:nvPr/>
        </p:nvSpPr>
        <p:spPr>
          <a:xfrm>
            <a:off x="6406343" y="938482"/>
            <a:ext cx="1424246" cy="78231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7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39014-C1D7-41AD-BCCF-713AFF320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TPUv1 Chip area breakdown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6E8F1-6568-46BB-B7C1-E394B90030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dirty="0"/>
              <a:t>Main focus:</a:t>
            </a:r>
          </a:p>
          <a:p>
            <a:pPr marL="488250" lvl="2" indent="-285750"/>
            <a:r>
              <a:rPr lang="en-US" dirty="0"/>
              <a:t>On-chip memory 35%</a:t>
            </a:r>
          </a:p>
          <a:p>
            <a:pPr marL="488250" lvl="2" indent="-285750"/>
            <a:r>
              <a:rPr lang="en-US" dirty="0"/>
              <a:t>Matrix Multiply Unit 24%</a:t>
            </a:r>
          </a:p>
          <a:p>
            <a:pPr marL="488250" lvl="2" indent="-285750"/>
            <a:endParaRPr lang="en-US" dirty="0"/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dirty="0"/>
              <a:t>Control is just 2%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C10A9A-BFB3-4C29-8D6F-74917CEE0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1743" y="938676"/>
            <a:ext cx="4534322" cy="362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28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97103-5176-4DE0-B717-E39F289C3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TPUv1 from a programmer’s view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3ACC4F1-D7E3-4764-A2DC-90B6280A9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401" y="948906"/>
            <a:ext cx="8585200" cy="3908844"/>
          </a:xfrm>
        </p:spPr>
        <p:txBody>
          <a:bodyPr/>
          <a:lstStyle/>
          <a:p>
            <a:r>
              <a:rPr lang="en-US" b="1">
                <a:solidFill>
                  <a:srgbClr val="00B050"/>
                </a:solidFill>
              </a:rPr>
              <a:t>5 main (CISC) instructions:</a:t>
            </a:r>
          </a:p>
          <a:p>
            <a:pPr lvl="1"/>
            <a:r>
              <a:rPr lang="en-US">
                <a:solidFill>
                  <a:srgbClr val="0000FF"/>
                </a:solidFill>
              </a:rPr>
              <a:t>Read_Host_Memory</a:t>
            </a:r>
          </a:p>
          <a:p>
            <a:pPr lvl="2"/>
            <a:r>
              <a:rPr lang="en-US"/>
              <a:t>Reads memory from the CPU memory into the unified buffer</a:t>
            </a:r>
          </a:p>
          <a:p>
            <a:pPr lvl="1"/>
            <a:r>
              <a:rPr lang="en-US">
                <a:solidFill>
                  <a:srgbClr val="0000FF"/>
                </a:solidFill>
              </a:rPr>
              <a:t>Read_Weights</a:t>
            </a:r>
          </a:p>
          <a:p>
            <a:pPr lvl="2"/>
            <a:r>
              <a:rPr lang="en-US"/>
              <a:t>Reads weights from the Weight Memory into the Weight FIFO as input to the Matrix Unit</a:t>
            </a:r>
          </a:p>
          <a:p>
            <a:pPr lvl="1"/>
            <a:r>
              <a:rPr lang="en-US">
                <a:solidFill>
                  <a:srgbClr val="0000FF"/>
                </a:solidFill>
              </a:rPr>
              <a:t>MatrixMatrixMultiply/Convolve</a:t>
            </a:r>
          </a:p>
          <a:p>
            <a:pPr lvl="2"/>
            <a:r>
              <a:rPr lang="en-US"/>
              <a:t>Perform a matrix-matrix multiply, a vector-matrix multiply, an element-wise matrix multiply, an element-wise vector multiply, or a convolution from Unified Buffer into the accumulators</a:t>
            </a:r>
          </a:p>
          <a:p>
            <a:pPr lvl="2"/>
            <a:r>
              <a:rPr lang="en-US"/>
              <a:t>Takes a variable-sized B*256 input, multiplies it by a 256x256 constant input, and produce a B*256 output, taking B pipelined cycles to complete</a:t>
            </a:r>
          </a:p>
          <a:p>
            <a:pPr lvl="1"/>
            <a:r>
              <a:rPr lang="en-US">
                <a:solidFill>
                  <a:srgbClr val="0000FF"/>
                </a:solidFill>
              </a:rPr>
              <a:t>Activate</a:t>
            </a:r>
            <a:r>
              <a:rPr lang="en-US"/>
              <a:t> (ReLU, Sigmoid, Maxpool, LRN, …)</a:t>
            </a:r>
          </a:p>
          <a:p>
            <a:pPr lvl="2"/>
            <a:r>
              <a:rPr lang="en-US"/>
              <a:t>Computes activation function</a:t>
            </a:r>
          </a:p>
          <a:p>
            <a:pPr lvl="1"/>
            <a:r>
              <a:rPr lang="en-US">
                <a:solidFill>
                  <a:srgbClr val="0000FF"/>
                </a:solidFill>
              </a:rPr>
              <a:t>Write_Host_Memory</a:t>
            </a:r>
          </a:p>
          <a:p>
            <a:pPr lvl="2"/>
            <a:r>
              <a:rPr lang="en-US"/>
              <a:t>Writes data from unified buffer into host memory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/>
              <a:t>Average Clock cycles per instruction: &gt;10</a:t>
            </a:r>
          </a:p>
          <a:p>
            <a:endParaRPr lang="en-US"/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688706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E7BE1-EDD4-48AB-A5BA-333A9AF85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TPU Performance: 3 Contemporary </a:t>
            </a:r>
            <a:r>
              <a:rPr lang="en-US"/>
              <a:t>Chips 2015/2016</a:t>
            </a:r>
            <a:endParaRPr lang="en-US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59D4477-C3AB-41A9-BCC8-EF602C61BC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297406"/>
              </p:ext>
            </p:extLst>
          </p:nvPr>
        </p:nvGraphicFramePr>
        <p:xfrm>
          <a:off x="665585" y="1187999"/>
          <a:ext cx="7785392" cy="3233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4204">
                  <a:extLst>
                    <a:ext uri="{9D8B030D-6E8A-4147-A177-3AD203B41FA5}">
                      <a16:colId xmlns:a16="http://schemas.microsoft.com/office/drawing/2014/main" val="3038218446"/>
                    </a:ext>
                  </a:extLst>
                </a:gridCol>
                <a:gridCol w="852144">
                  <a:extLst>
                    <a:ext uri="{9D8B030D-6E8A-4147-A177-3AD203B41FA5}">
                      <a16:colId xmlns:a16="http://schemas.microsoft.com/office/drawing/2014/main" val="91479556"/>
                    </a:ext>
                  </a:extLst>
                </a:gridCol>
                <a:gridCol w="973174">
                  <a:extLst>
                    <a:ext uri="{9D8B030D-6E8A-4147-A177-3AD203B41FA5}">
                      <a16:colId xmlns:a16="http://schemas.microsoft.com/office/drawing/2014/main" val="3542915332"/>
                    </a:ext>
                  </a:extLst>
                </a:gridCol>
                <a:gridCol w="973174">
                  <a:extLst>
                    <a:ext uri="{9D8B030D-6E8A-4147-A177-3AD203B41FA5}">
                      <a16:colId xmlns:a16="http://schemas.microsoft.com/office/drawing/2014/main" val="2120374043"/>
                    </a:ext>
                  </a:extLst>
                </a:gridCol>
                <a:gridCol w="973174">
                  <a:extLst>
                    <a:ext uri="{9D8B030D-6E8A-4147-A177-3AD203B41FA5}">
                      <a16:colId xmlns:a16="http://schemas.microsoft.com/office/drawing/2014/main" val="36235526"/>
                    </a:ext>
                  </a:extLst>
                </a:gridCol>
                <a:gridCol w="973174">
                  <a:extLst>
                    <a:ext uri="{9D8B030D-6E8A-4147-A177-3AD203B41FA5}">
                      <a16:colId xmlns:a16="http://schemas.microsoft.com/office/drawing/2014/main" val="3565342518"/>
                    </a:ext>
                  </a:extLst>
                </a:gridCol>
                <a:gridCol w="973174">
                  <a:extLst>
                    <a:ext uri="{9D8B030D-6E8A-4147-A177-3AD203B41FA5}">
                      <a16:colId xmlns:a16="http://schemas.microsoft.com/office/drawing/2014/main" val="2293525326"/>
                    </a:ext>
                  </a:extLst>
                </a:gridCol>
                <a:gridCol w="973174">
                  <a:extLst>
                    <a:ext uri="{9D8B030D-6E8A-4147-A177-3AD203B41FA5}">
                      <a16:colId xmlns:a16="http://schemas.microsoft.com/office/drawing/2014/main" val="3506944339"/>
                    </a:ext>
                  </a:extLst>
                </a:gridCol>
              </a:tblGrid>
              <a:tr h="401114">
                <a:tc rowSpan="2">
                  <a:txBody>
                    <a:bodyPr/>
                    <a:lstStyle/>
                    <a:p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Processor</a:t>
                      </a:r>
                    </a:p>
                  </a:txBody>
                  <a:tcPr marL="102760" marR="102760" marT="51380" marB="51380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lang="en-US" sz="1600" i="1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02760" marR="102760" marT="51380" marB="51380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Clock [MHz]</a:t>
                      </a:r>
                    </a:p>
                  </a:txBody>
                  <a:tcPr marL="102760" marR="102760" marT="51380" marB="51380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TDP [Watts]</a:t>
                      </a:r>
                    </a:p>
                  </a:txBody>
                  <a:tcPr marL="102760" marR="102760" marT="51380" marB="51380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Idle [Watts]</a:t>
                      </a:r>
                    </a:p>
                  </a:txBody>
                  <a:tcPr marL="102760" marR="102760" marT="51380" marB="51380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Memory GB/sec</a:t>
                      </a:r>
                    </a:p>
                  </a:txBody>
                  <a:tcPr marL="102760" marR="102760" marT="51380" marB="51380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Peak TOPS/Chip</a:t>
                      </a:r>
                    </a:p>
                  </a:txBody>
                  <a:tcPr marL="102760" marR="102760" marT="51380" marB="5138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5624527"/>
                  </a:ext>
                </a:extLst>
              </a:tr>
              <a:tr h="40111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8b int.</a:t>
                      </a:r>
                    </a:p>
                  </a:txBody>
                  <a:tcPr marL="102760" marR="102760" marT="51380" marB="5138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32b FP</a:t>
                      </a:r>
                    </a:p>
                  </a:txBody>
                  <a:tcPr marL="102760" marR="102760" marT="51380" marB="5138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693443"/>
                  </a:ext>
                </a:extLst>
              </a:tr>
              <a:tr h="77581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CPU: Haswell (18 core)</a:t>
                      </a:r>
                    </a:p>
                  </a:txBody>
                  <a:tcPr marL="102760" marR="102760" marT="51380" marB="513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662</a:t>
                      </a:r>
                    </a:p>
                  </a:txBody>
                  <a:tcPr marL="102760" marR="102760" marT="51380" marB="513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2300</a:t>
                      </a:r>
                    </a:p>
                  </a:txBody>
                  <a:tcPr marL="102760" marR="102760" marT="51380" marB="513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</a:t>
                      </a:r>
                    </a:p>
                  </a:txBody>
                  <a:tcPr marL="102760" marR="102760" marT="51380" marB="513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</a:p>
                  </a:txBody>
                  <a:tcPr marL="102760" marR="102760" marT="51380" marB="513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 marL="102760" marR="102760" marT="51380" marB="513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</a:t>
                      </a:r>
                    </a:p>
                  </a:txBody>
                  <a:tcPr marL="102760" marR="102760" marT="51380" marB="513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</a:p>
                  </a:txBody>
                  <a:tcPr marL="102760" marR="102760" marT="51380" marB="51380" anchor="ctr"/>
                </a:tc>
                <a:extLst>
                  <a:ext uri="{0D108BD9-81ED-4DB2-BD59-A6C34878D82A}">
                    <a16:rowId xmlns:a16="http://schemas.microsoft.com/office/drawing/2014/main" val="3755187118"/>
                  </a:ext>
                </a:extLst>
              </a:tr>
              <a:tr h="92483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GPU: Nvidia K80 (2/card)</a:t>
                      </a:r>
                    </a:p>
                  </a:txBody>
                  <a:tcPr marL="102760" marR="102760" marT="51380" marB="513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561</a:t>
                      </a:r>
                    </a:p>
                  </a:txBody>
                  <a:tcPr marL="102760" marR="102760" marT="51380" marB="513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560</a:t>
                      </a:r>
                    </a:p>
                  </a:txBody>
                  <a:tcPr marL="102760" marR="102760" marT="51380" marB="513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102760" marR="102760" marT="51380" marB="513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102760" marR="102760" marT="51380" marB="513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</a:p>
                  </a:txBody>
                  <a:tcPr marL="102760" marR="102760" marT="51380" marB="513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marL="102760" marR="102760" marT="51380" marB="513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2.8</a:t>
                      </a:r>
                    </a:p>
                  </a:txBody>
                  <a:tcPr marL="102760" marR="102760" marT="51380" marB="51380" anchor="ctr"/>
                </a:tc>
                <a:extLst>
                  <a:ext uri="{0D108BD9-81ED-4DB2-BD59-A6C34878D82A}">
                    <a16:rowId xmlns:a16="http://schemas.microsoft.com/office/drawing/2014/main" val="3895917244"/>
                  </a:ext>
                </a:extLst>
              </a:tr>
              <a:tr h="51881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TPUv1</a:t>
                      </a:r>
                    </a:p>
                  </a:txBody>
                  <a:tcPr marL="102760" marR="102760" marT="51380" marB="513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&lt;331</a:t>
                      </a:r>
                    </a:p>
                  </a:txBody>
                  <a:tcPr marL="102760" marR="102760" marT="51380" marB="513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</a:t>
                      </a:r>
                    </a:p>
                  </a:txBody>
                  <a:tcPr marL="102760" marR="102760" marT="51380" marB="513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102760" marR="102760" marT="51380" marB="513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102760" marR="102760" marT="51380" marB="513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102760" marR="102760" marT="51380" marB="513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91.8</a:t>
                      </a:r>
                    </a:p>
                  </a:txBody>
                  <a:tcPr marL="102760" marR="102760" marT="51380" marB="5138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marL="102760" marR="102760" marT="51380" marB="51380" anchor="ctr"/>
                </a:tc>
                <a:extLst>
                  <a:ext uri="{0D108BD9-81ED-4DB2-BD59-A6C34878D82A}">
                    <a16:rowId xmlns:a16="http://schemas.microsoft.com/office/drawing/2014/main" val="19241623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8017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XNOR-Neural Engine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92B950DE-46AB-4A2D-9984-5CAA76E22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Blue loops are hard-wired in XNE,</a:t>
            </a:r>
            <a:r>
              <a:rPr lang="nl-NL" b="1" dirty="0"/>
              <a:t> </a:t>
            </a:r>
            <a:r>
              <a:rPr lang="el-GR" dirty="0"/>
              <a:t>μ</a:t>
            </a:r>
            <a:r>
              <a:rPr lang="nl-NL" dirty="0"/>
              <a:t>Code </a:t>
            </a:r>
            <a:r>
              <a:rPr lang="nl-NL" dirty="0" err="1"/>
              <a:t>implements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rest</a:t>
            </a:r>
            <a:r>
              <a:rPr lang="en-GB" dirty="0"/>
              <a:t> 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D09DFF8-188A-470E-8659-FFB3F8547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297" y="1286759"/>
            <a:ext cx="7120225" cy="3680408"/>
          </a:xfrm>
          <a:prstGeom prst="rect">
            <a:avLst/>
          </a:prstGeom>
        </p:spPr>
      </p:pic>
      <p:sp>
        <p:nvSpPr>
          <p:cNvPr id="4" name="Left Brace 3">
            <a:extLst>
              <a:ext uri="{FF2B5EF4-FFF2-40B4-BE49-F238E27FC236}">
                <a16:creationId xmlns:a16="http://schemas.microsoft.com/office/drawing/2014/main" id="{4582D0B6-7C15-4CBB-8031-501D39F51D75}"/>
              </a:ext>
            </a:extLst>
          </p:cNvPr>
          <p:cNvSpPr/>
          <p:nvPr/>
        </p:nvSpPr>
        <p:spPr>
          <a:xfrm>
            <a:off x="1631577" y="3366247"/>
            <a:ext cx="309283" cy="130884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 sz="10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9041C1-D3BA-4BA6-B2AB-21801E0FD19D}"/>
              </a:ext>
            </a:extLst>
          </p:cNvPr>
          <p:cNvSpPr txBox="1"/>
          <p:nvPr/>
        </p:nvSpPr>
        <p:spPr>
          <a:xfrm>
            <a:off x="432045" y="3592788"/>
            <a:ext cx="13580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HW</a:t>
            </a:r>
          </a:p>
          <a:p>
            <a:r>
              <a:rPr lang="en-US" b="1">
                <a:solidFill>
                  <a:srgbClr val="0000FF"/>
                </a:solidFill>
              </a:rPr>
              <a:t>core loop</a:t>
            </a:r>
            <a:br>
              <a:rPr lang="en-US" b="1">
                <a:solidFill>
                  <a:srgbClr val="0000FF"/>
                </a:solidFill>
              </a:rPr>
            </a:br>
            <a:r>
              <a:rPr lang="en-US">
                <a:solidFill>
                  <a:srgbClr val="0000FF"/>
                </a:solidFill>
              </a:rPr>
              <a:t>(by accel HW)</a:t>
            </a:r>
            <a:endParaRPr lang="nl-NL">
              <a:solidFill>
                <a:srgbClr val="0000FF"/>
              </a:solidFill>
            </a:endParaRP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C2D948E6-40D6-4210-974C-DD2B2BC8E165}"/>
              </a:ext>
            </a:extLst>
          </p:cNvPr>
          <p:cNvSpPr/>
          <p:nvPr/>
        </p:nvSpPr>
        <p:spPr>
          <a:xfrm>
            <a:off x="1647915" y="2108947"/>
            <a:ext cx="309283" cy="62080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 sz="105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851A99-974D-4E86-9E97-18A36D5C3F38}"/>
              </a:ext>
            </a:extLst>
          </p:cNvPr>
          <p:cNvSpPr txBox="1"/>
          <p:nvPr/>
        </p:nvSpPr>
        <p:spPr>
          <a:xfrm>
            <a:off x="404689" y="1991090"/>
            <a:ext cx="13099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HW</a:t>
            </a:r>
          </a:p>
          <a:p>
            <a:r>
              <a:rPr lang="en-US" b="1">
                <a:solidFill>
                  <a:srgbClr val="0000FF"/>
                </a:solidFill>
              </a:rPr>
              <a:t>initialization</a:t>
            </a:r>
          </a:p>
          <a:p>
            <a:r>
              <a:rPr lang="en-US">
                <a:solidFill>
                  <a:srgbClr val="0000FF"/>
                </a:solidFill>
              </a:rPr>
              <a:t>(by accel HW)</a:t>
            </a:r>
            <a:endParaRPr lang="nl-NL">
              <a:solidFill>
                <a:srgbClr val="0000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227387-3890-474F-8442-8DE7F6252DD5}"/>
              </a:ext>
            </a:extLst>
          </p:cNvPr>
          <p:cNvSpPr txBox="1"/>
          <p:nvPr/>
        </p:nvSpPr>
        <p:spPr>
          <a:xfrm>
            <a:off x="393738" y="1411234"/>
            <a:ext cx="1237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Outer loops </a:t>
            </a:r>
            <a:br>
              <a:rPr lang="en-US" b="1">
                <a:solidFill>
                  <a:srgbClr val="0000FF"/>
                </a:solidFill>
              </a:rPr>
            </a:br>
            <a:r>
              <a:rPr lang="en-US" b="1">
                <a:solidFill>
                  <a:srgbClr val="0000FF"/>
                </a:solidFill>
              </a:rPr>
              <a:t>(</a:t>
            </a:r>
            <a:r>
              <a:rPr lang="en-US">
                <a:solidFill>
                  <a:srgbClr val="0000FF"/>
                </a:solidFill>
              </a:rPr>
              <a:t>in SW)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994075-CA84-4A98-81B7-911D761AF948}"/>
              </a:ext>
            </a:extLst>
          </p:cNvPr>
          <p:cNvSpPr txBox="1"/>
          <p:nvPr/>
        </p:nvSpPr>
        <p:spPr>
          <a:xfrm>
            <a:off x="393737" y="2797488"/>
            <a:ext cx="12378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Outer loops </a:t>
            </a:r>
            <a:br>
              <a:rPr lang="en-US" b="1">
                <a:solidFill>
                  <a:srgbClr val="0000FF"/>
                </a:solidFill>
              </a:rPr>
            </a:br>
            <a:r>
              <a:rPr lang="en-US" b="1">
                <a:solidFill>
                  <a:srgbClr val="0000FF"/>
                </a:solidFill>
              </a:rPr>
              <a:t>(</a:t>
            </a:r>
            <a:r>
              <a:rPr lang="en-US">
                <a:solidFill>
                  <a:srgbClr val="0000FF"/>
                </a:solidFill>
              </a:rPr>
              <a:t>in SW)</a:t>
            </a:r>
          </a:p>
        </p:txBody>
      </p:sp>
    </p:spTree>
    <p:extLst>
      <p:ext uri="{BB962C8B-B14F-4D97-AF65-F5344CB8AC3E}">
        <p14:creationId xmlns:p14="http://schemas.microsoft.com/office/powerpoint/2010/main" val="1618960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4D2F4-2CAE-40F5-BBE1-1F0ACE63A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Relative Performance of TPUv1 server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52B2B72-5C2B-497A-B9CF-92A3F70B28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4455091"/>
              </p:ext>
            </p:extLst>
          </p:nvPr>
        </p:nvGraphicFramePr>
        <p:xfrm>
          <a:off x="409303" y="1187449"/>
          <a:ext cx="8123508" cy="2712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5266">
                  <a:extLst>
                    <a:ext uri="{9D8B030D-6E8A-4147-A177-3AD203B41FA5}">
                      <a16:colId xmlns:a16="http://schemas.microsoft.com/office/drawing/2014/main" val="540117859"/>
                    </a:ext>
                  </a:extLst>
                </a:gridCol>
                <a:gridCol w="842570">
                  <a:extLst>
                    <a:ext uri="{9D8B030D-6E8A-4147-A177-3AD203B41FA5}">
                      <a16:colId xmlns:a16="http://schemas.microsoft.com/office/drawing/2014/main" val="687269130"/>
                    </a:ext>
                  </a:extLst>
                </a:gridCol>
                <a:gridCol w="1696536">
                  <a:extLst>
                    <a:ext uri="{9D8B030D-6E8A-4147-A177-3AD203B41FA5}">
                      <a16:colId xmlns:a16="http://schemas.microsoft.com/office/drawing/2014/main" val="2514627905"/>
                    </a:ext>
                  </a:extLst>
                </a:gridCol>
                <a:gridCol w="1011300">
                  <a:extLst>
                    <a:ext uri="{9D8B030D-6E8A-4147-A177-3AD203B41FA5}">
                      <a16:colId xmlns:a16="http://schemas.microsoft.com/office/drawing/2014/main" val="182380710"/>
                    </a:ext>
                  </a:extLst>
                </a:gridCol>
                <a:gridCol w="1353918">
                  <a:extLst>
                    <a:ext uri="{9D8B030D-6E8A-4147-A177-3AD203B41FA5}">
                      <a16:colId xmlns:a16="http://schemas.microsoft.com/office/drawing/2014/main" val="2696624054"/>
                    </a:ext>
                  </a:extLst>
                </a:gridCol>
                <a:gridCol w="1353918">
                  <a:extLst>
                    <a:ext uri="{9D8B030D-6E8A-4147-A177-3AD203B41FA5}">
                      <a16:colId xmlns:a16="http://schemas.microsoft.com/office/drawing/2014/main" val="1514502497"/>
                    </a:ext>
                  </a:extLst>
                </a:gridCol>
              </a:tblGrid>
              <a:tr h="680716">
                <a:tc>
                  <a:txBody>
                    <a:bodyPr/>
                    <a:lstStyle/>
                    <a:p>
                      <a:r>
                        <a:rPr lang="en-US" sz="1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Processor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Chips / Server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TDP Watts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Idle Watts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Observed Busy Watts in Datacenter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1062752"/>
                  </a:ext>
                </a:extLst>
              </a:tr>
              <a:tr h="575991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CPU: Haswell (18 cores)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7987764"/>
                  </a:ext>
                </a:extLst>
              </a:tr>
              <a:tr h="81162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NVIDIA K80 (2 die per card; 4 cards per server)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256GB (host) + 12GB x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329921"/>
                  </a:ext>
                </a:extLst>
              </a:tr>
              <a:tr h="575991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TPUv1 (1Core)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256GB (host) + 8GB x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546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46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C2C54-BCEE-4182-BF19-23ECF7769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Roofline Visual Performance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E20BD-96E2-4DB5-ADEB-E96FBB9A7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2 Limits to performance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Peak Computation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Peak Memory Bandwidth</a:t>
            </a:r>
            <a:br>
              <a:rPr lang="en-US" dirty="0"/>
            </a:br>
            <a:r>
              <a:rPr lang="en-US" dirty="0"/>
              <a:t>(for apps with large data that</a:t>
            </a:r>
            <a:br>
              <a:rPr lang="en-US" dirty="0"/>
            </a:br>
            <a:r>
              <a:rPr lang="en-US" dirty="0"/>
              <a:t>don’t fit in </a:t>
            </a:r>
            <a:r>
              <a:rPr lang="en-US" dirty="0" err="1"/>
              <a:t>chache</a:t>
            </a:r>
            <a:r>
              <a:rPr lang="en-US" dirty="0"/>
              <a:t>)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r>
              <a:rPr lang="en-US" dirty="0" err="1"/>
              <a:t>Arithetic</a:t>
            </a:r>
            <a:r>
              <a:rPr lang="en-US" dirty="0"/>
              <a:t> Intensity (FLOP/Byte </a:t>
            </a:r>
            <a:br>
              <a:rPr lang="en-US" dirty="0"/>
            </a:br>
            <a:r>
              <a:rPr lang="en-US" dirty="0"/>
              <a:t>or reuse) determines which limit</a:t>
            </a:r>
          </a:p>
          <a:p>
            <a:endParaRPr lang="en-US" dirty="0"/>
          </a:p>
          <a:p>
            <a:r>
              <a:rPr lang="en-US" dirty="0"/>
              <a:t>Weight-reuse = Arithmetic</a:t>
            </a:r>
            <a:br>
              <a:rPr lang="en-US" dirty="0"/>
            </a:br>
            <a:r>
              <a:rPr lang="en-US" dirty="0"/>
              <a:t>Intensity for DNN roofline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E06BA7-7C74-4890-9BC3-25814E271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735" y="1016216"/>
            <a:ext cx="3579401" cy="35534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CA3FDD-E51E-451A-BEAA-E4704A6196E9}"/>
              </a:ext>
            </a:extLst>
          </p:cNvPr>
          <p:cNvSpPr txBox="1"/>
          <p:nvPr/>
        </p:nvSpPr>
        <p:spPr>
          <a:xfrm>
            <a:off x="904875" y="4599272"/>
            <a:ext cx="6225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Samuel Williams, Andrew Waterman, and David Patterson. "Roofline: an insightful visual</a:t>
            </a:r>
          </a:p>
          <a:p>
            <a:r>
              <a:rPr lang="en-US" sz="1200" dirty="0"/>
              <a:t>performance model for multicore </a:t>
            </a:r>
            <a:r>
              <a:rPr lang="en-US" sz="1200" dirty="0" err="1"/>
              <a:t>architectures."</a:t>
            </a:r>
            <a:r>
              <a:rPr lang="en-US" sz="1200" i="1" dirty="0" err="1"/>
              <a:t>Communications</a:t>
            </a:r>
            <a:r>
              <a:rPr lang="en-US" sz="1200" i="1" dirty="0"/>
              <a:t> of the ACM </a:t>
            </a:r>
            <a:r>
              <a:rPr lang="en-US" sz="1200" dirty="0"/>
              <a:t>52.4 (2009): 65-76.</a:t>
            </a:r>
          </a:p>
        </p:txBody>
      </p:sp>
    </p:spTree>
    <p:extLst>
      <p:ext uri="{BB962C8B-B14F-4D97-AF65-F5344CB8AC3E}">
        <p14:creationId xmlns:p14="http://schemas.microsoft.com/office/powerpoint/2010/main" val="305756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739D0-AC5C-43DD-B6F1-3F4656816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TPUv1 Die Roofline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E333EE-2EEB-43C9-870F-78AE581B5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183" y="285007"/>
            <a:ext cx="5450852" cy="475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9417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DB324-168D-473F-8EF8-A21152963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Haswell (CPU) Die Roofline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D30A73-9CF1-42E7-85AD-7EFD6F551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178" y="938676"/>
            <a:ext cx="5895967" cy="396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1714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AC182-785E-47E7-A9A8-12FC2B893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810" y="154033"/>
            <a:ext cx="8547100" cy="546497"/>
          </a:xfrm>
        </p:spPr>
        <p:txBody>
          <a:bodyPr/>
          <a:lstStyle/>
          <a:p>
            <a:r>
              <a:rPr lang="en-US" dirty="0"/>
              <a:t>K80 (GPU) Die Roofline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17E6B7-B182-4687-B4CA-D263D9B2C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43" y="992777"/>
            <a:ext cx="8711839" cy="397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3667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43154-78AF-4462-84AA-269E6078C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benchmark far below roofline, e.g. MLP0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B99F2-AC11-4B18-BD16-969D815F61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Increase Batch Size = More Weight Reuse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1B13D9-2DDD-43A3-B5D2-EFCAC5FCA8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753" t="26338" r="4156" b="14671"/>
          <a:stretch/>
        </p:blipFill>
        <p:spPr>
          <a:xfrm>
            <a:off x="540140" y="1482502"/>
            <a:ext cx="7992672" cy="308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97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BA24A-BD0E-44BA-BA76-9E09F01B4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Combined log rooflines CPU, GPU, TPUv1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EEC4C3-9F9D-4C0A-8AED-C6ADA5178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363" t="21086" r="6684" b="2920"/>
          <a:stretch/>
        </p:blipFill>
        <p:spPr>
          <a:xfrm>
            <a:off x="1105989" y="830843"/>
            <a:ext cx="8038011" cy="418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07383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5E278-EF7D-49C7-AB8B-1CB99F216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Perf/Watt TPUv1 vs CPU &amp; GPU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CA0644-C5D1-4B41-8800-354AEEDC0F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647" y="818607"/>
            <a:ext cx="7022188" cy="407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74513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36">
            <a:extLst>
              <a:ext uri="{FF2B5EF4-FFF2-40B4-BE49-F238E27FC236}">
                <a16:creationId xmlns:a16="http://schemas.microsoft.com/office/drawing/2014/main" id="{BD781445-A878-4968-B751-F95BC819CF4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6168" y="166190"/>
            <a:ext cx="8740303" cy="572463"/>
          </a:xfrm>
        </p:spPr>
        <p:txBody>
          <a:bodyPr wrap="square" anchor="t">
            <a:noAutofit/>
          </a:bodyPr>
          <a:lstStyle/>
          <a:p>
            <a:r>
              <a:rPr lang="en-US"/>
              <a:t>Practical Example: Google TPU v2/v3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E7FA2A-8493-433E-8065-87EA6CDEC93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1120" y="792000"/>
            <a:ext cx="6482880" cy="38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DF0D52-3A53-4C78-97C8-D25DD288A034}"/>
              </a:ext>
            </a:extLst>
          </p:cNvPr>
          <p:cNvSpPr txBox="1"/>
          <p:nvPr/>
        </p:nvSpPr>
        <p:spPr>
          <a:xfrm>
            <a:off x="6552000" y="1383119"/>
            <a:ext cx="4031640" cy="3584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hangingPunct="0">
              <a:spcBef>
                <a:spcPts val="340"/>
              </a:spcBef>
              <a:spcAft>
                <a:spcPts val="142"/>
              </a:spcAft>
            </a:pPr>
            <a:r>
              <a:rPr lang="en-US" sz="1200" b="1" u="sng">
                <a:latin typeface="Liberation Sans" pitchFamily="18"/>
                <a:ea typeface="Linux Libertine G" pitchFamily="2"/>
                <a:cs typeface="Linux Libertine G" pitchFamily="2"/>
              </a:rPr>
              <a:t>TPU v2:</a:t>
            </a:r>
          </a:p>
          <a:p>
            <a:pPr hangingPunct="0">
              <a:spcBef>
                <a:spcPts val="340"/>
              </a:spcBef>
              <a:spcAft>
                <a:spcPts val="142"/>
              </a:spcAft>
            </a:pPr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8 GiB of HBM for each TPU core</a:t>
            </a:r>
          </a:p>
          <a:p>
            <a:pPr hangingPunct="0">
              <a:spcBef>
                <a:spcPts val="340"/>
              </a:spcBef>
              <a:spcAft>
                <a:spcPts val="142"/>
              </a:spcAft>
            </a:pPr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One MXU for each TPU core</a:t>
            </a:r>
          </a:p>
          <a:p>
            <a:pPr hangingPunct="0">
              <a:spcBef>
                <a:spcPts val="340"/>
              </a:spcBef>
              <a:spcAft>
                <a:spcPts val="142"/>
              </a:spcAft>
            </a:pPr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Up to 512 total TPU cores</a:t>
            </a:r>
          </a:p>
          <a:p>
            <a:pPr hangingPunct="0">
              <a:spcBef>
                <a:spcPts val="340"/>
              </a:spcBef>
              <a:spcAft>
                <a:spcPts val="142"/>
              </a:spcAft>
            </a:pPr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4 TiB of total memory in a </a:t>
            </a:r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  <a:hlinkClick r:id="rId4"/>
              </a:rPr>
              <a:t>TPU Pod</a:t>
            </a:r>
          </a:p>
          <a:p>
            <a:pPr hangingPunct="0">
              <a:spcBef>
                <a:spcPts val="340"/>
              </a:spcBef>
              <a:spcAft>
                <a:spcPts val="142"/>
              </a:spcAft>
            </a:pPr>
            <a:endParaRPr lang="en-US" sz="1200">
              <a:latin typeface="Liberation Sans" pitchFamily="18"/>
              <a:ea typeface="Linux Libertine G" pitchFamily="2"/>
              <a:cs typeface="Linux Libertine G" pitchFamily="2"/>
            </a:endParaRPr>
          </a:p>
          <a:p>
            <a:pPr hangingPunct="0"/>
            <a:r>
              <a:rPr lang="en-US" sz="1200" b="1" u="sng">
                <a:latin typeface="Liberation Sans" pitchFamily="18"/>
                <a:ea typeface="Linux Libertine G" pitchFamily="2"/>
                <a:cs typeface="Linux Libertine G" pitchFamily="2"/>
              </a:rPr>
              <a:t>TPU v3:</a:t>
            </a:r>
          </a:p>
          <a:p>
            <a:pPr hangingPunct="0">
              <a:spcBef>
                <a:spcPts val="340"/>
              </a:spcBef>
              <a:spcAft>
                <a:spcPts val="142"/>
              </a:spcAft>
            </a:pPr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16 GiB of HBM for each TPU core</a:t>
            </a:r>
          </a:p>
          <a:p>
            <a:pPr hangingPunct="0">
              <a:spcBef>
                <a:spcPts val="340"/>
              </a:spcBef>
              <a:spcAft>
                <a:spcPts val="142"/>
              </a:spcAft>
            </a:pPr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Two MXUs for each TPU core</a:t>
            </a:r>
          </a:p>
          <a:p>
            <a:pPr hangingPunct="0">
              <a:spcBef>
                <a:spcPts val="340"/>
              </a:spcBef>
              <a:spcAft>
                <a:spcPts val="142"/>
              </a:spcAft>
            </a:pPr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Up to 2048 total TPU cores</a:t>
            </a:r>
          </a:p>
          <a:p>
            <a:pPr hangingPunct="0">
              <a:spcBef>
                <a:spcPts val="340"/>
              </a:spcBef>
              <a:spcAft>
                <a:spcPts val="142"/>
              </a:spcAft>
            </a:pPr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</a:rPr>
              <a:t>32 TiB of total memory in a </a:t>
            </a:r>
            <a:r>
              <a:rPr lang="en-US" sz="1200">
                <a:latin typeface="Liberation Sans" pitchFamily="18"/>
                <a:ea typeface="Linux Libertine G" pitchFamily="2"/>
                <a:cs typeface="Linux Libertine G" pitchFamily="2"/>
                <a:hlinkClick r:id="rId4"/>
              </a:rPr>
              <a:t>TPU Pod</a:t>
            </a:r>
          </a:p>
          <a:p>
            <a:pPr hangingPunct="0">
              <a:spcBef>
                <a:spcPts val="340"/>
              </a:spcBef>
              <a:spcAft>
                <a:spcPts val="142"/>
              </a:spcAft>
            </a:pPr>
            <a:endParaRPr lang="en-US" sz="1200">
              <a:latin typeface="Liberation Sans" pitchFamily="18"/>
              <a:ea typeface="Linux Libertine G" pitchFamily="2"/>
              <a:cs typeface="Linux Libertine G" pitchFamily="2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BA639-46BF-4A99-991E-10D45C3D0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Topics overview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AE507-49D4-407C-B6FE-A17E500AA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Introduction</a:t>
            </a:r>
          </a:p>
          <a:p>
            <a:pPr lvl="1"/>
            <a:r>
              <a:rPr lang="en-US"/>
              <a:t>Architecture choices</a:t>
            </a:r>
          </a:p>
          <a:p>
            <a:pPr lvl="1"/>
            <a:r>
              <a:rPr lang="en-US"/>
              <a:t>Flexibility vs Energy efficiency</a:t>
            </a:r>
          </a:p>
          <a:p>
            <a:r>
              <a:rPr lang="en-US"/>
              <a:t>Basic Schedules exploiting data reuse</a:t>
            </a:r>
          </a:p>
          <a:p>
            <a:pPr lvl="1"/>
            <a:r>
              <a:rPr lang="en-US"/>
              <a:t>Architectures exploiting data reuse</a:t>
            </a:r>
          </a:p>
          <a:p>
            <a:r>
              <a:rPr lang="en-US"/>
              <a:t>Row stationary mapping</a:t>
            </a:r>
          </a:p>
          <a:p>
            <a:r>
              <a:rPr lang="en-US"/>
              <a:t>TPU: Tensor Processing Unit</a:t>
            </a:r>
          </a:p>
          <a:p>
            <a:pPr lvl="1"/>
            <a:r>
              <a:rPr lang="en-US"/>
              <a:t>Systolic array processing</a:t>
            </a:r>
          </a:p>
          <a:p>
            <a:r>
              <a:rPr lang="en-US" b="1"/>
              <a:t>Other Architectures supporting Deep Learning:</a:t>
            </a:r>
          </a:p>
          <a:p>
            <a:pPr lvl="1"/>
            <a:r>
              <a:rPr lang="en-US" b="1"/>
              <a:t>Tensor Streaming Processor (TSP)</a:t>
            </a:r>
          </a:p>
          <a:p>
            <a:pPr lvl="1"/>
            <a:r>
              <a:rPr lang="en-US" b="1"/>
              <a:t>GraphCore</a:t>
            </a:r>
          </a:p>
          <a:p>
            <a:pPr lvl="1"/>
            <a:r>
              <a:rPr lang="en-US" b="1"/>
              <a:t>Cerebras wafer-scale </a:t>
            </a:r>
          </a:p>
          <a:p>
            <a:pPr lvl="1"/>
            <a:r>
              <a:rPr lang="en-US" b="1"/>
              <a:t>Samsung NPU (Neural Processing Unit)</a:t>
            </a:r>
          </a:p>
          <a:p>
            <a:pPr lvl="1"/>
            <a:r>
              <a:rPr lang="en-US" b="1"/>
              <a:t>IBM RaPiD</a:t>
            </a:r>
          </a:p>
          <a:p>
            <a:r>
              <a:rPr lang="en-US"/>
              <a:t>Summary and Conclusions</a:t>
            </a:r>
            <a:endParaRPr lang="nl-N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86E7E2-B35C-4E6C-8F85-8C14D08C1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632" y="-1"/>
            <a:ext cx="1409368" cy="517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58005"/>
      </p:ext>
    </p:extLst>
  </p:cSld>
  <p:clrMapOvr>
    <a:masterClrMapping/>
  </p:clrMapOvr>
</p:sld>
</file>

<file path=ppt/theme/theme1.xml><?xml version="1.0" encoding="utf-8"?>
<a:theme xmlns:a="http://schemas.openxmlformats.org/drawingml/2006/main" name="comp">
  <a:themeElements>
    <a:clrScheme name="">
      <a:dk1>
        <a:srgbClr val="000000"/>
      </a:dk1>
      <a:lt1>
        <a:srgbClr val="FFFFFF"/>
      </a:lt1>
      <a:dk2>
        <a:srgbClr val="FF0000"/>
      </a:dk2>
      <a:lt2>
        <a:srgbClr val="808080"/>
      </a:lt2>
      <a:accent1>
        <a:srgbClr val="339933"/>
      </a:accent1>
      <a:accent2>
        <a:srgbClr val="3333CC"/>
      </a:accent2>
      <a:accent3>
        <a:srgbClr val="FFFFFF"/>
      </a:accent3>
      <a:accent4>
        <a:srgbClr val="000000"/>
      </a:accent4>
      <a:accent5>
        <a:srgbClr val="ADCAAD"/>
      </a:accent5>
      <a:accent6>
        <a:srgbClr val="2D2DB9"/>
      </a:accent6>
      <a:hlink>
        <a:srgbClr val="990099"/>
      </a:hlink>
      <a:folHlink>
        <a:srgbClr val="FFFF00"/>
      </a:folHlink>
    </a:clrScheme>
    <a:fontScheme name="comp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com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3629</TotalTime>
  <Words>2993</Words>
  <Application>Microsoft Office PowerPoint</Application>
  <PresentationFormat>On-screen Show (16:9)</PresentationFormat>
  <Paragraphs>833</Paragraphs>
  <Slides>110</Slides>
  <Notes>63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21" baseType="lpstr">
      <vt:lpstr>Arial</vt:lpstr>
      <vt:lpstr>Bierstadt</vt:lpstr>
      <vt:lpstr>Calibri</vt:lpstr>
      <vt:lpstr>Comic Sans MS</vt:lpstr>
      <vt:lpstr>Corbel</vt:lpstr>
      <vt:lpstr>Liberation Sans</vt:lpstr>
      <vt:lpstr>OpenSymbol</vt:lpstr>
      <vt:lpstr>StarSymbol</vt:lpstr>
      <vt:lpstr>Times New Roman</vt:lpstr>
      <vt:lpstr>comp</vt:lpstr>
      <vt:lpstr>Visio</vt:lpstr>
      <vt:lpstr>Intelligent Architectures 5LIL0  Accelerators for Deep Learning</vt:lpstr>
      <vt:lpstr>Deep ANN =&gt; Architecture</vt:lpstr>
      <vt:lpstr>Topics overview</vt:lpstr>
      <vt:lpstr>Choices for hardware architecture</vt:lpstr>
      <vt:lpstr>Flexibility has its price</vt:lpstr>
      <vt:lpstr>Reduce the price of flexibility: SIMD</vt:lpstr>
      <vt:lpstr>Further improve efficiency</vt:lpstr>
      <vt:lpstr>XNOR Neural Engine (Conti e.a., 2018)</vt:lpstr>
      <vt:lpstr>XNOR-Neural Engine</vt:lpstr>
      <vt:lpstr>XNOR code</vt:lpstr>
      <vt:lpstr>Topics overview</vt:lpstr>
      <vt:lpstr>Schedules exploiting data reuse </vt:lpstr>
      <vt:lpstr>Output Stationary – Simplified View</vt:lpstr>
      <vt:lpstr>1D Convolution – Output Stationary</vt:lpstr>
      <vt:lpstr>Output Stationary – 1D Conv Reference Pattern</vt:lpstr>
      <vt:lpstr>Output Stationary – 1D Conv Reference Pattern</vt:lpstr>
      <vt:lpstr>Output Stationary – 1D Conv Reference Pattern</vt:lpstr>
      <vt:lpstr>Output Stationary – 1D Conv Reference Pattern</vt:lpstr>
      <vt:lpstr>1D Output Stationary – Summary</vt:lpstr>
      <vt:lpstr>2D Convolution Layer – Output Stationary</vt:lpstr>
      <vt:lpstr>2D Convolution Layer – Output Stationary</vt:lpstr>
      <vt:lpstr>2D Convolution Layer – Output Stationary</vt:lpstr>
      <vt:lpstr>2D Convolution Layer – Output Stationary</vt:lpstr>
      <vt:lpstr>2D Convolution Layer – Output Stationary</vt:lpstr>
      <vt:lpstr>Variants of Output Stationary: Multiple outputs in parallel</vt:lpstr>
      <vt:lpstr>The Neuro Vector Engine: Output stationary </vt:lpstr>
      <vt:lpstr>Convolutional Network Processing</vt:lpstr>
      <vt:lpstr>NVE Operation</vt:lpstr>
      <vt:lpstr>VLIW Programming Model</vt:lpstr>
      <vt:lpstr>Topics overview</vt:lpstr>
      <vt:lpstr>Weight Stationary</vt:lpstr>
      <vt:lpstr>Weight Stationary – Reference Pattern</vt:lpstr>
      <vt:lpstr>Convolution Layer – Weight Stationary</vt:lpstr>
      <vt:lpstr>Convolution Layer – Weight Stationary</vt:lpstr>
      <vt:lpstr>Convolution Layer – Weight Stationary</vt:lpstr>
      <vt:lpstr>Convolution Layer – Weight Stationary</vt:lpstr>
      <vt:lpstr>WS – Simplified View</vt:lpstr>
      <vt:lpstr>WS Example: Computation-in-Memory with Memristor crossbar</vt:lpstr>
      <vt:lpstr>WS Example: TDO-CIM  Transparent Detection and Offloading for Computation-in-Memory (DATE 2019)</vt:lpstr>
      <vt:lpstr>TDO-CIM - Results</vt:lpstr>
      <vt:lpstr>WS Example: NVDLA NVIDIA Deep Learning Accelerator</vt:lpstr>
      <vt:lpstr>Topics overview</vt:lpstr>
      <vt:lpstr>Input Stationary – Simplified view</vt:lpstr>
      <vt:lpstr>Input Stationary</vt:lpstr>
      <vt:lpstr>Input Stationary – Reference Pattern</vt:lpstr>
      <vt:lpstr>Input Stationary Example – SCNN, ISCA 2017</vt:lpstr>
      <vt:lpstr>Input Stationary Example – SCNN, ISCA 2017</vt:lpstr>
      <vt:lpstr>Summary of Stationary Schedules</vt:lpstr>
      <vt:lpstr>Topics overview</vt:lpstr>
      <vt:lpstr>Minimum Costs</vt:lpstr>
      <vt:lpstr>Energy-Efficient Dataflow: Row Stationary (RS)</vt:lpstr>
      <vt:lpstr>1-D row convolution in PE (processing element)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Eyeriss: Deep Neural Network Accelerator</vt:lpstr>
      <vt:lpstr>Topics overview</vt:lpstr>
      <vt:lpstr>Example: Google TPU (Tensor Processing Unit)</vt:lpstr>
      <vt:lpstr>Implement large 2D systolic matrix multiplication unit</vt:lpstr>
      <vt:lpstr>Implement large 2D systolic matrix multiplication unit</vt:lpstr>
      <vt:lpstr>Implement large 2D systolic matrix multiplication unit</vt:lpstr>
      <vt:lpstr>Implement large 2D systolic matrix multiplication unit</vt:lpstr>
      <vt:lpstr>Implement large 2D systolic matrix multiplication unit</vt:lpstr>
      <vt:lpstr>Implement large 2D systolic matrix multiplication unit</vt:lpstr>
      <vt:lpstr>High-level Chip Architecture</vt:lpstr>
      <vt:lpstr>TPUv1 Chip area breakdown</vt:lpstr>
      <vt:lpstr>TPUv1 from a programmer’s view</vt:lpstr>
      <vt:lpstr>Relative TPU Performance: 3 Contemporary Chips 2015/2016</vt:lpstr>
      <vt:lpstr>Relative Performance of TPUv1 server</vt:lpstr>
      <vt:lpstr>Roofline Visual Performance Model</vt:lpstr>
      <vt:lpstr>TPUv1 Die Roofline</vt:lpstr>
      <vt:lpstr>Haswell (CPU) Die Roofline</vt:lpstr>
      <vt:lpstr>K80 (GPU) Die Roofline</vt:lpstr>
      <vt:lpstr>Many benchmark far below roofline, e.g. MLP0</vt:lpstr>
      <vt:lpstr>Combined log rooflines CPU, GPU, TPUv1</vt:lpstr>
      <vt:lpstr>Perf/Watt TPUv1 vs CPU &amp; GPU</vt:lpstr>
      <vt:lpstr>Practical Example: Google TPU v2/v3</vt:lpstr>
      <vt:lpstr>Topics overview</vt:lpstr>
      <vt:lpstr>Tensor Streaming Processor: TSP</vt:lpstr>
      <vt:lpstr>Tensor Streaming Processor: TSP</vt:lpstr>
      <vt:lpstr>Tensor Streaming Processor: TSP</vt:lpstr>
      <vt:lpstr>GraphCore MK1</vt:lpstr>
      <vt:lpstr>Cerebras Wafer-Scale Integration</vt:lpstr>
      <vt:lpstr>Samsung NPU</vt:lpstr>
      <vt:lpstr>Samsung NPU</vt:lpstr>
      <vt:lpstr>IBM RaPiD</vt:lpstr>
      <vt:lpstr>IBM RaPiD core</vt:lpstr>
      <vt:lpstr>PowerPoint Presentation</vt:lpstr>
      <vt:lpstr>Further reading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Graphics Processing Unit</dc:title>
  <dc:creator>Gert-Jan van den Braak</dc:creator>
  <cp:lastModifiedBy>Corporaal, Henk</cp:lastModifiedBy>
  <cp:revision>193</cp:revision>
  <cp:lastPrinted>2022-03-11T11:31:41Z</cp:lastPrinted>
  <dcterms:modified xsi:type="dcterms:W3CDTF">2022-03-18T16:44:39Z</dcterms:modified>
</cp:coreProperties>
</file>