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6" r:id="rId2"/>
    <p:sldId id="323" r:id="rId3"/>
    <p:sldId id="327" r:id="rId4"/>
    <p:sldId id="340" r:id="rId5"/>
    <p:sldId id="383" r:id="rId6"/>
    <p:sldId id="453" r:id="rId7"/>
    <p:sldId id="384" r:id="rId8"/>
    <p:sldId id="448" r:id="rId9"/>
    <p:sldId id="456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8" r:id="rId20"/>
    <p:sldId id="339" r:id="rId21"/>
    <p:sldId id="450" r:id="rId22"/>
    <p:sldId id="337" r:id="rId23"/>
    <p:sldId id="457" r:id="rId2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54" y="1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20-2-2022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20-2-2022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8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MobileNetv2 paper for more explanation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0DC7-FC62-483E-B15A-1674AE0F20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91518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6269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2164556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43350"/>
            <a:ext cx="9144000" cy="626269"/>
          </a:xfrm>
          <a:solidFill>
            <a:schemeClr val="tx2"/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/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/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9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0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49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1416050"/>
          </a:xfrm>
          <a:solidFill>
            <a:schemeClr val="bg2"/>
          </a:solidFill>
        </p:spPr>
        <p:txBody>
          <a:bodyPr lIns="608400" tIns="504000" rIns="6084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0" y="2022300"/>
            <a:ext cx="9144000" cy="3121200"/>
          </a:xfrm>
          <a:solidFill>
            <a:schemeClr val="bg2"/>
          </a:solidFill>
        </p:spPr>
        <p:txBody>
          <a:bodyPr lIns="608400" tIns="108000" rIns="6084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838744" y="2021081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31" y="2769725"/>
            <a:ext cx="964406" cy="685800"/>
          </a:xfrm>
          <a:prstGeom prst="rect">
            <a:avLst/>
          </a:prstGeom>
        </p:spPr>
      </p:pic>
      <p:pic>
        <p:nvPicPr>
          <p:cNvPr id="9" name="HeaderLogoT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2743204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3483979"/>
            <a:ext cx="964406" cy="685800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188000"/>
            <a:ext cx="7922712" cy="338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ts val="18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ts val="165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jgo/shrinkbench" TargetMode="External"/><Relationship Id="rId7" Type="http://schemas.openxmlformats.org/officeDocument/2006/relationships/hyperlink" Target="https://arxiv.org/abs/1905.11946" TargetMode="External"/><Relationship Id="rId2" Type="http://schemas.openxmlformats.org/officeDocument/2006/relationships/hyperlink" Target="https://arxiv.org/pdf/2003.03033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rxiv.org/abs/1801.04381" TargetMode="External"/><Relationship Id="rId5" Type="http://schemas.openxmlformats.org/officeDocument/2006/relationships/hyperlink" Target="https://arxiv.org/abs/1704.04861" TargetMode="External"/><Relationship Id="rId4" Type="http://schemas.openxmlformats.org/officeDocument/2006/relationships/hyperlink" Target="https://arxiv.org/abs/1602.073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Electrical Engineering</a:t>
            </a:r>
          </a:p>
        </p:txBody>
      </p:sp>
      <p:pic>
        <p:nvPicPr>
          <p:cNvPr id="22" name="Tijdelijke aanduiding voor afbeelding 2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ir.</a:t>
            </a:r>
            <a:r>
              <a:rPr lang="en-US" dirty="0"/>
              <a:t> Maurice Peemen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Compact aware network design</a:t>
            </a:r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Bandwidth-Efficient Deep Learning: The Tricks of the Trade</a:t>
            </a:r>
          </a:p>
        </p:txBody>
      </p:sp>
    </p:spTree>
    <p:extLst>
      <p:ext uri="{BB962C8B-B14F-4D97-AF65-F5344CB8AC3E}">
        <p14:creationId xmlns:p14="http://schemas.microsoft.com/office/powerpoint/2010/main" val="5817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5A5D-0FD5-47E9-BDE3-A61C499E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7BE4-CB69-49EB-94A8-61B25B614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1" y="938676"/>
            <a:ext cx="7922712" cy="3607053"/>
          </a:xfrm>
        </p:spPr>
        <p:txBody>
          <a:bodyPr/>
          <a:lstStyle/>
          <a:p>
            <a:r>
              <a:rPr lang="en-US" sz="1800" b="1" dirty="0"/>
              <a:t>Strategy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3x3 filters with 1x1 filters</a:t>
            </a:r>
          </a:p>
          <a:p>
            <a:pPr marL="488250" lvl="2" indent="-285750"/>
            <a:r>
              <a:rPr lang="en-US" dirty="0"/>
              <a:t>9x less parameters</a:t>
            </a:r>
          </a:p>
          <a:p>
            <a:pPr marL="488250" lvl="2" indent="-285750"/>
            <a:endParaRPr lang="en-US" dirty="0"/>
          </a:p>
          <a:p>
            <a:pPr marL="285750" lvl="1" indent="-285750"/>
            <a:r>
              <a:rPr lang="en-US" sz="1800" b="1" dirty="0"/>
              <a:t>Strategy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the number of input channels to 3x3 filters</a:t>
            </a:r>
          </a:p>
          <a:p>
            <a:pPr marL="488250" lvl="2" indent="-285750"/>
            <a:r>
              <a:rPr lang="en-US" dirty="0"/>
              <a:t>(input </a:t>
            </a:r>
            <a:r>
              <a:rPr lang="en-US" dirty="0" err="1"/>
              <a:t>channesl</a:t>
            </a:r>
            <a:r>
              <a:rPr lang="en-US" dirty="0"/>
              <a:t>) x (output features) x (</a:t>
            </a:r>
            <a:r>
              <a:rPr lang="en-US" dirty="0" err="1"/>
              <a:t>kernesize</a:t>
            </a:r>
            <a:r>
              <a:rPr lang="en-US" dirty="0"/>
              <a:t> 3x3)</a:t>
            </a:r>
          </a:p>
          <a:p>
            <a:pPr marL="488250" lvl="2" indent="-285750"/>
            <a:endParaRPr lang="en-US" b="1" dirty="0"/>
          </a:p>
          <a:p>
            <a:pPr marL="285750" lvl="1" indent="-285750"/>
            <a:r>
              <a:rPr lang="en-US" b="1" dirty="0"/>
              <a:t>Strategy 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Downsample</a:t>
            </a:r>
            <a:r>
              <a:rPr lang="en-US" dirty="0"/>
              <a:t> late in the network so that large activation maps remain</a:t>
            </a:r>
          </a:p>
          <a:p>
            <a:pPr marL="545400" lvl="2" indent="-342900"/>
            <a:r>
              <a:rPr lang="en-US" dirty="0"/>
              <a:t>Intuition: Large activation maps give higher classification accuracy, with all other parameters equal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9D1D0-4A8E-4D95-8DEE-178591D2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56B5-E30D-450D-8B19-9BC82FBD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Architectural Design strategy 1x1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2AD6-862B-49AE-A97C-C3A6B0AF2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1x1 convolution acts as coordinate-dependent</a:t>
            </a:r>
            <a:br>
              <a:rPr lang="en-US" dirty="0"/>
            </a:br>
            <a:r>
              <a:rPr lang="en-US" dirty="0"/>
              <a:t>transform in filter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1x1 convolution has less over-fitting due to small</a:t>
            </a:r>
            <a:br>
              <a:rPr lang="en-US" dirty="0"/>
            </a:br>
            <a:r>
              <a:rPr lang="en-US" dirty="0"/>
              <a:t>number of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Combination of multiple filters (1x1xF) is equivalent to</a:t>
            </a:r>
            <a:br>
              <a:rPr lang="en-US" dirty="0"/>
            </a:br>
            <a:r>
              <a:rPr lang="en-US" dirty="0"/>
              <a:t>multi-layer perceptron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467AB-33C1-47CC-934C-026B99AE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457C5-28CA-49E9-985B-6739CBBA5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688" y="1186781"/>
            <a:ext cx="3042553" cy="33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7102-C2B4-4A26-85F7-B18A0483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Fire module: building block to enable strategy 1,2,3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F934-6529-4F05-BEF4-3984C521A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Squeeze convolution layer 1x1</a:t>
            </a:r>
          </a:p>
          <a:p>
            <a:pPr marL="488250" lvl="2" indent="-285750"/>
            <a:r>
              <a:rPr lang="en-US" dirty="0"/>
              <a:t>Application of strategy 1</a:t>
            </a:r>
          </a:p>
          <a:p>
            <a:pPr lvl="2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layer mix of 1x1 and 3x3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Tunable hyper parameters</a:t>
            </a:r>
          </a:p>
          <a:p>
            <a:pPr marL="488250" lvl="2" indent="-285750"/>
            <a:r>
              <a:rPr lang="en-US" dirty="0"/>
              <a:t>S</a:t>
            </a:r>
            <a:r>
              <a:rPr lang="en-US" baseline="-25000" dirty="0"/>
              <a:t>1x1</a:t>
            </a:r>
            <a:r>
              <a:rPr lang="en-US" dirty="0"/>
              <a:t>: number of filters in squeeze layer</a:t>
            </a:r>
          </a:p>
          <a:p>
            <a:pPr marL="488250" lvl="2" indent="-285750"/>
            <a:r>
              <a:rPr lang="en-US" dirty="0"/>
              <a:t>E</a:t>
            </a:r>
            <a:r>
              <a:rPr lang="en-US" baseline="-25000" dirty="0"/>
              <a:t>1x1</a:t>
            </a:r>
            <a:r>
              <a:rPr lang="en-US" dirty="0"/>
              <a:t>: number of 1x1 filters in expand layer</a:t>
            </a:r>
          </a:p>
          <a:p>
            <a:pPr marL="488250" lvl="2" indent="-285750"/>
            <a:r>
              <a:rPr lang="en-US" dirty="0"/>
              <a:t>E</a:t>
            </a:r>
            <a:r>
              <a:rPr lang="en-US" baseline="-25000" dirty="0"/>
              <a:t>3x3</a:t>
            </a:r>
            <a:r>
              <a:rPr lang="en-US" dirty="0"/>
              <a:t>: number of 3x3 filters in expand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baseline="-25000" dirty="0"/>
              <a:t>1x1 </a:t>
            </a:r>
            <a:r>
              <a:rPr lang="en-US" dirty="0"/>
              <a:t>&lt; (E</a:t>
            </a:r>
            <a:r>
              <a:rPr lang="en-US" baseline="-25000" dirty="0"/>
              <a:t>1x1</a:t>
            </a:r>
            <a:r>
              <a:rPr lang="en-US" dirty="0"/>
              <a:t> + E</a:t>
            </a:r>
            <a:r>
              <a:rPr lang="en-US" baseline="-25000" dirty="0"/>
              <a:t>3x3</a:t>
            </a:r>
            <a:r>
              <a:rPr lang="en-US" dirty="0"/>
              <a:t>)</a:t>
            </a:r>
          </a:p>
          <a:p>
            <a:pPr marL="545400" lvl="2" indent="-342900"/>
            <a:r>
              <a:rPr lang="en-US" dirty="0"/>
              <a:t>Squeeze should reduce number of input</a:t>
            </a:r>
            <a:br>
              <a:rPr lang="en-US" dirty="0"/>
            </a:br>
            <a:r>
              <a:rPr lang="en-US" dirty="0"/>
              <a:t>channels to 3x3 filters, Strategy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B6821-76AF-4FC9-8C07-4037F5F9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0181C-F576-495B-9AC8-DB5EFA7ED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32" y="1695796"/>
            <a:ext cx="4307205" cy="27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A920-D7C9-4350-AAFE-9CFB5D74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SqueezeNet</a:t>
            </a:r>
            <a:r>
              <a:rPr lang="en-US" dirty="0"/>
              <a:t> Architecture: Macro Architectural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DAB2-EA05-4724-B038-91F775D46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3: Down sample relatively late in the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71924-8F36-4D30-87C1-8F1F914C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5A24C-0329-4B39-A74E-261D7C80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807" y="964010"/>
            <a:ext cx="2015278" cy="360560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C2EE3A-512B-409C-A172-93A34F2093BC}"/>
              </a:ext>
            </a:extLst>
          </p:cNvPr>
          <p:cNvCxnSpPr/>
          <p:nvPr/>
        </p:nvCxnSpPr>
        <p:spPr>
          <a:xfrm>
            <a:off x="5324475" y="1304925"/>
            <a:ext cx="2028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535FE0-2853-403C-A0EB-D91A4971FC81}"/>
              </a:ext>
            </a:extLst>
          </p:cNvPr>
          <p:cNvCxnSpPr/>
          <p:nvPr/>
        </p:nvCxnSpPr>
        <p:spPr>
          <a:xfrm>
            <a:off x="5324475" y="1371600"/>
            <a:ext cx="2143125" cy="87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DF3C78-BECA-4EC1-9223-F0D3C3730F41}"/>
              </a:ext>
            </a:extLst>
          </p:cNvPr>
          <p:cNvCxnSpPr/>
          <p:nvPr/>
        </p:nvCxnSpPr>
        <p:spPr>
          <a:xfrm>
            <a:off x="5324475" y="1421851"/>
            <a:ext cx="2124075" cy="1988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3FF3-E01B-43ED-9727-71016E31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SqueezeNet</a:t>
            </a:r>
            <a:r>
              <a:rPr lang="en-US" dirty="0"/>
              <a:t> Architecture: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D98E-09CF-4516-A85F-BE7C042F5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26762-28B9-445E-A6B9-FE9FEE99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9BE2F-9C4F-4272-8C9F-5809E0A982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2061" y="1141438"/>
            <a:ext cx="6000751" cy="35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7F2-17FA-40EC-9D9C-27E5B653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SqueezeNet</a:t>
            </a:r>
            <a:r>
              <a:rPr lang="en-US" dirty="0"/>
              <a:t> Compared to Model Pruning/Compression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E26B32-F288-4431-A325-871B0ED5B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92" y="1558417"/>
            <a:ext cx="8792783" cy="2623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D944A-DB38-457C-A05D-2FD5270B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273A-CD0F-4702-B001-0580C2B8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3851A-4B1D-4616-85C2-E72EB24E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Squeeze Ratio: Number of 1x1 filters in a squeeze layer</a:t>
            </a:r>
          </a:p>
          <a:p>
            <a:r>
              <a:rPr lang="en-US" dirty="0"/>
              <a:t>Increase SR beyond 0.125 can increase top-5 accuracy</a:t>
            </a:r>
            <a:br>
              <a:rPr lang="en-US" dirty="0"/>
            </a:br>
            <a:r>
              <a:rPr lang="en-US" dirty="0"/>
              <a:t>at the cost of more weights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Percentage of expand layer that is 3x3:</a:t>
            </a:r>
          </a:p>
          <a:p>
            <a:r>
              <a:rPr lang="en-US" dirty="0"/>
              <a:t>Top-5 accuracy saturates at 85% when using 50% 3x3</a:t>
            </a:r>
            <a:br>
              <a:rPr lang="en-US" dirty="0"/>
            </a:br>
            <a:r>
              <a:rPr lang="en-US" dirty="0"/>
              <a:t>further increase has no impact on accuracy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79438-37D0-4416-9BB8-75AE57C7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58C83-066E-43B9-9D5F-21A252B12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362" y="334678"/>
            <a:ext cx="2970443" cy="2161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AAD88-CF72-48EB-9108-05A130CFC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362" y="2554003"/>
            <a:ext cx="2970443" cy="21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64ED-6C38-4430-A63D-BD818222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architecture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06F1-17F7-4CD4-9F26-74701461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SqueezeNet</a:t>
            </a:r>
            <a:r>
              <a:rPr lang="en-US" dirty="0"/>
              <a:t> has SR 0.125</a:t>
            </a:r>
            <a:br>
              <a:rPr lang="en-US" dirty="0"/>
            </a:br>
            <a:r>
              <a:rPr lang="en-US" dirty="0"/>
              <a:t>only 8x fewer output channels</a:t>
            </a:r>
            <a:br>
              <a:rPr lang="en-US" dirty="0"/>
            </a:br>
            <a:r>
              <a:rPr lang="en-US" dirty="0"/>
              <a:t>bottleneck for info propagation</a:t>
            </a:r>
          </a:p>
          <a:p>
            <a:endParaRPr lang="en-US" dirty="0"/>
          </a:p>
          <a:p>
            <a:r>
              <a:rPr lang="en-US" dirty="0"/>
              <a:t>Equip with bypass connections</a:t>
            </a:r>
          </a:p>
          <a:p>
            <a:endParaRPr lang="en-US" dirty="0"/>
          </a:p>
          <a:p>
            <a:r>
              <a:rPr lang="en-US" dirty="0"/>
              <a:t>Introduce complex bypass</a:t>
            </a:r>
            <a:br>
              <a:rPr lang="en-US" dirty="0"/>
            </a:br>
            <a:r>
              <a:rPr lang="en-US" dirty="0"/>
              <a:t>1x1 convolution with filters</a:t>
            </a:r>
            <a:br>
              <a:rPr lang="en-US" dirty="0"/>
            </a:br>
            <a:r>
              <a:rPr lang="en-US" dirty="0"/>
              <a:t>equal to number of outputs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84AE-A141-4F99-BA25-F2AC84B3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19008-C940-4513-A690-73AB35B8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519" y="857564"/>
            <a:ext cx="5374255" cy="3832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090255-FF91-4D7D-8B83-5B363888D330}"/>
              </a:ext>
            </a:extLst>
          </p:cNvPr>
          <p:cNvSpPr/>
          <p:nvPr/>
        </p:nvSpPr>
        <p:spPr>
          <a:xfrm>
            <a:off x="5657850" y="857564"/>
            <a:ext cx="1628775" cy="3832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40AA7-FEAB-46DF-921D-1014487B8CF5}"/>
              </a:ext>
            </a:extLst>
          </p:cNvPr>
          <p:cNvSpPr/>
          <p:nvPr/>
        </p:nvSpPr>
        <p:spPr>
          <a:xfrm>
            <a:off x="7286625" y="838514"/>
            <a:ext cx="1857375" cy="3832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B9B1-708A-465F-A00D-F789373B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exploration: </a:t>
            </a:r>
            <a:r>
              <a:rPr lang="en-US" dirty="0" err="1"/>
              <a:t>Macroarchitecture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6DA5-E7B5-49F1-ADA4-6ED94895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  <a:p>
            <a:r>
              <a:rPr lang="en-US" dirty="0"/>
              <a:t>Simple bypass performs better than complex bypass</a:t>
            </a:r>
          </a:p>
          <a:p>
            <a:r>
              <a:rPr lang="en-US" dirty="0"/>
              <a:t>Simple bypass boosts Top-1 and Top-5 accuracy without increasing the </a:t>
            </a:r>
            <a:r>
              <a:rPr lang="en-US" dirty="0" err="1"/>
              <a:t>modelsize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31122-F7D2-4497-AA03-EF9696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F6A22-9DEE-4376-A6A7-0C40D63AE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876" y="2724151"/>
            <a:ext cx="660466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4DC8-C665-4D7A-B022-0D48A7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SqueezeNet</a:t>
            </a:r>
            <a:r>
              <a:rPr lang="en-US" dirty="0"/>
              <a:t> compared to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E69DE-C5D2-4364-8C5F-37C5AFAC5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SqueezeNet</a:t>
            </a:r>
            <a:r>
              <a:rPr lang="en-US" dirty="0"/>
              <a:t> a bit better than </a:t>
            </a:r>
            <a:r>
              <a:rPr lang="en-US" dirty="0" err="1"/>
              <a:t>AlexNet</a:t>
            </a:r>
            <a:endParaRPr lang="en-US" dirty="0"/>
          </a:p>
          <a:p>
            <a:pPr marL="488250" lvl="2" indent="-285750"/>
            <a:r>
              <a:rPr lang="en-US" dirty="0"/>
              <a:t>Others achieve better accuracy</a:t>
            </a:r>
          </a:p>
          <a:p>
            <a:pPr marL="488250" lvl="2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small amount of:</a:t>
            </a:r>
          </a:p>
          <a:p>
            <a:pPr marL="488250" lvl="2" indent="-285750"/>
            <a:r>
              <a:rPr lang="en-US" dirty="0"/>
              <a:t>Parameters</a:t>
            </a:r>
          </a:p>
          <a:p>
            <a:pPr marL="488250" lvl="2" indent="-285750"/>
            <a:r>
              <a:rPr lang="en-US" dirty="0"/>
              <a:t>Operations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3E6DF-2934-4D59-9892-87B72A09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33BE1-4CA3-4E2B-8714-8E5CFD861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175" y="984019"/>
            <a:ext cx="3579078" cy="3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DF6B-9F9E-4BB4-8D6E-CB9EAC32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part: </a:t>
            </a:r>
            <a:r>
              <a:rPr lang="en-US" dirty="0"/>
              <a:t>Network Pruning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382A-6167-426D-AE36-A126D992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Networks with many parameters are not efficient: Storage, Speed,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Data-Free pruning: up to 1.5x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L1 regularization: up to 4x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Retraining: up to 6.7x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Iterative retraining up to 10x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 and energy advantages </a:t>
            </a:r>
            <a:r>
              <a:rPr lang="en-US"/>
              <a:t>are lower, 3 - 6x, </a:t>
            </a:r>
            <a:r>
              <a:rPr lang="en-US" dirty="0"/>
              <a:t>due to irregularity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Structured pruning can help</a:t>
            </a:r>
          </a:p>
          <a:p>
            <a:pPr marL="488250" lvl="2" indent="-285750"/>
            <a:r>
              <a:rPr lang="en-US" dirty="0"/>
              <a:t>Less storage overhead and much more regular</a:t>
            </a:r>
          </a:p>
          <a:p>
            <a:pPr marL="488250" lvl="2" indent="-285750"/>
            <a:r>
              <a:rPr lang="en-US" dirty="0"/>
              <a:t>Architecture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039C4-E1D9-4A4A-A1D6-21342180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24870-3323-4764-9C48-918EF3646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1543" y="1565332"/>
            <a:ext cx="1814286" cy="20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5C0D-82DF-44B1-842C-8250A562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SqueezeNet</a:t>
            </a:r>
            <a:r>
              <a:rPr lang="en-US" dirty="0"/>
              <a:t> compared on parameter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4A6C9-7CA4-4B93-B5DC-0F9CF1D8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1" y="1344709"/>
            <a:ext cx="7922712" cy="338161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i="1" dirty="0" err="1">
                <a:solidFill>
                  <a:srgbClr val="FF0000"/>
                </a:solidFill>
              </a:rPr>
              <a:t>SqueezeNet</a:t>
            </a:r>
            <a:r>
              <a:rPr lang="en-US" b="1" i="1" dirty="0">
                <a:solidFill>
                  <a:srgbClr val="FF0000"/>
                </a:solidFill>
              </a:rPr>
              <a:t> is most efficient in parameter usage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3F62A-B44E-4FCA-B585-DEED8871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C27A7-5083-48EA-980F-1CB9CD38E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900576"/>
            <a:ext cx="7296296" cy="33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838E-94A3-446C-9C1E-4457A80C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EfficientNet: Flops vs ImageNet Accuracy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96371-5917-4432-80DC-A525F09C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B036-DC1C-4387-ACFD-1FD1BF2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92535-0981-4564-BA08-07C26D38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2" y="817586"/>
            <a:ext cx="4604934" cy="3682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A8CF1-7D4B-42C7-AAF1-5619DA9288DC}"/>
              </a:ext>
            </a:extLst>
          </p:cNvPr>
          <p:cNvSpPr txBox="1"/>
          <p:nvPr/>
        </p:nvSpPr>
        <p:spPr>
          <a:xfrm>
            <a:off x="6084805" y="1028701"/>
            <a:ext cx="21855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Red line </a:t>
            </a:r>
            <a:r>
              <a:rPr lang="en-US" sz="1350"/>
              <a:t>shows EfficientNet</a:t>
            </a:r>
          </a:p>
          <a:p>
            <a:r>
              <a:rPr lang="en-US" sz="1350"/>
              <a:t>options for different scalings</a:t>
            </a:r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514074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E926-99CB-4E00-967C-905A2503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SqueezeNet</a:t>
            </a:r>
            <a:r>
              <a:rPr lang="en-US" dirty="0"/>
              <a:t> Take </a:t>
            </a:r>
            <a:r>
              <a:rPr lang="en-US"/>
              <a:t>Aways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E94B-52E1-4F6B-942B-3460063C2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 modules and the lack of fully connected layers reduce model size tremendously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strategies achieve similar accuracy with 50x less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Enables mapping of powerful Convolutional Networks on mobile/embedded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 study task: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88250" lvl="2" indent="-285750"/>
            <a:endParaRPr lang="en-US" dirty="0"/>
          </a:p>
          <a:p>
            <a:pPr marL="488250" lvl="2" indent="-285750"/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Thanks for your attention!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2BF89-700D-4880-9025-F801F01D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D7C19-C0B3-4770-80E0-96DE0589B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255" y="2139613"/>
            <a:ext cx="4676775" cy="14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6499-4BDD-4AC7-BCB4-7BF3C953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references to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2C10-7DA9-4D52-8ED5-AD09DEE47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845820"/>
            <a:ext cx="7922712" cy="37237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What is the state of </a:t>
            </a:r>
            <a:r>
              <a:rPr lang="en-US" sz="1400" dirty="0" err="1"/>
              <a:t>Nerual</a:t>
            </a:r>
            <a:r>
              <a:rPr lang="en-US" sz="1400" dirty="0"/>
              <a:t> Network Pruning (good overview of latest status)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https://arxiv.org/pdf/2003.03033.pdf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 err="1"/>
              <a:t>ShrinkBench</a:t>
            </a:r>
            <a:r>
              <a:rPr lang="en-US" sz="1400" dirty="0"/>
              <a:t> (</a:t>
            </a:r>
            <a:r>
              <a:rPr lang="en-US" sz="1400" dirty="0" err="1"/>
              <a:t>pytorch</a:t>
            </a:r>
            <a:r>
              <a:rPr lang="en-US" sz="1400" dirty="0"/>
              <a:t> library to implement many pruning scripts and evaluate)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https://github.com/jjgo/shrinkbench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 err="1"/>
              <a:t>SqueezeNet</a:t>
            </a:r>
            <a:endParaRPr lang="en-US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https://arxiv.org/abs/1602.07360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 err="1"/>
              <a:t>MobileNets</a:t>
            </a:r>
            <a:endParaRPr lang="en-US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https://arxiv.org/abs/1704.04861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 err="1"/>
              <a:t>MobileNet</a:t>
            </a:r>
            <a:r>
              <a:rPr lang="en-US" sz="1400" dirty="0"/>
              <a:t> V2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6"/>
              </a:rPr>
              <a:t>https://arxiv.org/abs/1801.04381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 err="1"/>
              <a:t>EfficientNet</a:t>
            </a:r>
            <a:endParaRPr lang="en-US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linkClick r:id="rId7"/>
              </a:rPr>
              <a:t>https://arxiv.org/abs</a:t>
            </a:r>
            <a:r>
              <a:rPr lang="en-US" sz="1400">
                <a:hlinkClick r:id="rId7"/>
              </a:rPr>
              <a:t>/1905.11946</a:t>
            </a:r>
            <a:endParaRPr lang="en-US" sz="1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55DC6-5919-4824-83B6-E418B148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– by Insert Header and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10DB7-6357-451E-A65A-A18097EF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8624-840B-407D-A18E-6A13B1A8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Now: Network Architecture Design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CBF6-6C19-4EE8-9192-16FF27F0C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perform better than Pruning?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a model with less parameters</a:t>
            </a:r>
            <a:br>
              <a:rPr lang="en-US" dirty="0"/>
            </a:br>
            <a:r>
              <a:rPr lang="en-US" dirty="0"/>
              <a:t>while preserving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Advantages:</a:t>
            </a:r>
          </a:p>
          <a:p>
            <a:pPr marL="488250" lvl="2" indent="-285750"/>
            <a:r>
              <a:rPr lang="en-US" dirty="0"/>
              <a:t>Less communication for</a:t>
            </a:r>
            <a:br>
              <a:rPr lang="en-US" dirty="0"/>
            </a:br>
            <a:r>
              <a:rPr lang="en-US" dirty="0"/>
              <a:t>distributed training</a:t>
            </a:r>
          </a:p>
          <a:p>
            <a:pPr marL="488250" lvl="2" indent="-285750"/>
            <a:r>
              <a:rPr lang="en-US" dirty="0"/>
              <a:t>Less bandwidth to export a model</a:t>
            </a:r>
            <a:br>
              <a:rPr lang="en-US" dirty="0"/>
            </a:br>
            <a:r>
              <a:rPr lang="en-US" dirty="0"/>
              <a:t>from cloud to autonomous car</a:t>
            </a:r>
          </a:p>
          <a:p>
            <a:pPr marL="488250" lvl="2" indent="-285750"/>
            <a:r>
              <a:rPr lang="en-US" dirty="0"/>
              <a:t>Feasible to deploy in devices with</a:t>
            </a:r>
            <a:br>
              <a:rPr lang="en-US" dirty="0"/>
            </a:br>
            <a:r>
              <a:rPr lang="en-US" dirty="0"/>
              <a:t>limited memory e.g. FPGA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0BCB9-0855-467B-84EF-7C4249DA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61CFF-0D42-4853-BE38-179566AB1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345" y="1007016"/>
            <a:ext cx="4878689" cy="1598465"/>
          </a:xfrm>
          <a:prstGeom prst="rect">
            <a:avLst/>
          </a:prstGeom>
        </p:spPr>
      </p:pic>
      <p:pic>
        <p:nvPicPr>
          <p:cNvPr id="7" name="Picture 2" descr="Afbeeldingsresultaat voor alexnet">
            <a:extLst>
              <a:ext uri="{FF2B5EF4-FFF2-40B4-BE49-F238E27FC236}">
                <a16:creationId xmlns:a16="http://schemas.microsoft.com/office/drawing/2014/main" id="{6EE48D22-E37E-46B9-8322-BB8994B9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689" y="2860384"/>
            <a:ext cx="4878689" cy="17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DCAD-D983-4A9B-AA06-36AD9248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versus advanced network design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8A6E-98B1-413E-817F-7AD63C98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network design is very effective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17151-CC90-4D00-A635-1E5327FF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3B10B-46AE-4EFC-B423-997A8EDFF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5151" r="11200" b="14876"/>
          <a:stretch/>
        </p:blipFill>
        <p:spPr>
          <a:xfrm>
            <a:off x="4372091" y="945059"/>
            <a:ext cx="3872317" cy="38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filter sizes: filter decomposition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54" y="878062"/>
            <a:ext cx="6237432" cy="37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71450"/>
            <a:ext cx="8553450" cy="685800"/>
          </a:xfrm>
        </p:spPr>
        <p:txBody>
          <a:bodyPr/>
          <a:lstStyle/>
          <a:p>
            <a:r>
              <a:rPr lang="nl-NL"/>
              <a:t>Remember the CNN terminology (single layer)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93576" y="857251"/>
            <a:ext cx="3072779" cy="1871142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nl-NL" b="1" dirty="0">
                <a:solidFill>
                  <a:schemeClr val="accent2"/>
                </a:solidFill>
              </a:rPr>
              <a:t>N</a:t>
            </a:r>
            <a:r>
              <a:rPr lang="nl-NL" dirty="0">
                <a:solidFill>
                  <a:schemeClr val="accent2"/>
                </a:solidFill>
              </a:rPr>
              <a:t> = batch </a:t>
            </a:r>
            <a:r>
              <a:rPr lang="nl-NL" dirty="0" err="1">
                <a:solidFill>
                  <a:schemeClr val="accent2"/>
                </a:solidFill>
              </a:rPr>
              <a:t>size</a:t>
            </a:r>
            <a:endParaRPr lang="nl-NL" dirty="0">
              <a:solidFill>
                <a:schemeClr val="accent2"/>
              </a:solidFill>
            </a:endParaRPr>
          </a:p>
          <a:p>
            <a:r>
              <a:rPr lang="nl-NL" b="1" dirty="0">
                <a:solidFill>
                  <a:schemeClr val="accent2"/>
                </a:solidFill>
              </a:rPr>
              <a:t>C</a:t>
            </a:r>
            <a:r>
              <a:rPr lang="nl-NL" dirty="0">
                <a:solidFill>
                  <a:schemeClr val="accent2"/>
                </a:solidFill>
              </a:rPr>
              <a:t> input feature </a:t>
            </a:r>
            <a:r>
              <a:rPr lang="nl-NL" dirty="0" err="1">
                <a:solidFill>
                  <a:schemeClr val="accent2"/>
                </a:solidFill>
              </a:rPr>
              <a:t>maps</a:t>
            </a:r>
            <a:r>
              <a:rPr lang="nl-NL" dirty="0">
                <a:solidFill>
                  <a:schemeClr val="accent2"/>
                </a:solidFill>
              </a:rPr>
              <a:t> of </a:t>
            </a:r>
            <a:r>
              <a:rPr lang="nl-NL" dirty="0" err="1">
                <a:solidFill>
                  <a:schemeClr val="accent2"/>
                </a:solidFill>
              </a:rPr>
              <a:t>size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HxW</a:t>
            </a:r>
            <a:endParaRPr lang="nl-NL" b="1" dirty="0">
              <a:solidFill>
                <a:schemeClr val="accent2"/>
              </a:solidFill>
            </a:endParaRPr>
          </a:p>
          <a:p>
            <a:r>
              <a:rPr lang="nl-NL" b="1" dirty="0">
                <a:solidFill>
                  <a:schemeClr val="accent2"/>
                </a:solidFill>
              </a:rPr>
              <a:t>M</a:t>
            </a:r>
            <a:r>
              <a:rPr lang="nl-NL" dirty="0">
                <a:solidFill>
                  <a:schemeClr val="accent2"/>
                </a:solidFill>
              </a:rPr>
              <a:t> output feature </a:t>
            </a:r>
            <a:r>
              <a:rPr lang="nl-NL" dirty="0" err="1">
                <a:solidFill>
                  <a:schemeClr val="accent2"/>
                </a:solidFill>
              </a:rPr>
              <a:t>maps</a:t>
            </a:r>
            <a:r>
              <a:rPr lang="nl-NL" dirty="0">
                <a:solidFill>
                  <a:schemeClr val="accent2"/>
                </a:solidFill>
              </a:rPr>
              <a:t> of </a:t>
            </a:r>
            <a:r>
              <a:rPr lang="nl-NL" dirty="0" err="1">
                <a:solidFill>
                  <a:schemeClr val="accent2"/>
                </a:solidFill>
              </a:rPr>
              <a:t>size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E</a:t>
            </a:r>
            <a:r>
              <a:rPr lang="nl-NL" dirty="0" err="1">
                <a:solidFill>
                  <a:schemeClr val="accent2"/>
                </a:solidFill>
              </a:rPr>
              <a:t>x</a:t>
            </a:r>
            <a:r>
              <a:rPr lang="nl-NL" b="1" dirty="0" err="1">
                <a:solidFill>
                  <a:schemeClr val="accent2"/>
                </a:solidFill>
              </a:rPr>
              <a:t>F</a:t>
            </a:r>
            <a:endParaRPr lang="nl-NL" b="1" dirty="0">
              <a:solidFill>
                <a:schemeClr val="accent2"/>
              </a:solidFill>
            </a:endParaRPr>
          </a:p>
          <a:p>
            <a:r>
              <a:rPr lang="nl-NL" b="1" dirty="0">
                <a:solidFill>
                  <a:schemeClr val="accent2"/>
                </a:solidFill>
              </a:rPr>
              <a:t>M</a:t>
            </a:r>
            <a:r>
              <a:rPr lang="nl-NL" dirty="0">
                <a:solidFill>
                  <a:schemeClr val="accent2"/>
                </a:solidFill>
              </a:rPr>
              <a:t> filters of </a:t>
            </a:r>
            <a:r>
              <a:rPr lang="nl-NL" dirty="0" err="1">
                <a:solidFill>
                  <a:schemeClr val="accent2"/>
                </a:solidFill>
              </a:rPr>
              <a:t>size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R</a:t>
            </a:r>
            <a:r>
              <a:rPr lang="nl-NL" dirty="0" err="1">
                <a:solidFill>
                  <a:schemeClr val="accent2"/>
                </a:solidFill>
              </a:rPr>
              <a:t>x</a:t>
            </a:r>
            <a:r>
              <a:rPr lang="nl-NL" b="1" dirty="0" err="1">
                <a:solidFill>
                  <a:schemeClr val="accent2"/>
                </a:solidFill>
              </a:rPr>
              <a:t>S</a:t>
            </a:r>
            <a:endParaRPr lang="nl-NL" b="1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Total filter </a:t>
            </a:r>
            <a:r>
              <a:rPr lang="nl-NL" dirty="0" err="1">
                <a:solidFill>
                  <a:schemeClr val="accent2"/>
                </a:solidFill>
              </a:rPr>
              <a:t>size</a:t>
            </a:r>
            <a:r>
              <a:rPr lang="nl-NL" dirty="0">
                <a:solidFill>
                  <a:schemeClr val="accent2"/>
                </a:solidFill>
              </a:rPr>
              <a:t> = </a:t>
            </a:r>
            <a:br>
              <a:rPr lang="nl-NL" dirty="0">
                <a:solidFill>
                  <a:schemeClr val="accent2"/>
                </a:solidFill>
              </a:rPr>
            </a:br>
            <a:r>
              <a:rPr lang="nl-NL" b="1" dirty="0" err="1">
                <a:solidFill>
                  <a:schemeClr val="accent2"/>
                </a:solidFill>
              </a:rPr>
              <a:t>M</a:t>
            </a:r>
            <a:r>
              <a:rPr lang="nl-NL" dirty="0" err="1">
                <a:solidFill>
                  <a:schemeClr val="accent2"/>
                </a:solidFill>
              </a:rPr>
              <a:t>x</a:t>
            </a:r>
            <a:r>
              <a:rPr lang="nl-NL" b="1" dirty="0">
                <a:solidFill>
                  <a:schemeClr val="accent2"/>
                </a:solidFill>
              </a:rPr>
              <a:t> (</a:t>
            </a:r>
            <a:r>
              <a:rPr lang="nl-NL" b="1" dirty="0" err="1">
                <a:solidFill>
                  <a:schemeClr val="accent2"/>
                </a:solidFill>
              </a:rPr>
              <a:t>R</a:t>
            </a:r>
            <a:r>
              <a:rPr lang="nl-NL" dirty="0" err="1">
                <a:solidFill>
                  <a:schemeClr val="accent2"/>
                </a:solidFill>
              </a:rPr>
              <a:t>x</a:t>
            </a:r>
            <a:r>
              <a:rPr lang="nl-NL" b="1" dirty="0" err="1">
                <a:solidFill>
                  <a:schemeClr val="accent2"/>
                </a:solidFill>
              </a:rPr>
              <a:t>S</a:t>
            </a:r>
            <a:r>
              <a:rPr lang="nl-NL" dirty="0" err="1">
                <a:solidFill>
                  <a:schemeClr val="accent2"/>
                </a:solidFill>
              </a:rPr>
              <a:t>x</a:t>
            </a:r>
            <a:r>
              <a:rPr lang="nl-NL" b="1" dirty="0" err="1">
                <a:solidFill>
                  <a:schemeClr val="accent2"/>
                </a:solidFill>
              </a:rPr>
              <a:t>C</a:t>
            </a:r>
            <a:r>
              <a:rPr lang="nl-NL" b="1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566987" y="49491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8" y="724362"/>
            <a:ext cx="5307574" cy="37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filter sizes: decouple correlations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1693421"/>
            <a:ext cx="6365226" cy="2243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900" y="3143251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1028701"/>
            <a:ext cx="851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Decouple the </a:t>
            </a:r>
            <a:r>
              <a:rPr lang="en-US" sz="2100" b="1"/>
              <a:t>cross-channels correlations </a:t>
            </a:r>
            <a:r>
              <a:rPr lang="en-US" sz="2100"/>
              <a:t>and </a:t>
            </a:r>
            <a:r>
              <a:rPr lang="en-US" sz="2100" b="1"/>
              <a:t>spatial correlations </a:t>
            </a:r>
            <a:r>
              <a:rPr lang="en-US" sz="2100"/>
              <a:t>in the feature maps of the DNN: </a:t>
            </a:r>
            <a:r>
              <a:rPr lang="en-US" sz="2100" b="1">
                <a:solidFill>
                  <a:srgbClr val="FF0000"/>
                </a:solidFill>
              </a:rPr>
              <a:t>depth wise convolution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4BE5C-67D7-46A4-9E35-D33EA4224608}"/>
              </a:ext>
            </a:extLst>
          </p:cNvPr>
          <p:cNvSpPr txBox="1"/>
          <p:nvPr/>
        </p:nvSpPr>
        <p:spPr>
          <a:xfrm>
            <a:off x="313531" y="3940292"/>
            <a:ext cx="85153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Number of operations for M output channels reduces dramatically: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schemeClr val="accent2"/>
                </a:solidFill>
              </a:rPr>
              <a:t>Left</a:t>
            </a:r>
            <a:r>
              <a:rPr lang="en-US" sz="1350" i="1" dirty="0"/>
              <a:t>: 	H*W*(R*S*C)*M</a:t>
            </a:r>
            <a:endParaRPr lang="en-US" sz="1350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schemeClr val="accent2"/>
                </a:solidFill>
              </a:rPr>
              <a:t>Right: 	</a:t>
            </a:r>
            <a:r>
              <a:rPr lang="en-US" sz="1350" i="1" dirty="0"/>
              <a:t>H*W*(R*S)*C + H*W*C*M  =  H*W*C*(R*S + M)</a:t>
            </a:r>
          </a:p>
        </p:txBody>
      </p:sp>
    </p:spTree>
    <p:extLst>
      <p:ext uri="{BB962C8B-B14F-4D97-AF65-F5344CB8AC3E}">
        <p14:creationId xmlns:p14="http://schemas.microsoft.com/office/powerpoint/2010/main" val="21265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DFDED5-463F-475A-92D0-27C10DD9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scaling</a:t>
            </a:r>
            <a:endParaRPr lang="nl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20F80-A2EF-4592-8669-3227B7008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scaling options</a:t>
            </a:r>
          </a:p>
          <a:p>
            <a:pPr lvl="1"/>
            <a:r>
              <a:rPr lang="en-US" dirty="0"/>
              <a:t>Width scaling: 	more channels, i.e. more filters</a:t>
            </a:r>
          </a:p>
          <a:p>
            <a:pPr lvl="1"/>
            <a:r>
              <a:rPr lang="en-US" dirty="0"/>
              <a:t>Depth scaling: 	more layers</a:t>
            </a:r>
          </a:p>
          <a:p>
            <a:pPr lvl="1"/>
            <a:r>
              <a:rPr lang="en-US" dirty="0"/>
              <a:t>Resolution scaling: 	increase image size</a:t>
            </a:r>
          </a:p>
          <a:p>
            <a:pPr lvl="1"/>
            <a:endParaRPr lang="en-US" dirty="0"/>
          </a:p>
          <a:p>
            <a:r>
              <a:rPr lang="en-US" dirty="0"/>
              <a:t>Some methods do this in systematic ways</a:t>
            </a:r>
          </a:p>
          <a:p>
            <a:pPr lvl="1"/>
            <a:r>
              <a:rPr lang="en-US" b="1" dirty="0" err="1"/>
              <a:t>EfficientNet</a:t>
            </a:r>
            <a:r>
              <a:rPr lang="en-US" dirty="0"/>
              <a:t>: Rethinking model scaling for CNNs</a:t>
            </a:r>
          </a:p>
          <a:p>
            <a:pPr lvl="1"/>
            <a:r>
              <a:rPr lang="en-US" dirty="0"/>
              <a:t>Searching for </a:t>
            </a:r>
            <a:r>
              <a:rPr lang="en-US" b="1" dirty="0"/>
              <a:t>MobileNetV3</a:t>
            </a:r>
          </a:p>
          <a:p>
            <a:pPr lvl="1"/>
            <a:r>
              <a:rPr lang="en-US" dirty="0"/>
              <a:t>Many </a:t>
            </a:r>
            <a:r>
              <a:rPr lang="en-US" b="1" dirty="0"/>
              <a:t>NAS</a:t>
            </a:r>
            <a:r>
              <a:rPr lang="en-US" dirty="0"/>
              <a:t>, Network Architecture Search, methods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9245E-7CF8-4BC3-ABD7-79D2800F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2509838" y="48960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CB64-5FFA-4526-9564-6F20F2B8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5CEF-2BD7-4183-8419-E8DA6C0C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separable convolution blocks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C73B5E-F5B8-44E8-A3F4-15941B4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41A00E-970B-4C82-8B1A-46F4F88F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BCC64B-6744-40B5-B136-DD07E4F0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09" y="938676"/>
            <a:ext cx="4279831" cy="291993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1EE8E66-F5DF-4094-859D-3178B831FCF4}"/>
              </a:ext>
            </a:extLst>
          </p:cNvPr>
          <p:cNvSpPr txBox="1"/>
          <p:nvPr/>
        </p:nvSpPr>
        <p:spPr>
          <a:xfrm>
            <a:off x="2018209" y="3895272"/>
            <a:ext cx="497552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Diagonally hatched layers do not use non-linearities.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Thickness of each block indicates its relative number of channels.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Note: c and d are equivalent blocks when stacked.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82D2265-F37D-4A43-ABC1-6D9529FDDD5F}"/>
              </a:ext>
            </a:extLst>
          </p:cNvPr>
          <p:cNvSpPr txBox="1"/>
          <p:nvPr/>
        </p:nvSpPr>
        <p:spPr>
          <a:xfrm>
            <a:off x="1402977" y="1527695"/>
            <a:ext cx="12304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i="1" dirty="0" err="1"/>
              <a:t>AlexNet</a:t>
            </a:r>
            <a:r>
              <a:rPr lang="nl-NL" sz="1500" i="1" dirty="0"/>
              <a:t>, VGG</a:t>
            </a:r>
            <a:endParaRPr lang="en-US" sz="1500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676321A-06A7-4F74-AB11-7966F9F56ABA}"/>
              </a:ext>
            </a:extLst>
          </p:cNvPr>
          <p:cNvSpPr txBox="1"/>
          <p:nvPr/>
        </p:nvSpPr>
        <p:spPr>
          <a:xfrm>
            <a:off x="6492278" y="1756240"/>
            <a:ext cx="12143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i="1" dirty="0"/>
              <a:t>MobileNetV1</a:t>
            </a:r>
            <a:endParaRPr lang="en-US" sz="1500" i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197D3BC-A950-436B-B2ED-1D213CBFF820}"/>
              </a:ext>
            </a:extLst>
          </p:cNvPr>
          <p:cNvSpPr txBox="1"/>
          <p:nvPr/>
        </p:nvSpPr>
        <p:spPr>
          <a:xfrm>
            <a:off x="6721678" y="3086960"/>
            <a:ext cx="13874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" i="1" dirty="0"/>
              <a:t>MobileNetV2/3</a:t>
            </a:r>
          </a:p>
          <a:p>
            <a:r>
              <a:rPr lang="nl-NL" sz="1500" i="1" dirty="0" err="1"/>
              <a:t>MnasNet</a:t>
            </a:r>
            <a:endParaRPr lang="nl-NL" sz="1500" i="1" dirty="0"/>
          </a:p>
          <a:p>
            <a:r>
              <a:rPr lang="nl-NL" sz="1500" i="1" dirty="0" err="1"/>
              <a:t>EfficientNet</a:t>
            </a:r>
            <a:endParaRPr lang="en-US" sz="1500" i="1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AE7E192-B00B-428E-9BC8-A75EC68CD5E8}"/>
              </a:ext>
            </a:extLst>
          </p:cNvPr>
          <p:cNvSpPr/>
          <p:nvPr/>
        </p:nvSpPr>
        <p:spPr>
          <a:xfrm>
            <a:off x="6390103" y="3130562"/>
            <a:ext cx="204350" cy="6924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360536343"/>
      </p:ext>
    </p:extLst>
  </p:cSld>
  <p:clrMapOvr>
    <a:masterClrMapping/>
  </p:clrMapOvr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presentatie16x9.potx" id="{770E10A8-3EF9-4F7C-A886-D4D190AA35FD}" vid="{61C23782-C5E4-40BF-AE15-3E192F0EFF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TUe_presentatie16x9</Template>
  <TotalTime>153</TotalTime>
  <Words>951</Words>
  <Application>Microsoft Office PowerPoint</Application>
  <PresentationFormat>On-screen Show (16:9)</PresentationFormat>
  <Paragraphs>179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TUe</vt:lpstr>
      <vt:lpstr>Bandwidth-Efficient Deep Learning: The Tricks of the Trade</vt:lpstr>
      <vt:lpstr>First part: Network Pruning for Efficiency</vt:lpstr>
      <vt:lpstr>Now: Network Architecture Design for Efficiency</vt:lpstr>
      <vt:lpstr>Pruning versus advanced network design methods</vt:lpstr>
      <vt:lpstr>Reducing filter sizes: filter decomposition</vt:lpstr>
      <vt:lpstr>Remember the CNN terminology (single layer)</vt:lpstr>
      <vt:lpstr>Reducing filter sizes: decouple correlations </vt:lpstr>
      <vt:lpstr>Network scaling</vt:lpstr>
      <vt:lpstr>Evolution of separable convolution blocks</vt:lpstr>
      <vt:lpstr>Architectural Design Strategies</vt:lpstr>
      <vt:lpstr>Micro Architectural Design strategy 1x1</vt:lpstr>
      <vt:lpstr>The Fire module: building block to enable strategy 1,2,3</vt:lpstr>
      <vt:lpstr>SqueezeNet Architecture: Macro Architectural Design</vt:lpstr>
      <vt:lpstr>SqueezeNet Architecture: Dimensions</vt:lpstr>
      <vt:lpstr>SqueezeNet Compared to Model Pruning/Compression</vt:lpstr>
      <vt:lpstr>Design Space Exploration</vt:lpstr>
      <vt:lpstr>More complex architecture variants</vt:lpstr>
      <vt:lpstr>Design space exploration: Macroarchitecture</vt:lpstr>
      <vt:lpstr>SqueezeNet compared to others</vt:lpstr>
      <vt:lpstr>SqueezeNet compared on parameter efficiency</vt:lpstr>
      <vt:lpstr>EfficientNet: Flops vs ImageNet Accuracy</vt:lpstr>
      <vt:lpstr>SqueezeNet Take Aways </vt:lpstr>
      <vt:lpstr>Great references to study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Ulker, B.</dc:creator>
  <cp:lastModifiedBy>Corporaal, Henk</cp:lastModifiedBy>
  <cp:revision>113</cp:revision>
  <dcterms:created xsi:type="dcterms:W3CDTF">2018-09-14T08:41:13Z</dcterms:created>
  <dcterms:modified xsi:type="dcterms:W3CDTF">2022-02-20T17:37:12Z</dcterms:modified>
</cp:coreProperties>
</file>