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678" r:id="rId3"/>
  </p:sldMasterIdLst>
  <p:notesMasterIdLst>
    <p:notesMasterId r:id="rId45"/>
  </p:notesMasterIdLst>
  <p:handoutMasterIdLst>
    <p:handoutMasterId r:id="rId46"/>
  </p:handoutMasterIdLst>
  <p:sldIdLst>
    <p:sldId id="268" r:id="rId4"/>
    <p:sldId id="324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20" r:id="rId26"/>
    <p:sldId id="319" r:id="rId27"/>
    <p:sldId id="292" r:id="rId28"/>
    <p:sldId id="293" r:id="rId29"/>
    <p:sldId id="294" r:id="rId30"/>
    <p:sldId id="295" r:id="rId31"/>
    <p:sldId id="297" r:id="rId32"/>
    <p:sldId id="296" r:id="rId33"/>
    <p:sldId id="270" r:id="rId34"/>
    <p:sldId id="271" r:id="rId35"/>
    <p:sldId id="272" r:id="rId36"/>
    <p:sldId id="274" r:id="rId37"/>
    <p:sldId id="279" r:id="rId38"/>
    <p:sldId id="280" r:id="rId39"/>
    <p:sldId id="281" r:id="rId40"/>
    <p:sldId id="282" r:id="rId41"/>
    <p:sldId id="283" r:id="rId42"/>
    <p:sldId id="273" r:id="rId43"/>
    <p:sldId id="328" r:id="rId4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6408" autoAdjust="0"/>
  </p:normalViewPr>
  <p:slideViewPr>
    <p:cSldViewPr snapToGrid="0" showGuides="1">
      <p:cViewPr varScale="1">
        <p:scale>
          <a:sx n="145" d="100"/>
          <a:sy n="145" d="100"/>
        </p:scale>
        <p:origin x="522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0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AB38A-B1B6-4CF4-9737-E1E5C73DA86F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1B330-1C2E-47C6-8A9D-1114F90E79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87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12C6B-C807-4014-B6D4-CCA33426A2F8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9740-BD37-4DCA-BDC4-7DBBAE15FA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3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0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  <a:r>
              <a:rPr lang="en-US" baseline="0" dirty="0"/>
              <a:t> example application domains that ANN can solve very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79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446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2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 transpa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3891518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943350"/>
            <a:ext cx="9144000" cy="626269"/>
          </a:xfrm>
          <a:solidFill>
            <a:schemeClr val="tx2">
              <a:alpha val="70000"/>
            </a:schemeClr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>
              <a:alpha val="70000"/>
            </a:schemeClr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>
              <a:alpha val="70000"/>
            </a:schemeClr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64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D53-0F1E-4068-BC65-F5751D14AC5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77EF-5AEF-4338-9C13-E4D52830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5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D53-0F1E-4068-BC65-F5751D14AC5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77EF-5AEF-4338-9C13-E4D52830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D53-0F1E-4068-BC65-F5751D14AC5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77EF-5AEF-4338-9C13-E4D52830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1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D53-0F1E-4068-BC65-F5751D14AC5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77EF-5AEF-4338-9C13-E4D52830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5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D53-0F1E-4068-BC65-F5751D14AC5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77EF-5AEF-4338-9C13-E4D52830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02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D53-0F1E-4068-BC65-F5751D14AC5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77EF-5AEF-4338-9C13-E4D52830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75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D53-0F1E-4068-BC65-F5751D14AC5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77EF-5AEF-4338-9C13-E4D52830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11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D53-0F1E-4068-BC65-F5751D14AC5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77EF-5AEF-4338-9C13-E4D52830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4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D53-0F1E-4068-BC65-F5751D14AC5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77EF-5AEF-4338-9C13-E4D52830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0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D53-0F1E-4068-BC65-F5751D14AC5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77EF-5AEF-4338-9C13-E4D52830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4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2164556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43350"/>
            <a:ext cx="9144000" cy="626269"/>
          </a:xfrm>
          <a:solidFill>
            <a:schemeClr val="tx2"/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/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/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891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D53-0F1E-4068-BC65-F5751D14AC5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77EF-5AEF-4338-9C13-E4D52830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9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853-68BA-4650-B380-DE55BF62F7A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B845-8491-4536-B79B-84C4AC37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96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853-68BA-4650-B380-DE55BF62F7A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B845-8491-4536-B79B-84C4AC37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24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853-68BA-4650-B380-DE55BF62F7A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B845-8491-4536-B79B-84C4AC37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853-68BA-4650-B380-DE55BF62F7A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B845-8491-4536-B79B-84C4AC37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10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853-68BA-4650-B380-DE55BF62F7A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B845-8491-4536-B79B-84C4AC37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66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853-68BA-4650-B380-DE55BF62F7A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B845-8491-4536-B79B-84C4AC37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55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853-68BA-4650-B380-DE55BF62F7A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B845-8491-4536-B79B-84C4AC37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8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853-68BA-4650-B380-DE55BF62F7A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B845-8491-4536-B79B-84C4AC37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83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853-68BA-4650-B380-DE55BF62F7A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B845-8491-4536-B79B-84C4AC37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7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188000"/>
            <a:ext cx="7922712" cy="33816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853-68BA-4650-B380-DE55BF62F7A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B845-8491-4536-B79B-84C4AC37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9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853-68BA-4650-B380-DE55BF62F7A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B845-8491-4536-B79B-84C4AC37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49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291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-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4574483" y="-1"/>
            <a:ext cx="4572000" cy="4569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351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1416050"/>
          </a:xfrm>
          <a:solidFill>
            <a:schemeClr val="bg2"/>
          </a:solidFill>
        </p:spPr>
        <p:txBody>
          <a:bodyPr lIns="608400" tIns="504000" rIns="6084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0" y="2022300"/>
            <a:ext cx="9144000" cy="3121200"/>
          </a:xfrm>
          <a:solidFill>
            <a:schemeClr val="bg2"/>
          </a:solidFill>
        </p:spPr>
        <p:txBody>
          <a:bodyPr lIns="608400" tIns="108000" rIns="6084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-1838744" y="2021081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31" y="2769725"/>
            <a:ext cx="964406" cy="685800"/>
          </a:xfrm>
          <a:prstGeom prst="rect">
            <a:avLst/>
          </a:prstGeom>
        </p:spPr>
      </p:pic>
      <p:pic>
        <p:nvPicPr>
          <p:cNvPr id="9" name="HeaderLogoTU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50" b="0" baseline="0"/>
            </a:lvl1pPr>
          </a:lstStyle>
          <a:p>
            <a:r>
              <a:rPr lang="en-US" dirty="0"/>
              <a:t>Table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2706657"/>
            <a:ext cx="7922712" cy="1862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608013" y="1073582"/>
            <a:ext cx="7924800" cy="1498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38742" y="2743204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3483979"/>
            <a:ext cx="964406" cy="685800"/>
          </a:xfrm>
          <a:prstGeom prst="rect">
            <a:avLst/>
          </a:prstGeom>
        </p:spPr>
      </p:pic>
      <p:sp>
        <p:nvSpPr>
          <p:cNvPr id="11" name="Tekstvak 10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table by clicking on table icon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50" b="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815009" y="1073480"/>
            <a:ext cx="7454348" cy="32425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chart by clicking on chart icon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2888" y="798911"/>
            <a:ext cx="8677275" cy="362545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buClr>
                <a:schemeClr val="accent5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First level: Arial 20pt</a:t>
            </a:r>
          </a:p>
          <a:p>
            <a:pPr lvl="1"/>
            <a:r>
              <a:rPr lang="en-US" dirty="0"/>
              <a:t>Second level: Arial 18pt</a:t>
            </a:r>
          </a:p>
          <a:p>
            <a:pPr lvl="2"/>
            <a:r>
              <a:rPr lang="en-US" dirty="0"/>
              <a:t>Third level: Arial 16pt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3613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hidden="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23999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7923213" cy="39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0100" y="1188000"/>
            <a:ext cx="7922712" cy="3380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89178" y="4772381"/>
            <a:ext cx="6728631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938" y="4773600"/>
            <a:ext cx="601313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FooterLogoTUe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0" y="4628189"/>
            <a:ext cx="921122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9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1435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65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950" kern="1200">
          <a:solidFill>
            <a:schemeClr val="bg2"/>
          </a:solidFill>
          <a:latin typeface="+mn-lt"/>
          <a:ea typeface="+mn-ea"/>
          <a:cs typeface="+mn-cs"/>
        </a:defRPr>
      </a:lvl2pPr>
      <a:lvl3pPr marL="202500" indent="-202500" algn="l" defTabSz="514350" rtl="0" eaLnBrk="1" latinLnBrk="0" hangingPunct="1">
        <a:lnSpc>
          <a:spcPts val="1800"/>
        </a:lnSpc>
        <a:spcBef>
          <a:spcPts val="413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650" kern="1200">
          <a:solidFill>
            <a:schemeClr val="bg2"/>
          </a:solidFill>
          <a:latin typeface="+mn-lt"/>
          <a:ea typeface="+mn-ea"/>
          <a:cs typeface="+mn-cs"/>
        </a:defRPr>
      </a:lvl3pPr>
      <a:lvl4pPr marL="405000" indent="-202500" algn="l" defTabSz="514350" rtl="0" eaLnBrk="1" latinLnBrk="0" hangingPunct="1">
        <a:lnSpc>
          <a:spcPts val="165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07500" indent="-202500" algn="l" defTabSz="514350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79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53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5D53-0F1E-4068-BC65-F5751D14AC5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A77EF-5AEF-4338-9C13-E4D52830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0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D853-68BA-4650-B380-DE55BF62F7A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B845-8491-4536-B79B-84C4AC37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0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Electrical Engineering</a:t>
            </a:r>
          </a:p>
        </p:txBody>
      </p:sp>
      <p:pic>
        <p:nvPicPr>
          <p:cNvPr id="22" name="Tijdelijke aanduiding voor afbeelding 2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/>
      </p:pic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Dr. Alexios Balatsoukas-Stimming &amp; Dr. </a:t>
            </a:r>
            <a:r>
              <a:rPr lang="en-US" dirty="0" err="1"/>
              <a:t>ir.</a:t>
            </a:r>
            <a:r>
              <a:rPr lang="en-US" dirty="0"/>
              <a:t> Maurice </a:t>
            </a:r>
            <a:r>
              <a:rPr lang="en-US" dirty="0" err="1"/>
              <a:t>Peemen</a:t>
            </a:r>
            <a:endParaRPr lang="en-US" dirty="0"/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March 15, 2022</a:t>
            </a:r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Applications and Advanced DNNs</a:t>
            </a:r>
          </a:p>
        </p:txBody>
      </p:sp>
    </p:spTree>
    <p:extLst>
      <p:ext uri="{BB962C8B-B14F-4D97-AF65-F5344CB8AC3E}">
        <p14:creationId xmlns:p14="http://schemas.microsoft.com/office/powerpoint/2010/main" val="40015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3C5D-B118-4F47-96E9-5652AF1F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In-Network </a:t>
            </a:r>
            <a:r>
              <a:rPr lang="en-US" dirty="0" err="1"/>
              <a:t>Upsampling</a:t>
            </a:r>
            <a:r>
              <a:rPr lang="en-US" dirty="0"/>
              <a:t>: “Max </a:t>
            </a:r>
            <a:r>
              <a:rPr lang="en-US" dirty="0" err="1"/>
              <a:t>Unpooling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0B7C2-331C-49BB-9B00-65B5A977B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1E4F7-C620-46D5-9E63-A62CC16D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A2815-913C-4265-BCE0-6AD7337313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020" y="1047081"/>
            <a:ext cx="8589716" cy="2470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D45A16-A917-4266-A8A7-1B8B2DF0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00" y="3505200"/>
            <a:ext cx="4572000" cy="10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6C9C-3E4B-4C18-B7E9-EF6C2576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Learnable </a:t>
            </a:r>
            <a:r>
              <a:rPr lang="en-US" dirty="0" err="1"/>
              <a:t>Upsampling</a:t>
            </a:r>
            <a:r>
              <a:rPr lang="en-US" dirty="0"/>
              <a:t>: Transpose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80864-435B-4C51-9EE8-BEF0523BD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           Recall: </a:t>
            </a:r>
            <a:r>
              <a:rPr lang="en-US" dirty="0"/>
              <a:t>Normal 3x3 convolution, stride 1 pad 1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ABE8A-50A7-4480-A2EF-07270B66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F9F1F-2025-4FA3-B57D-AC9DE2940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0" y="1697955"/>
            <a:ext cx="6545580" cy="1786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34C56A-7193-4333-AF20-A849AC3FFB19}"/>
              </a:ext>
            </a:extLst>
          </p:cNvPr>
          <p:cNvSpPr txBox="1"/>
          <p:nvPr/>
        </p:nvSpPr>
        <p:spPr>
          <a:xfrm>
            <a:off x="1760220" y="347280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4x4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B03B3-A83A-48C2-8B8F-FE81C37F6D16}"/>
              </a:ext>
            </a:extLst>
          </p:cNvPr>
          <p:cNvSpPr txBox="1"/>
          <p:nvPr/>
        </p:nvSpPr>
        <p:spPr>
          <a:xfrm>
            <a:off x="6460308" y="3466839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4x4</a:t>
            </a:r>
          </a:p>
        </p:txBody>
      </p:sp>
    </p:spTree>
    <p:extLst>
      <p:ext uri="{BB962C8B-B14F-4D97-AF65-F5344CB8AC3E}">
        <p14:creationId xmlns:p14="http://schemas.microsoft.com/office/powerpoint/2010/main" val="13012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84ECF5-CDDF-425D-B306-55195A5EE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057" y="1358377"/>
            <a:ext cx="6911183" cy="2135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F6C9C-3E4B-4C18-B7E9-EF6C2576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Learnable </a:t>
            </a:r>
            <a:r>
              <a:rPr lang="en-US" dirty="0" err="1"/>
              <a:t>Upsampling</a:t>
            </a:r>
            <a:r>
              <a:rPr lang="en-US" dirty="0"/>
              <a:t>: Transpose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80864-435B-4C51-9EE8-BEF0523BD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0" y="1188000"/>
            <a:ext cx="7922712" cy="3381619"/>
          </a:xfrm>
        </p:spPr>
        <p:txBody>
          <a:bodyPr/>
          <a:lstStyle/>
          <a:p>
            <a:pPr algn="ctr"/>
            <a:r>
              <a:rPr lang="en-US" b="1" dirty="0"/>
              <a:t>           Recall: </a:t>
            </a:r>
            <a:r>
              <a:rPr lang="en-US" dirty="0"/>
              <a:t>Normal 3x3 convolution, stride 1 pad 1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ABE8A-50A7-4480-A2EF-07270B66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4C56A-7193-4333-AF20-A849AC3FFB19}"/>
              </a:ext>
            </a:extLst>
          </p:cNvPr>
          <p:cNvSpPr txBox="1"/>
          <p:nvPr/>
        </p:nvSpPr>
        <p:spPr>
          <a:xfrm>
            <a:off x="1760220" y="347280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4x4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B03B3-A83A-48C2-8B8F-FE81C37F6D16}"/>
              </a:ext>
            </a:extLst>
          </p:cNvPr>
          <p:cNvSpPr txBox="1"/>
          <p:nvPr/>
        </p:nvSpPr>
        <p:spPr>
          <a:xfrm>
            <a:off x="6460308" y="3466839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4x4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970D12-B608-4A8A-8107-050625798D63}"/>
              </a:ext>
            </a:extLst>
          </p:cNvPr>
          <p:cNvCxnSpPr/>
          <p:nvPr/>
        </p:nvCxnSpPr>
        <p:spPr>
          <a:xfrm>
            <a:off x="3672840" y="2362200"/>
            <a:ext cx="21412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7E84D0-A29A-4DA0-8A3F-C5A7E58B1436}"/>
              </a:ext>
            </a:extLst>
          </p:cNvPr>
          <p:cNvSpPr txBox="1"/>
          <p:nvPr/>
        </p:nvSpPr>
        <p:spPr>
          <a:xfrm>
            <a:off x="3672840" y="2532578"/>
            <a:ext cx="2251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Dot product between </a:t>
            </a:r>
          </a:p>
          <a:p>
            <a:r>
              <a:rPr lang="en-US" dirty="0"/>
              <a:t>filter and input</a:t>
            </a:r>
          </a:p>
        </p:txBody>
      </p:sp>
    </p:spTree>
    <p:extLst>
      <p:ext uri="{BB962C8B-B14F-4D97-AF65-F5344CB8AC3E}">
        <p14:creationId xmlns:p14="http://schemas.microsoft.com/office/powerpoint/2010/main" val="38708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E87896-F1F1-4877-BD60-E142D8800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2" y="1288411"/>
            <a:ext cx="6983083" cy="2205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F6C9C-3E4B-4C18-B7E9-EF6C2576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Learnable </a:t>
            </a:r>
            <a:r>
              <a:rPr lang="en-US" dirty="0" err="1"/>
              <a:t>Upsampling</a:t>
            </a:r>
            <a:r>
              <a:rPr lang="en-US" dirty="0"/>
              <a:t>: Transpose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80864-435B-4C51-9EE8-BEF0523BD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           Recall: </a:t>
            </a:r>
            <a:r>
              <a:rPr lang="en-US" dirty="0"/>
              <a:t>Normal 3x3 convolution, stride 1 pad 1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ABE8A-50A7-4480-A2EF-07270B66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4C56A-7193-4333-AF20-A849AC3FFB19}"/>
              </a:ext>
            </a:extLst>
          </p:cNvPr>
          <p:cNvSpPr txBox="1"/>
          <p:nvPr/>
        </p:nvSpPr>
        <p:spPr>
          <a:xfrm>
            <a:off x="1760220" y="347280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4x4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B03B3-A83A-48C2-8B8F-FE81C37F6D16}"/>
              </a:ext>
            </a:extLst>
          </p:cNvPr>
          <p:cNvSpPr txBox="1"/>
          <p:nvPr/>
        </p:nvSpPr>
        <p:spPr>
          <a:xfrm>
            <a:off x="6460308" y="3466839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4x4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970D12-B608-4A8A-8107-050625798D63}"/>
              </a:ext>
            </a:extLst>
          </p:cNvPr>
          <p:cNvCxnSpPr/>
          <p:nvPr/>
        </p:nvCxnSpPr>
        <p:spPr>
          <a:xfrm>
            <a:off x="3672840" y="2362200"/>
            <a:ext cx="21412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7E84D0-A29A-4DA0-8A3F-C5A7E58B1436}"/>
              </a:ext>
            </a:extLst>
          </p:cNvPr>
          <p:cNvSpPr txBox="1"/>
          <p:nvPr/>
        </p:nvSpPr>
        <p:spPr>
          <a:xfrm>
            <a:off x="3672840" y="2532578"/>
            <a:ext cx="2251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Dot product between </a:t>
            </a:r>
          </a:p>
          <a:p>
            <a:r>
              <a:rPr lang="en-US" dirty="0"/>
              <a:t>filter and input</a:t>
            </a:r>
          </a:p>
        </p:txBody>
      </p:sp>
    </p:spTree>
    <p:extLst>
      <p:ext uri="{BB962C8B-B14F-4D97-AF65-F5344CB8AC3E}">
        <p14:creationId xmlns:p14="http://schemas.microsoft.com/office/powerpoint/2010/main" val="42836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E71F-FC4C-4674-B094-DD465E9E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Learnable </a:t>
            </a:r>
            <a:r>
              <a:rPr lang="en-US" dirty="0" err="1"/>
              <a:t>Upsampling</a:t>
            </a:r>
            <a:r>
              <a:rPr lang="en-US" dirty="0"/>
              <a:t>: Transpose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9113E-5E36-4599-AA41-FDAAA806B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          Recall: </a:t>
            </a:r>
            <a:r>
              <a:rPr lang="en-US" dirty="0"/>
              <a:t>Normal 3x3 convolution, </a:t>
            </a:r>
            <a:r>
              <a:rPr lang="en-US" u="sng" dirty="0"/>
              <a:t>stride 2</a:t>
            </a:r>
            <a:r>
              <a:rPr lang="en-US" dirty="0"/>
              <a:t> pad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560D3-D46A-42A1-8992-14D5D3E0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3625D-42B9-424C-9081-5A91C06E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F1320-EA21-4A51-98F2-37DC36CBA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67" y="1828896"/>
            <a:ext cx="6397651" cy="2011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6C658E-EDE0-4829-9802-37C6164560D9}"/>
              </a:ext>
            </a:extLst>
          </p:cNvPr>
          <p:cNvSpPr txBox="1"/>
          <p:nvPr/>
        </p:nvSpPr>
        <p:spPr>
          <a:xfrm>
            <a:off x="1629592" y="371996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4x4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49C1CE-C438-4636-8062-6068BA59F46D}"/>
              </a:ext>
            </a:extLst>
          </p:cNvPr>
          <p:cNvSpPr txBox="1"/>
          <p:nvPr/>
        </p:nvSpPr>
        <p:spPr>
          <a:xfrm>
            <a:off x="6418674" y="3719969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2x2</a:t>
            </a:r>
          </a:p>
        </p:txBody>
      </p:sp>
    </p:spTree>
    <p:extLst>
      <p:ext uri="{BB962C8B-B14F-4D97-AF65-F5344CB8AC3E}">
        <p14:creationId xmlns:p14="http://schemas.microsoft.com/office/powerpoint/2010/main" val="24049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315D-1E6E-43C1-A068-B12DBA36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Learnable </a:t>
            </a:r>
            <a:r>
              <a:rPr lang="en-US" dirty="0" err="1"/>
              <a:t>Upsampling</a:t>
            </a:r>
            <a:r>
              <a:rPr lang="en-US" dirty="0"/>
              <a:t>: Transpose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4B688-D405-492C-9D81-5B6AF52C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          Recall: </a:t>
            </a:r>
            <a:r>
              <a:rPr lang="en-US" dirty="0"/>
              <a:t>Normal 3x3 convolution, </a:t>
            </a:r>
            <a:r>
              <a:rPr lang="en-US" u="sng" dirty="0"/>
              <a:t>stride 2</a:t>
            </a:r>
            <a:r>
              <a:rPr lang="en-US" dirty="0"/>
              <a:t> pad 1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B66A1-3B2E-4647-B15A-19483C09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D6275-83B0-408D-B286-DABA3945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D0903-2839-42DC-A668-F0B892B87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77" y="1449239"/>
            <a:ext cx="6783541" cy="239776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F7165F-3DDE-4714-AF71-ED87A5A1BF88}"/>
              </a:ext>
            </a:extLst>
          </p:cNvPr>
          <p:cNvCxnSpPr/>
          <p:nvPr/>
        </p:nvCxnSpPr>
        <p:spPr>
          <a:xfrm>
            <a:off x="3690769" y="2532972"/>
            <a:ext cx="21412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CDD3AF-C75F-40BE-86DE-A035BF33371C}"/>
              </a:ext>
            </a:extLst>
          </p:cNvPr>
          <p:cNvSpPr txBox="1"/>
          <p:nvPr/>
        </p:nvSpPr>
        <p:spPr>
          <a:xfrm>
            <a:off x="3690769" y="2703350"/>
            <a:ext cx="2251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Dot product between </a:t>
            </a:r>
          </a:p>
          <a:p>
            <a:r>
              <a:rPr lang="en-US" dirty="0"/>
              <a:t>filter and 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23382-D840-42E8-82BE-C05FC64DB84B}"/>
              </a:ext>
            </a:extLst>
          </p:cNvPr>
          <p:cNvSpPr txBox="1"/>
          <p:nvPr/>
        </p:nvSpPr>
        <p:spPr>
          <a:xfrm>
            <a:off x="1629592" y="371996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4x4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8BC0C-A8B0-4E78-892D-7EC9CAEBEBF8}"/>
              </a:ext>
            </a:extLst>
          </p:cNvPr>
          <p:cNvSpPr txBox="1"/>
          <p:nvPr/>
        </p:nvSpPr>
        <p:spPr>
          <a:xfrm>
            <a:off x="6418674" y="3719969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2x2</a:t>
            </a:r>
          </a:p>
        </p:txBody>
      </p:sp>
    </p:spTree>
    <p:extLst>
      <p:ext uri="{BB962C8B-B14F-4D97-AF65-F5344CB8AC3E}">
        <p14:creationId xmlns:p14="http://schemas.microsoft.com/office/powerpoint/2010/main" val="6505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B9D088-6D22-4E5C-B0CE-FD3ACC90C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39" y="1359685"/>
            <a:ext cx="6857000" cy="2482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9CB30E-9949-4ECE-B627-69EAAD2C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Learnable </a:t>
            </a:r>
            <a:r>
              <a:rPr lang="en-US" dirty="0" err="1"/>
              <a:t>Upsampling</a:t>
            </a:r>
            <a:r>
              <a:rPr lang="en-US" dirty="0"/>
              <a:t>: Transpose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FBD5E-A766-4641-8516-47173570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0" y="1038712"/>
            <a:ext cx="7922712" cy="3381619"/>
          </a:xfrm>
        </p:spPr>
        <p:txBody>
          <a:bodyPr/>
          <a:lstStyle/>
          <a:p>
            <a:pPr algn="ctr"/>
            <a:r>
              <a:rPr lang="en-US" b="1" dirty="0"/>
              <a:t>          Recall: </a:t>
            </a:r>
            <a:r>
              <a:rPr lang="en-US" dirty="0"/>
              <a:t>Normal 3x3 convolution, </a:t>
            </a:r>
            <a:r>
              <a:rPr lang="en-US" u="sng" dirty="0"/>
              <a:t>stride 2</a:t>
            </a:r>
            <a:r>
              <a:rPr lang="en-US" dirty="0"/>
              <a:t> pad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7F173-8C7E-4DE4-9C9A-16E6AF5E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1C77F-B221-490C-9D61-80D1F275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F7165F-3DDE-4714-AF71-ED87A5A1BF88}"/>
              </a:ext>
            </a:extLst>
          </p:cNvPr>
          <p:cNvCxnSpPr/>
          <p:nvPr/>
        </p:nvCxnSpPr>
        <p:spPr>
          <a:xfrm>
            <a:off x="3690769" y="2532972"/>
            <a:ext cx="21412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CDD3AF-C75F-40BE-86DE-A035BF33371C}"/>
              </a:ext>
            </a:extLst>
          </p:cNvPr>
          <p:cNvSpPr txBox="1"/>
          <p:nvPr/>
        </p:nvSpPr>
        <p:spPr>
          <a:xfrm>
            <a:off x="3690769" y="2703350"/>
            <a:ext cx="2251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Dot product between </a:t>
            </a:r>
          </a:p>
          <a:p>
            <a:r>
              <a:rPr lang="en-US" dirty="0"/>
              <a:t>filter and input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A23382-D840-42E8-82BE-C05FC64DB84B}"/>
              </a:ext>
            </a:extLst>
          </p:cNvPr>
          <p:cNvSpPr txBox="1"/>
          <p:nvPr/>
        </p:nvSpPr>
        <p:spPr>
          <a:xfrm>
            <a:off x="1629592" y="371996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4x4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E8BC0C-A8B0-4E78-892D-7EC9CAEBEBF8}"/>
              </a:ext>
            </a:extLst>
          </p:cNvPr>
          <p:cNvSpPr txBox="1"/>
          <p:nvPr/>
        </p:nvSpPr>
        <p:spPr>
          <a:xfrm>
            <a:off x="6418674" y="3719969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2x2</a:t>
            </a:r>
          </a:p>
        </p:txBody>
      </p:sp>
    </p:spTree>
    <p:extLst>
      <p:ext uri="{BB962C8B-B14F-4D97-AF65-F5344CB8AC3E}">
        <p14:creationId xmlns:p14="http://schemas.microsoft.com/office/powerpoint/2010/main" val="16636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D71C-01DF-4E0B-8B72-E577A7F3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Learnable </a:t>
            </a:r>
            <a:r>
              <a:rPr lang="en-US" dirty="0" err="1"/>
              <a:t>Upsampling</a:t>
            </a:r>
            <a:r>
              <a:rPr lang="en-US" dirty="0"/>
              <a:t>: Transpose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283D-3323-4F4D-8E18-BFD74715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3x3 </a:t>
            </a:r>
            <a:r>
              <a:rPr lang="en-US" b="1" dirty="0"/>
              <a:t>transpose</a:t>
            </a:r>
            <a:r>
              <a:rPr lang="en-US" dirty="0"/>
              <a:t> convolution, stride 2 pad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EE021-B25E-40F7-AF5E-CAA49351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C308B-9749-4A83-B13F-7D7387A6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97B3B-596D-4AF9-A443-A7C82383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4" y="1841466"/>
            <a:ext cx="5997798" cy="1885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AF2163-E5B2-46A8-97B2-501935416201}"/>
              </a:ext>
            </a:extLst>
          </p:cNvPr>
          <p:cNvSpPr txBox="1"/>
          <p:nvPr/>
        </p:nvSpPr>
        <p:spPr>
          <a:xfrm>
            <a:off x="910594" y="366288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2x2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61573-63B4-43A2-9F62-8657E41C7B5B}"/>
              </a:ext>
            </a:extLst>
          </p:cNvPr>
          <p:cNvSpPr txBox="1"/>
          <p:nvPr/>
        </p:nvSpPr>
        <p:spPr>
          <a:xfrm>
            <a:off x="5400292" y="3650386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4x4</a:t>
            </a:r>
          </a:p>
        </p:txBody>
      </p:sp>
    </p:spTree>
    <p:extLst>
      <p:ext uri="{BB962C8B-B14F-4D97-AF65-F5344CB8AC3E}">
        <p14:creationId xmlns:p14="http://schemas.microsoft.com/office/powerpoint/2010/main" val="39351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F62512-D9DE-4921-B070-F6E4327E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4" y="1479516"/>
            <a:ext cx="5997798" cy="2247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1D71C-01DF-4E0B-8B72-E577A7F3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Learnable </a:t>
            </a:r>
            <a:r>
              <a:rPr lang="en-US" dirty="0" err="1"/>
              <a:t>Upsampling</a:t>
            </a:r>
            <a:r>
              <a:rPr lang="en-US" dirty="0"/>
              <a:t>: Transpose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283D-3323-4F4D-8E18-BFD74715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3x3 </a:t>
            </a:r>
            <a:r>
              <a:rPr lang="en-US" b="1" dirty="0"/>
              <a:t>transpose</a:t>
            </a:r>
            <a:r>
              <a:rPr lang="en-US" dirty="0"/>
              <a:t> convolution, stride 2 pad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EE021-B25E-40F7-AF5E-CAA49351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C308B-9749-4A83-B13F-7D7387A6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F2163-E5B2-46A8-97B2-501935416201}"/>
              </a:ext>
            </a:extLst>
          </p:cNvPr>
          <p:cNvSpPr txBox="1"/>
          <p:nvPr/>
        </p:nvSpPr>
        <p:spPr>
          <a:xfrm>
            <a:off x="910594" y="366288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2x2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61573-63B4-43A2-9F62-8657E41C7B5B}"/>
              </a:ext>
            </a:extLst>
          </p:cNvPr>
          <p:cNvSpPr txBox="1"/>
          <p:nvPr/>
        </p:nvSpPr>
        <p:spPr>
          <a:xfrm>
            <a:off x="5400292" y="3650386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4x4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868265-4953-43BA-8EA9-F0EC05DD0C45}"/>
              </a:ext>
            </a:extLst>
          </p:cNvPr>
          <p:cNvCxnSpPr/>
          <p:nvPr/>
        </p:nvCxnSpPr>
        <p:spPr>
          <a:xfrm>
            <a:off x="2307350" y="2511527"/>
            <a:ext cx="21412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163EFC-17D7-4BB7-8608-0E6A333ABCF2}"/>
              </a:ext>
            </a:extLst>
          </p:cNvPr>
          <p:cNvSpPr txBox="1"/>
          <p:nvPr/>
        </p:nvSpPr>
        <p:spPr>
          <a:xfrm>
            <a:off x="2342150" y="2532972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gives weight</a:t>
            </a:r>
          </a:p>
          <a:p>
            <a:r>
              <a:rPr lang="en-US" dirty="0"/>
              <a:t>for filter</a:t>
            </a:r>
          </a:p>
        </p:txBody>
      </p:sp>
    </p:spTree>
    <p:extLst>
      <p:ext uri="{BB962C8B-B14F-4D97-AF65-F5344CB8AC3E}">
        <p14:creationId xmlns:p14="http://schemas.microsoft.com/office/powerpoint/2010/main" val="3642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D92D13-882C-4F24-8FB1-FACB420D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4" y="1392435"/>
            <a:ext cx="6007319" cy="2333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1D71C-01DF-4E0B-8B72-E577A7F3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Learnable </a:t>
            </a:r>
            <a:r>
              <a:rPr lang="en-US" dirty="0" err="1"/>
              <a:t>Upsampling</a:t>
            </a:r>
            <a:r>
              <a:rPr lang="en-US" dirty="0"/>
              <a:t>: Transpose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283D-3323-4F4D-8E18-BFD74715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3x3 </a:t>
            </a:r>
            <a:r>
              <a:rPr lang="en-US" b="1" dirty="0"/>
              <a:t>transpose</a:t>
            </a:r>
            <a:r>
              <a:rPr lang="en-US" dirty="0"/>
              <a:t> convolution, stride 2 pad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EE021-B25E-40F7-AF5E-CAA49351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C308B-9749-4A83-B13F-7D7387A6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F2163-E5B2-46A8-97B2-501935416201}"/>
              </a:ext>
            </a:extLst>
          </p:cNvPr>
          <p:cNvSpPr txBox="1"/>
          <p:nvPr/>
        </p:nvSpPr>
        <p:spPr>
          <a:xfrm>
            <a:off x="910594" y="366288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2x2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61573-63B4-43A2-9F62-8657E41C7B5B}"/>
              </a:ext>
            </a:extLst>
          </p:cNvPr>
          <p:cNvSpPr txBox="1"/>
          <p:nvPr/>
        </p:nvSpPr>
        <p:spPr>
          <a:xfrm>
            <a:off x="5400292" y="3650386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4x4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868265-4953-43BA-8EA9-F0EC05DD0C45}"/>
              </a:ext>
            </a:extLst>
          </p:cNvPr>
          <p:cNvCxnSpPr/>
          <p:nvPr/>
        </p:nvCxnSpPr>
        <p:spPr>
          <a:xfrm>
            <a:off x="2307350" y="2511527"/>
            <a:ext cx="21412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163EFC-17D7-4BB7-8608-0E6A333ABCF2}"/>
              </a:ext>
            </a:extLst>
          </p:cNvPr>
          <p:cNvSpPr txBox="1"/>
          <p:nvPr/>
        </p:nvSpPr>
        <p:spPr>
          <a:xfrm>
            <a:off x="2342150" y="2532972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gives weight</a:t>
            </a:r>
          </a:p>
          <a:p>
            <a:r>
              <a:rPr lang="en-US" dirty="0"/>
              <a:t>for filter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8284C-CD68-4F16-A3B3-0C6FD117009C}"/>
              </a:ext>
            </a:extLst>
          </p:cNvPr>
          <p:cNvSpPr txBox="1"/>
          <p:nvPr/>
        </p:nvSpPr>
        <p:spPr>
          <a:xfrm>
            <a:off x="6917913" y="1378188"/>
            <a:ext cx="2080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Filter moves 2 pixels</a:t>
            </a:r>
          </a:p>
          <a:p>
            <a:r>
              <a:rPr lang="en-US" dirty="0">
                <a:solidFill>
                  <a:schemeClr val="bg2"/>
                </a:solidFill>
              </a:rPr>
              <a:t>in the </a:t>
            </a:r>
            <a:r>
              <a:rPr lang="en-US" u="sng" dirty="0">
                <a:solidFill>
                  <a:schemeClr val="bg2"/>
                </a:solidFill>
              </a:rPr>
              <a:t>output</a:t>
            </a:r>
            <a:r>
              <a:rPr lang="en-US" dirty="0">
                <a:solidFill>
                  <a:schemeClr val="bg2"/>
                </a:solidFill>
              </a:rPr>
              <a:t> for </a:t>
            </a:r>
          </a:p>
          <a:p>
            <a:r>
              <a:rPr lang="en-US" dirty="0">
                <a:solidFill>
                  <a:schemeClr val="bg2"/>
                </a:solidFill>
              </a:rPr>
              <a:t>every one pixel in</a:t>
            </a:r>
          </a:p>
          <a:p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u="sng" dirty="0">
                <a:solidFill>
                  <a:schemeClr val="bg2"/>
                </a:solidFill>
              </a:rPr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28815-4CF7-4DD5-A3E5-6C603DBCB7CF}"/>
              </a:ext>
            </a:extLst>
          </p:cNvPr>
          <p:cNvSpPr txBox="1"/>
          <p:nvPr/>
        </p:nvSpPr>
        <p:spPr>
          <a:xfrm>
            <a:off x="6917913" y="2678536"/>
            <a:ext cx="2088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Stride gives ratio</a:t>
            </a:r>
          </a:p>
          <a:p>
            <a:r>
              <a:rPr lang="en-US" dirty="0">
                <a:solidFill>
                  <a:schemeClr val="bg2"/>
                </a:solidFill>
              </a:rPr>
              <a:t>between movement</a:t>
            </a:r>
          </a:p>
          <a:p>
            <a:r>
              <a:rPr lang="en-US" dirty="0">
                <a:solidFill>
                  <a:schemeClr val="bg2"/>
                </a:solidFill>
              </a:rPr>
              <a:t>in output and input</a:t>
            </a:r>
          </a:p>
        </p:txBody>
      </p:sp>
    </p:spTree>
    <p:extLst>
      <p:ext uri="{BB962C8B-B14F-4D97-AF65-F5344CB8AC3E}">
        <p14:creationId xmlns:p14="http://schemas.microsoft.com/office/powerpoint/2010/main" val="25391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5114"/>
            <a:ext cx="8154894" cy="257873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CNNs with </a:t>
            </a:r>
            <a:r>
              <a:rPr lang="en-US" b="1" dirty="0" err="1"/>
              <a:t>upsampling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Temporal neural networks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Deep unfolding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7BFEB-AD8D-4289-A0DF-C8EA792F19FF}"/>
              </a:ext>
            </a:extLst>
          </p:cNvPr>
          <p:cNvSpPr txBox="1"/>
          <p:nvPr/>
        </p:nvSpPr>
        <p:spPr>
          <a:xfrm>
            <a:off x="675341" y="1245860"/>
            <a:ext cx="7587129" cy="4308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Main theme: </a:t>
            </a:r>
            <a:r>
              <a:rPr lang="en-US" sz="2200" dirty="0">
                <a:solidFill>
                  <a:schemeClr val="accent2"/>
                </a:solidFill>
              </a:rPr>
              <a:t>applications and corresponding “specialized” NNs</a:t>
            </a:r>
            <a:endParaRPr lang="en-US" sz="2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D92D13-882C-4F24-8FB1-FACB420D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4" y="1404387"/>
            <a:ext cx="6007319" cy="2333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1D71C-01DF-4E0B-8B72-E577A7F3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Learnable </a:t>
            </a:r>
            <a:r>
              <a:rPr lang="en-US" dirty="0" err="1"/>
              <a:t>Upsampling</a:t>
            </a:r>
            <a:r>
              <a:rPr lang="en-US" dirty="0"/>
              <a:t>: Transpose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283D-3323-4F4D-8E18-BFD74715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3x3 </a:t>
            </a:r>
            <a:r>
              <a:rPr lang="en-US" b="1" dirty="0"/>
              <a:t>transpose</a:t>
            </a:r>
            <a:r>
              <a:rPr lang="en-US" dirty="0"/>
              <a:t> convolution, stride 2 pad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EE021-B25E-40F7-AF5E-CAA49351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C308B-9749-4A83-B13F-7D7387A6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F2163-E5B2-46A8-97B2-501935416201}"/>
              </a:ext>
            </a:extLst>
          </p:cNvPr>
          <p:cNvSpPr txBox="1"/>
          <p:nvPr/>
        </p:nvSpPr>
        <p:spPr>
          <a:xfrm>
            <a:off x="910594" y="366288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2x2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61573-63B4-43A2-9F62-8657E41C7B5B}"/>
              </a:ext>
            </a:extLst>
          </p:cNvPr>
          <p:cNvSpPr txBox="1"/>
          <p:nvPr/>
        </p:nvSpPr>
        <p:spPr>
          <a:xfrm>
            <a:off x="5400292" y="3650386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4x4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868265-4953-43BA-8EA9-F0EC05DD0C45}"/>
              </a:ext>
            </a:extLst>
          </p:cNvPr>
          <p:cNvCxnSpPr/>
          <p:nvPr/>
        </p:nvCxnSpPr>
        <p:spPr>
          <a:xfrm>
            <a:off x="2307350" y="2511527"/>
            <a:ext cx="21412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163EFC-17D7-4BB7-8608-0E6A333ABCF2}"/>
              </a:ext>
            </a:extLst>
          </p:cNvPr>
          <p:cNvSpPr txBox="1"/>
          <p:nvPr/>
        </p:nvSpPr>
        <p:spPr>
          <a:xfrm>
            <a:off x="2342150" y="2532972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gives weight</a:t>
            </a:r>
          </a:p>
          <a:p>
            <a:r>
              <a:rPr lang="en-US" dirty="0"/>
              <a:t>for filter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8284C-CD68-4F16-A3B3-0C6FD117009C}"/>
              </a:ext>
            </a:extLst>
          </p:cNvPr>
          <p:cNvSpPr txBox="1"/>
          <p:nvPr/>
        </p:nvSpPr>
        <p:spPr>
          <a:xfrm>
            <a:off x="6917913" y="1378188"/>
            <a:ext cx="2080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Filter moves 2 pixels</a:t>
            </a:r>
          </a:p>
          <a:p>
            <a:r>
              <a:rPr lang="en-US" dirty="0">
                <a:solidFill>
                  <a:schemeClr val="bg2"/>
                </a:solidFill>
              </a:rPr>
              <a:t>in the </a:t>
            </a:r>
            <a:r>
              <a:rPr lang="en-US" u="sng" dirty="0">
                <a:solidFill>
                  <a:schemeClr val="bg2"/>
                </a:solidFill>
              </a:rPr>
              <a:t>output</a:t>
            </a:r>
            <a:r>
              <a:rPr lang="en-US" dirty="0">
                <a:solidFill>
                  <a:schemeClr val="bg2"/>
                </a:solidFill>
              </a:rPr>
              <a:t> for </a:t>
            </a:r>
          </a:p>
          <a:p>
            <a:r>
              <a:rPr lang="en-US" dirty="0">
                <a:solidFill>
                  <a:schemeClr val="bg2"/>
                </a:solidFill>
              </a:rPr>
              <a:t>every one pixel in</a:t>
            </a:r>
          </a:p>
          <a:p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u="sng" dirty="0">
                <a:solidFill>
                  <a:schemeClr val="bg2"/>
                </a:solidFill>
              </a:rPr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28815-4CF7-4DD5-A3E5-6C603DBCB7CF}"/>
              </a:ext>
            </a:extLst>
          </p:cNvPr>
          <p:cNvSpPr txBox="1"/>
          <p:nvPr/>
        </p:nvSpPr>
        <p:spPr>
          <a:xfrm>
            <a:off x="6917913" y="2678536"/>
            <a:ext cx="2088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Stride gives ratio</a:t>
            </a:r>
          </a:p>
          <a:p>
            <a:r>
              <a:rPr lang="en-US" dirty="0">
                <a:solidFill>
                  <a:schemeClr val="bg2"/>
                </a:solidFill>
              </a:rPr>
              <a:t>between movement</a:t>
            </a:r>
          </a:p>
          <a:p>
            <a:r>
              <a:rPr lang="en-US" dirty="0">
                <a:solidFill>
                  <a:schemeClr val="bg2"/>
                </a:solidFill>
              </a:rPr>
              <a:t>in output and input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6B147F-C5A6-4367-9138-85F010884912}"/>
              </a:ext>
            </a:extLst>
          </p:cNvPr>
          <p:cNvCxnSpPr>
            <a:cxnSpLocks/>
          </p:cNvCxnSpPr>
          <p:nvPr/>
        </p:nvCxnSpPr>
        <p:spPr>
          <a:xfrm flipV="1">
            <a:off x="4448570" y="2164703"/>
            <a:ext cx="1261765" cy="14371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D60ACB5-E9FB-45E6-92E3-C1CCEF801EA1}"/>
              </a:ext>
            </a:extLst>
          </p:cNvPr>
          <p:cNvSpPr txBox="1"/>
          <p:nvPr/>
        </p:nvSpPr>
        <p:spPr>
          <a:xfrm>
            <a:off x="2551897" y="3373387"/>
            <a:ext cx="193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where output</a:t>
            </a:r>
          </a:p>
          <a:p>
            <a:r>
              <a:rPr lang="en-US" dirty="0"/>
              <a:t>overlaps</a:t>
            </a:r>
          </a:p>
        </p:txBody>
      </p:sp>
    </p:spTree>
    <p:extLst>
      <p:ext uri="{BB962C8B-B14F-4D97-AF65-F5344CB8AC3E}">
        <p14:creationId xmlns:p14="http://schemas.microsoft.com/office/powerpoint/2010/main" val="3161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D92D13-882C-4F24-8FB1-FACB420D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4" y="1404387"/>
            <a:ext cx="6007319" cy="2333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1D71C-01DF-4E0B-8B72-E577A7F3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Learnable </a:t>
            </a:r>
            <a:r>
              <a:rPr lang="en-US" dirty="0" err="1"/>
              <a:t>Upsampling</a:t>
            </a:r>
            <a:r>
              <a:rPr lang="en-US" dirty="0"/>
              <a:t>: Transpose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283D-3323-4F4D-8E18-BFD74715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3x3 </a:t>
            </a:r>
            <a:r>
              <a:rPr lang="en-US" b="1" dirty="0"/>
              <a:t>transpose</a:t>
            </a:r>
            <a:r>
              <a:rPr lang="en-US" dirty="0"/>
              <a:t> convolution, stride 2 pad 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b="1" dirty="0"/>
              <a:t>Other names: </a:t>
            </a:r>
            <a:r>
              <a:rPr lang="en-US" dirty="0"/>
              <a:t>Deconvolution (bad), </a:t>
            </a:r>
            <a:r>
              <a:rPr lang="en-US" dirty="0" err="1"/>
              <a:t>Upconvolution</a:t>
            </a:r>
            <a:r>
              <a:rPr lang="en-US" dirty="0"/>
              <a:t>, Fractionally </a:t>
            </a:r>
            <a:r>
              <a:rPr lang="en-US" dirty="0" err="1"/>
              <a:t>strided</a:t>
            </a:r>
            <a:r>
              <a:rPr lang="en-US" dirty="0"/>
              <a:t> convolution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EE021-B25E-40F7-AF5E-CAA49351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C308B-9749-4A83-B13F-7D7387A6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F2163-E5B2-46A8-97B2-501935416201}"/>
              </a:ext>
            </a:extLst>
          </p:cNvPr>
          <p:cNvSpPr txBox="1"/>
          <p:nvPr/>
        </p:nvSpPr>
        <p:spPr>
          <a:xfrm>
            <a:off x="910594" y="366288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2x2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61573-63B4-43A2-9F62-8657E41C7B5B}"/>
              </a:ext>
            </a:extLst>
          </p:cNvPr>
          <p:cNvSpPr txBox="1"/>
          <p:nvPr/>
        </p:nvSpPr>
        <p:spPr>
          <a:xfrm>
            <a:off x="5400292" y="3650386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4x4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868265-4953-43BA-8EA9-F0EC05DD0C45}"/>
              </a:ext>
            </a:extLst>
          </p:cNvPr>
          <p:cNvCxnSpPr/>
          <p:nvPr/>
        </p:nvCxnSpPr>
        <p:spPr>
          <a:xfrm>
            <a:off x="2307350" y="2511527"/>
            <a:ext cx="21412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163EFC-17D7-4BB7-8608-0E6A333ABCF2}"/>
              </a:ext>
            </a:extLst>
          </p:cNvPr>
          <p:cNvSpPr txBox="1"/>
          <p:nvPr/>
        </p:nvSpPr>
        <p:spPr>
          <a:xfrm>
            <a:off x="2342150" y="2532972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gives weight</a:t>
            </a:r>
          </a:p>
          <a:p>
            <a:r>
              <a:rPr lang="en-US" dirty="0"/>
              <a:t>for filter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8284C-CD68-4F16-A3B3-0C6FD117009C}"/>
              </a:ext>
            </a:extLst>
          </p:cNvPr>
          <p:cNvSpPr txBox="1"/>
          <p:nvPr/>
        </p:nvSpPr>
        <p:spPr>
          <a:xfrm>
            <a:off x="6917913" y="1378188"/>
            <a:ext cx="2080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Filter moves 2 pixels</a:t>
            </a:r>
          </a:p>
          <a:p>
            <a:r>
              <a:rPr lang="en-US" dirty="0">
                <a:solidFill>
                  <a:schemeClr val="bg2"/>
                </a:solidFill>
              </a:rPr>
              <a:t>in the </a:t>
            </a:r>
            <a:r>
              <a:rPr lang="en-US" u="sng" dirty="0">
                <a:solidFill>
                  <a:schemeClr val="bg2"/>
                </a:solidFill>
              </a:rPr>
              <a:t>output</a:t>
            </a:r>
            <a:r>
              <a:rPr lang="en-US" dirty="0">
                <a:solidFill>
                  <a:schemeClr val="bg2"/>
                </a:solidFill>
              </a:rPr>
              <a:t> for </a:t>
            </a:r>
          </a:p>
          <a:p>
            <a:r>
              <a:rPr lang="en-US" dirty="0">
                <a:solidFill>
                  <a:schemeClr val="bg2"/>
                </a:solidFill>
              </a:rPr>
              <a:t>every one pixel in</a:t>
            </a:r>
          </a:p>
          <a:p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u="sng" dirty="0">
                <a:solidFill>
                  <a:schemeClr val="bg2"/>
                </a:solidFill>
              </a:rPr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28815-4CF7-4DD5-A3E5-6C603DBCB7CF}"/>
              </a:ext>
            </a:extLst>
          </p:cNvPr>
          <p:cNvSpPr txBox="1"/>
          <p:nvPr/>
        </p:nvSpPr>
        <p:spPr>
          <a:xfrm>
            <a:off x="6917913" y="2678536"/>
            <a:ext cx="2088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Stride gives ratio</a:t>
            </a:r>
          </a:p>
          <a:p>
            <a:r>
              <a:rPr lang="en-US" dirty="0">
                <a:solidFill>
                  <a:schemeClr val="bg2"/>
                </a:solidFill>
              </a:rPr>
              <a:t>between movement</a:t>
            </a:r>
          </a:p>
          <a:p>
            <a:r>
              <a:rPr lang="en-US" dirty="0">
                <a:solidFill>
                  <a:schemeClr val="bg2"/>
                </a:solidFill>
              </a:rPr>
              <a:t>in output and input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6B147F-C5A6-4367-9138-85F010884912}"/>
              </a:ext>
            </a:extLst>
          </p:cNvPr>
          <p:cNvCxnSpPr>
            <a:cxnSpLocks/>
          </p:cNvCxnSpPr>
          <p:nvPr/>
        </p:nvCxnSpPr>
        <p:spPr>
          <a:xfrm flipV="1">
            <a:off x="4448570" y="2164703"/>
            <a:ext cx="1261765" cy="14371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D60ACB5-E9FB-45E6-92E3-C1CCEF801EA1}"/>
              </a:ext>
            </a:extLst>
          </p:cNvPr>
          <p:cNvSpPr txBox="1"/>
          <p:nvPr/>
        </p:nvSpPr>
        <p:spPr>
          <a:xfrm>
            <a:off x="2551897" y="3373387"/>
            <a:ext cx="193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where output</a:t>
            </a:r>
          </a:p>
          <a:p>
            <a:r>
              <a:rPr lang="en-US" dirty="0"/>
              <a:t>overlaps</a:t>
            </a:r>
          </a:p>
        </p:txBody>
      </p:sp>
    </p:spTree>
    <p:extLst>
      <p:ext uri="{BB962C8B-B14F-4D97-AF65-F5344CB8AC3E}">
        <p14:creationId xmlns:p14="http://schemas.microsoft.com/office/powerpoint/2010/main" val="7218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DA6B-6F6C-47A6-84B7-2BE73E96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 Idea: Fully Convolutional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6A022-970D-405A-8AC2-0FF240648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 network as series of convolution layers, with </a:t>
            </a:r>
            <a:r>
              <a:rPr lang="en-US" b="1" dirty="0" err="1">
                <a:solidFill>
                  <a:srgbClr val="FF0000"/>
                </a:solidFill>
              </a:rPr>
              <a:t>downsampling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00B050"/>
                </a:solidFill>
              </a:rPr>
              <a:t>upsampling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9DB46-A1F7-446B-93EB-47D19E82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37C90-FD75-46EA-8402-811F38E3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3A429-81FB-4C76-972F-B8D6E2120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56" y="1939529"/>
            <a:ext cx="8394700" cy="222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259D5C-21B2-4C10-81D7-888E99808DDE}"/>
              </a:ext>
            </a:extLst>
          </p:cNvPr>
          <p:cNvSpPr txBox="1"/>
          <p:nvPr/>
        </p:nvSpPr>
        <p:spPr>
          <a:xfrm>
            <a:off x="2208638" y="4165132"/>
            <a:ext cx="4451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Long et al. “Fully Convolutional Networks for Semantic Segmentation”  CVPR 2015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B6A022-970D-405A-8AC2-0FF240648166}"/>
              </a:ext>
            </a:extLst>
          </p:cNvPr>
          <p:cNvSpPr txBox="1">
            <a:spLocks/>
          </p:cNvSpPr>
          <p:nvPr/>
        </p:nvSpPr>
        <p:spPr>
          <a:xfrm>
            <a:off x="609600" y="1547605"/>
            <a:ext cx="3510517" cy="285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>
                <a:solidFill>
                  <a:srgbClr val="FF0000"/>
                </a:solidFill>
              </a:rPr>
              <a:t>Downsampling</a:t>
            </a:r>
            <a:r>
              <a:rPr lang="en-US" sz="1400" dirty="0">
                <a:solidFill>
                  <a:srgbClr val="FF0000"/>
                </a:solidFill>
              </a:rPr>
              <a:t>: Pooling or </a:t>
            </a:r>
            <a:r>
              <a:rPr lang="en-US" sz="1400" dirty="0" err="1">
                <a:solidFill>
                  <a:srgbClr val="FF0000"/>
                </a:solidFill>
              </a:rPr>
              <a:t>Strided</a:t>
            </a:r>
            <a:r>
              <a:rPr lang="en-US" sz="1400" dirty="0">
                <a:solidFill>
                  <a:srgbClr val="FF0000"/>
                </a:solidFill>
              </a:rPr>
              <a:t> Convolution</a:t>
            </a:r>
            <a:endParaRPr lang="en-US" sz="1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B6A022-970D-405A-8AC2-0FF240648166}"/>
              </a:ext>
            </a:extLst>
          </p:cNvPr>
          <p:cNvSpPr txBox="1">
            <a:spLocks/>
          </p:cNvSpPr>
          <p:nvPr/>
        </p:nvSpPr>
        <p:spPr>
          <a:xfrm>
            <a:off x="4571206" y="1547605"/>
            <a:ext cx="4162611" cy="252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>
                <a:solidFill>
                  <a:srgbClr val="00B050"/>
                </a:solidFill>
              </a:rPr>
              <a:t>Upsampling</a:t>
            </a:r>
            <a:r>
              <a:rPr lang="en-US" sz="1400" b="1" dirty="0">
                <a:solidFill>
                  <a:srgbClr val="00B050"/>
                </a:solidFill>
              </a:rPr>
              <a:t>: </a:t>
            </a:r>
            <a:r>
              <a:rPr lang="en-US" sz="1400" dirty="0" err="1">
                <a:solidFill>
                  <a:srgbClr val="00B050"/>
                </a:solidFill>
              </a:rPr>
              <a:t>Unpooling</a:t>
            </a:r>
            <a:r>
              <a:rPr lang="en-US" sz="1400" dirty="0">
                <a:solidFill>
                  <a:srgbClr val="00B050"/>
                </a:solidFill>
              </a:rPr>
              <a:t> or </a:t>
            </a:r>
            <a:r>
              <a:rPr lang="en-US" sz="1400" dirty="0" err="1">
                <a:solidFill>
                  <a:srgbClr val="00B050"/>
                </a:solidFill>
              </a:rPr>
              <a:t>Strided</a:t>
            </a:r>
            <a:r>
              <a:rPr lang="en-US" sz="1400" dirty="0">
                <a:solidFill>
                  <a:srgbClr val="00B050"/>
                </a:solidFill>
              </a:rPr>
              <a:t> Transpose Convolution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60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Deep Neural Nets Do?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786" y="915010"/>
            <a:ext cx="2594714" cy="171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727" y="914401"/>
            <a:ext cx="2710073" cy="17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727" y="3034984"/>
            <a:ext cx="3052973" cy="130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987" y="2888688"/>
            <a:ext cx="2987201" cy="168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3250" y="2175954"/>
            <a:ext cx="1126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Classification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5100" y="2180451"/>
            <a:ext cx="2109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Approximation/Regression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5400" y="4248591"/>
            <a:ext cx="11195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Optimization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3867" y="4248591"/>
            <a:ext cx="9019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Clustering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7C835D2-15CB-41A8-AAEC-24B7C3D037D1}"/>
              </a:ext>
            </a:extLst>
          </p:cNvPr>
          <p:cNvSpPr txBox="1">
            <a:spLocks/>
          </p:cNvSpPr>
          <p:nvPr/>
        </p:nvSpPr>
        <p:spPr>
          <a:xfrm>
            <a:off x="609938" y="4773600"/>
            <a:ext cx="601313" cy="351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C10D-CD46-426F-915E-6C78530279C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21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Temperature Prediction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7E30B6-573B-4AE6-8AD6-C3FD824CA7BC}"/>
              </a:ext>
            </a:extLst>
          </p:cNvPr>
          <p:cNvSpPr txBox="1">
            <a:spLocks/>
          </p:cNvSpPr>
          <p:nvPr/>
        </p:nvSpPr>
        <p:spPr>
          <a:xfrm>
            <a:off x="609938" y="4773600"/>
            <a:ext cx="601313" cy="351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C10D-CD46-426F-915E-6C78530279C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7BFEB-AD8D-4289-A0DF-C8EA792F19FF}"/>
              </a:ext>
            </a:extLst>
          </p:cNvPr>
          <p:cNvSpPr txBox="1"/>
          <p:nvPr/>
        </p:nvSpPr>
        <p:spPr>
          <a:xfrm>
            <a:off x="5974223" y="3693224"/>
            <a:ext cx="2780339" cy="4308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Corbel" panose="020B0503020204020204" pitchFamily="34" charset="0"/>
              </a:rPr>
              <a:t>Notion of time!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62281" y="1179608"/>
            <a:ext cx="3046191" cy="24336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Inputs:</a:t>
            </a:r>
          </a:p>
          <a:p>
            <a:pPr marL="690750" lvl="3" indent="-285750"/>
            <a:r>
              <a:rPr lang="en-US" dirty="0"/>
              <a:t>Previous temperature</a:t>
            </a:r>
          </a:p>
          <a:p>
            <a:pPr marL="690750" lvl="3" indent="-285750"/>
            <a:r>
              <a:rPr lang="en-US" dirty="0"/>
              <a:t>Day/night indicator</a:t>
            </a:r>
          </a:p>
          <a:p>
            <a:pPr marL="690750" lvl="3" indent="-285750"/>
            <a:r>
              <a:rPr lang="en-US" dirty="0"/>
              <a:t>Humidity</a:t>
            </a:r>
          </a:p>
          <a:p>
            <a:pPr marL="690750" lvl="3" indent="-285750"/>
            <a:r>
              <a:rPr lang="en-US" dirty="0"/>
              <a:t>Atmospheric pressure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50" b="1" dirty="0"/>
              <a:t>Output:</a:t>
            </a:r>
          </a:p>
          <a:p>
            <a:pPr marL="747900" lvl="3" indent="-342900"/>
            <a:r>
              <a:rPr lang="en-US" dirty="0"/>
              <a:t>Temperature prediction</a:t>
            </a:r>
          </a:p>
          <a:p>
            <a:pPr marL="747900" lvl="3" indent="-342900"/>
            <a:endParaRPr lang="en-US" dirty="0"/>
          </a:p>
          <a:p>
            <a:pPr marL="747900" lvl="3" indent="-34290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changes fundamentally?</a:t>
            </a:r>
            <a:endParaRPr lang="en-GB" sz="1400" dirty="0"/>
          </a:p>
        </p:txBody>
      </p:sp>
      <p:pic>
        <p:nvPicPr>
          <p:cNvPr id="1026" name="Picture 2" descr="Temperature prediction by the neural network and ConWX. The network&amp;amp;#39;s... |  Download Scientific Diagram">
            <a:extLst>
              <a:ext uri="{FF2B5EF4-FFF2-40B4-BE49-F238E27FC236}">
                <a16:creationId xmlns:a16="http://schemas.microsoft.com/office/drawing/2014/main" id="{E8C24B4B-9DDA-43AC-B671-41E684EBC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1040211"/>
            <a:ext cx="5316681" cy="325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A35B78-73DE-4727-9E95-ED9F92235139}"/>
              </a:ext>
            </a:extLst>
          </p:cNvPr>
          <p:cNvSpPr txBox="1"/>
          <p:nvPr/>
        </p:nvSpPr>
        <p:spPr>
          <a:xfrm>
            <a:off x="754675" y="4260718"/>
            <a:ext cx="4554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i="0" dirty="0">
                <a:solidFill>
                  <a:srgbClr val="111111"/>
                </a:solidFill>
                <a:effectLst/>
                <a:latin typeface="Calibri (Body)"/>
              </a:rPr>
              <a:t>M. </a:t>
            </a:r>
            <a:r>
              <a:rPr lang="en-US" sz="800" b="0" i="0" dirty="0" err="1">
                <a:solidFill>
                  <a:srgbClr val="111111"/>
                </a:solidFill>
                <a:effectLst/>
                <a:latin typeface="Calibri (Body)"/>
              </a:rPr>
              <a:t>Wollsen</a:t>
            </a:r>
            <a:r>
              <a:rPr lang="en-US" sz="800" dirty="0">
                <a:solidFill>
                  <a:srgbClr val="111111"/>
                </a:solidFill>
                <a:latin typeface="Calibri (Body)"/>
              </a:rPr>
              <a:t> and B. N. Jorgensen, “</a:t>
            </a:r>
            <a:r>
              <a:rPr lang="en-US" sz="800" b="0" i="0" dirty="0">
                <a:solidFill>
                  <a:srgbClr val="111111"/>
                </a:solidFill>
                <a:effectLst/>
                <a:latin typeface="Calibri (Body)"/>
              </a:rPr>
              <a:t>Improved Local Weather Forecasts Using Artificial Neural Networks,” Advances in Intelligent Systems and Computing, 2015</a:t>
            </a:r>
          </a:p>
        </p:txBody>
      </p:sp>
    </p:spTree>
    <p:extLst>
      <p:ext uri="{BB962C8B-B14F-4D97-AF65-F5344CB8AC3E}">
        <p14:creationId xmlns:p14="http://schemas.microsoft.com/office/powerpoint/2010/main" val="648118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 unrolled recurrent neural networ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8" y="1138850"/>
            <a:ext cx="6025368" cy="15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 - Structure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027" y="3184113"/>
                <a:ext cx="4340698" cy="722419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State update: </a:t>
                </a: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Output: </a:t>
                </a: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027" y="3184113"/>
                <a:ext cx="4340698" cy="722419"/>
              </a:xfrm>
              <a:blipFill rotWithShape="0">
                <a:blip r:embed="rId3"/>
                <a:stretch>
                  <a:fillRect l="-2669" t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25</a:t>
            </a:fld>
            <a:endParaRPr lang="en-US" dirty="0"/>
          </a:p>
        </p:txBody>
      </p:sp>
      <p:pic>
        <p:nvPicPr>
          <p:cNvPr id="1026" name="Picture 2" descr="https://colah.github.io/posts/2015-08-Understanding-LSTMs/img/RNN-roll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7" y="1138850"/>
            <a:ext cx="1022209" cy="15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5040" y="4263772"/>
            <a:ext cx="36380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Based on</a:t>
            </a:r>
            <a:r>
              <a:rPr lang="en-GB" sz="800" dirty="0"/>
              <a:t>: https://colah.github.io/posts/2015-08-Understanding-LSTMs/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7BFEB-AD8D-4289-A0DF-C8EA792F19FF}"/>
              </a:ext>
            </a:extLst>
          </p:cNvPr>
          <p:cNvSpPr txBox="1"/>
          <p:nvPr/>
        </p:nvSpPr>
        <p:spPr>
          <a:xfrm>
            <a:off x="4571206" y="3315711"/>
            <a:ext cx="385585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/>
                </a:solidFill>
                <a:latin typeface="Corbel" panose="020B0503020204020204" pitchFamily="34" charset="0"/>
              </a:rPr>
              <a:t>Similar to a feed-forward neural network,</a:t>
            </a:r>
            <a:r>
              <a:rPr lang="en-US" sz="2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Corbel" panose="020B0503020204020204" pitchFamily="34" charset="0"/>
              </a:rPr>
              <a:t>but</a:t>
            </a:r>
            <a:r>
              <a:rPr lang="en-US" sz="2200" b="1" dirty="0">
                <a:solidFill>
                  <a:schemeClr val="bg2"/>
                </a:solidFill>
                <a:latin typeface="Corbel" panose="020B0503020204020204" pitchFamily="34" charset="0"/>
              </a:rPr>
              <a:t> very deep!</a:t>
            </a:r>
          </a:p>
        </p:txBody>
      </p:sp>
    </p:spTree>
    <p:extLst>
      <p:ext uri="{BB962C8B-B14F-4D97-AF65-F5344CB8AC3E}">
        <p14:creationId xmlns:p14="http://schemas.microsoft.com/office/powerpoint/2010/main" val="35450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 - Training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26</a:t>
            </a:fld>
            <a:endParaRPr lang="en-US" dirty="0"/>
          </a:p>
        </p:txBody>
      </p:sp>
      <p:pic>
        <p:nvPicPr>
          <p:cNvPr id="17" name="Picture 4" descr="An unrolled recurrent neural networ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8" y="1138850"/>
            <a:ext cx="6025368" cy="15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027" y="3184113"/>
                <a:ext cx="4333554" cy="1195006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State update: </a:t>
                </a: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Output: </a:t>
                </a: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400" dirty="0"/>
                  <a:t>	(special linear case!)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Cost function: </a:t>
                </a:r>
                <a14:m>
                  <m:oMath xmlns:m="http://schemas.openxmlformats.org/officeDocument/2006/math"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GB" dirty="0"/>
                  <a:t>   	</a:t>
                </a:r>
                <a:r>
                  <a:rPr lang="en-GB" sz="1400" dirty="0"/>
                  <a:t>(</a:t>
                </a:r>
                <a14:m>
                  <m:oMath xmlns:m="http://schemas.openxmlformats.org/officeDocument/2006/math">
                    <m:r>
                      <a:rPr lang="el-GR" sz="14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GB" sz="1400" dirty="0"/>
                  <a:t> for simplicity)</a:t>
                </a:r>
              </a:p>
            </p:txBody>
          </p:sp>
        </mc:Choice>
        <mc:Fallback xmlns="">
          <p:sp>
            <p:nvSpPr>
              <p:cNvPr id="1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027" y="3184113"/>
                <a:ext cx="4333554" cy="1195006"/>
              </a:xfrm>
              <a:blipFill rotWithShape="0">
                <a:blip r:embed="rId3"/>
                <a:stretch>
                  <a:fillRect l="-2672" t="-6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4650581" y="3233319"/>
                <a:ext cx="4460544" cy="102775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514350" rtl="0" eaLnBrk="1" latinLnBrk="0" hangingPunct="1">
                  <a:lnSpc>
                    <a:spcPts val="1800"/>
                  </a:lnSpc>
                  <a:spcBef>
                    <a:spcPts val="413"/>
                  </a:spcBef>
                  <a:spcAft>
                    <a:spcPts val="413"/>
                  </a:spcAft>
                  <a:buFont typeface="Arial" panose="020B0604020202020204" pitchFamily="34" charset="0"/>
                  <a:buNone/>
                  <a:defRPr sz="16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514350" rtl="0" eaLnBrk="1" latinLnBrk="0" hangingPunct="1">
                  <a:lnSpc>
                    <a:spcPts val="1800"/>
                  </a:lnSpc>
                  <a:spcBef>
                    <a:spcPts val="413"/>
                  </a:spcBef>
                  <a:spcAft>
                    <a:spcPts val="413"/>
                  </a:spcAft>
                  <a:buFont typeface="Arial" panose="020B0604020202020204" pitchFamily="34" charset="0"/>
                  <a:buNone/>
                  <a:defRPr sz="19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2pPr>
                <a:lvl3pPr marL="202500" indent="-202500" algn="l" defTabSz="514350" rtl="0" eaLnBrk="1" latinLnBrk="0" hangingPunct="1">
                  <a:lnSpc>
                    <a:spcPts val="1800"/>
                  </a:lnSpc>
                  <a:spcBef>
                    <a:spcPts val="413"/>
                  </a:spcBef>
                  <a:buClr>
                    <a:schemeClr val="bg2"/>
                  </a:buClr>
                  <a:buSzPct val="100000"/>
                  <a:buFont typeface="Arial" panose="020B0604020202020204" pitchFamily="34" charset="0"/>
                  <a:buChar char="•"/>
                  <a:defRPr sz="16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3pPr>
                <a:lvl4pPr marL="405000" indent="-202500" algn="l" defTabSz="514350" rtl="0" eaLnBrk="1" latinLnBrk="0" hangingPunct="1">
                  <a:lnSpc>
                    <a:spcPts val="1650"/>
                  </a:lnSpc>
                  <a:spcBef>
                    <a:spcPts val="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15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4pPr>
                <a:lvl5pPr marL="607500" indent="-202500" algn="l" defTabSz="514350" rtl="0" eaLnBrk="1" latinLnBrk="0" hangingPunct="1">
                  <a:lnSpc>
                    <a:spcPts val="15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5pPr>
                <a:lvl6pPr marL="1414463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8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13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8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b="1" dirty="0"/>
                  <a:t>Weight gradients: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l-G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𝑟𝑒𝑐</m:t>
                            </m:r>
                          </m:sub>
                        </m:sSub>
                      </m:den>
                    </m:f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f>
                          <m:fPr>
                            <m:ctrlPr>
                              <a:rPr lang="en-GB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l-G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num>
                          <m:den>
                            <m:r>
                              <a:rPr lang="en-GB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GB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𝑟𝑒𝑐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f>
                          <m:fPr>
                            <m:ctrlPr>
                              <a:rPr lang="en-GB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l-G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num>
                          <m:den>
                            <m:r>
                              <a:rPr lang="en-GB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1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en-GB" sz="1400" b="1" dirty="0"/>
              </a:p>
              <a:p>
                <a:r>
                  <a:rPr lang="en-GB" sz="1600" b="1" dirty="0"/>
                  <a:t>Last layer: </a:t>
                </a:r>
                <a:r>
                  <a:rPr lang="en-GB" sz="14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l-G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l-G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GB" sz="1400" i="1" dirty="0">
                  <a:latin typeface="Cambria Math" panose="02040503050406030204" pitchFamily="18" charset="0"/>
                </a:endParaRPr>
              </a:p>
              <a:p>
                <a:r>
                  <a:rPr lang="en-GB" sz="1600" b="1" dirty="0"/>
                  <a:t>Layer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b="1" dirty="0"/>
                  <a:t>: </a:t>
                </a:r>
                <a:r>
                  <a:rPr lang="en-GB" sz="14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l-G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l-G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GB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GB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l-G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81" y="3233319"/>
                <a:ext cx="4460544" cy="1027756"/>
              </a:xfrm>
              <a:prstGeom prst="rect">
                <a:avLst/>
              </a:prstGeom>
              <a:blipFill>
                <a:blip r:embed="rId4"/>
                <a:stretch>
                  <a:fillRect l="-2869" t="-37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F7BFEB-AD8D-4289-A0DF-C8EA792F19FF}"/>
                  </a:ext>
                </a:extLst>
              </p:cNvPr>
              <p:cNvSpPr txBox="1"/>
              <p:nvPr/>
            </p:nvSpPr>
            <p:spPr>
              <a:xfrm>
                <a:off x="5524820" y="4302818"/>
                <a:ext cx="2387600" cy="34624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50" dirty="0">
                    <a:solidFill>
                      <a:schemeClr val="bg2"/>
                    </a:solidFill>
                    <a:latin typeface="Corbel" panose="020B0503020204020204" pitchFamily="34" charset="0"/>
                  </a:rPr>
                  <a:t>Similar derivation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1650" b="1" dirty="0">
                  <a:solidFill>
                    <a:schemeClr val="bg2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2F7BFEB-AD8D-4289-A0DF-C8EA792F1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820" y="4302818"/>
                <a:ext cx="2387600" cy="346249"/>
              </a:xfrm>
              <a:prstGeom prst="rect">
                <a:avLst/>
              </a:prstGeom>
              <a:blipFill rotWithShape="0">
                <a:blip r:embed="rId5"/>
                <a:stretch>
                  <a:fillRect b="-10606"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819612" y="1015536"/>
            <a:ext cx="617188" cy="52847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 - Problems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0101" y="1253314"/>
                <a:ext cx="7922712" cy="3381619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/>
                  <a:t>Vanishing/exploding gradients: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r>
                  <a:rPr lang="en-GB" b="1" dirty="0"/>
                  <a:t>Layer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b="1" dirty="0"/>
                  <a:t>: </a:t>
                </a:r>
                <a:r>
                  <a:rPr lang="en-GB" sz="18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l-G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𝑟𝑒𝑐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Assume a simple case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</m:oMath>
                </a14:m>
                <a:r>
                  <a:rPr lang="en-US" dirty="0"/>
                  <a:t> is a scalar:</a:t>
                </a:r>
              </a:p>
              <a:p>
                <a:pPr marL="488250" lvl="2" indent="-285750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|&lt;1</m:t>
                    </m:r>
                  </m:oMath>
                </a14:m>
                <a:r>
                  <a:rPr lang="en-US" dirty="0"/>
                  <a:t>, gradients go to zero (</a:t>
                </a:r>
                <a:r>
                  <a:rPr lang="en-US" b="1" dirty="0"/>
                  <a:t>vanishing gradient!</a:t>
                </a:r>
                <a:r>
                  <a:rPr lang="en-US" dirty="0"/>
                  <a:t>)</a:t>
                </a:r>
              </a:p>
              <a:p>
                <a:pPr marL="488250" lvl="2" indent="-285750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gradients go to infinity (</a:t>
                </a:r>
                <a:r>
                  <a:rPr lang="en-US" b="1" dirty="0"/>
                  <a:t>exploding gradient!</a:t>
                </a:r>
                <a:r>
                  <a:rPr lang="en-US" dirty="0"/>
                  <a:t>)</a:t>
                </a:r>
              </a:p>
              <a:p>
                <a:pPr marL="488250" lvl="2" indent="-285750"/>
                <a:endParaRPr lang="en-US" dirty="0"/>
              </a:p>
              <a:p>
                <a:pPr marL="457200" lvl="1" indent="-457200">
                  <a:buFont typeface="+mj-lt"/>
                  <a:buAutoNum type="arabicPeriod" startAt="2"/>
                </a:pPr>
                <a:r>
                  <a:rPr lang="en-US" sz="2400" b="1" dirty="0"/>
                  <a:t>No long-term memory:</a:t>
                </a:r>
              </a:p>
              <a:p>
                <a:pPr marL="659700" lvl="2" indent="-457200"/>
                <a:r>
                  <a:rPr lang="en-US" dirty="0"/>
                  <a:t>Due to multiplicative update, the impact of past inputs is </a:t>
                </a:r>
                <a:r>
                  <a:rPr lang="en-US" b="1" dirty="0"/>
                  <a:t>“forgotten” too quickly!</a:t>
                </a:r>
              </a:p>
              <a:p>
                <a:pPr lvl="1"/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endParaRPr lang="en-GB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101" y="1253314"/>
                <a:ext cx="7922712" cy="3381619"/>
              </a:xfrm>
              <a:blipFill>
                <a:blip r:embed="rId2"/>
                <a:stretch>
                  <a:fillRect l="-2385" t="-6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Short-Term Memory (LSTM) RNNs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0100" y="1188000"/>
            <a:ext cx="7922712" cy="33816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Classic RNN: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LSTM RNN:</a:t>
            </a:r>
          </a:p>
        </p:txBody>
      </p:sp>
      <p:pic>
        <p:nvPicPr>
          <p:cNvPr id="3076" name="Picture 4" descr="A LSTM neural networ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61" y="2842054"/>
            <a:ext cx="4048918" cy="152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olah.github.io/posts/2015-08-Understanding-LSTMs/img/LSTM3-SimpleR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62" y="1132811"/>
            <a:ext cx="4048917" cy="15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F7BFEB-AD8D-4289-A0DF-C8EA792F19FF}"/>
              </a:ext>
            </a:extLst>
          </p:cNvPr>
          <p:cNvSpPr txBox="1"/>
          <p:nvPr/>
        </p:nvSpPr>
        <p:spPr>
          <a:xfrm>
            <a:off x="3934581" y="2828055"/>
            <a:ext cx="1433285" cy="154928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50" b="1" dirty="0">
              <a:solidFill>
                <a:schemeClr val="bg2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961" y="437734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/>
              <a:t>S. </a:t>
            </a:r>
            <a:r>
              <a:rPr lang="en-GB" sz="900" dirty="0" err="1"/>
              <a:t>Hochreiter</a:t>
            </a:r>
            <a:r>
              <a:rPr lang="en-GB" sz="900" dirty="0"/>
              <a:t>, J. </a:t>
            </a:r>
            <a:r>
              <a:rPr lang="en-GB" sz="900" dirty="0" err="1"/>
              <a:t>Schmidhuber</a:t>
            </a:r>
            <a:r>
              <a:rPr lang="en-GB" sz="900" dirty="0"/>
              <a:t>, "Long Short-Term Memory,“ 1997.</a:t>
            </a:r>
          </a:p>
        </p:txBody>
      </p:sp>
    </p:spTree>
    <p:extLst>
      <p:ext uri="{BB962C8B-B14F-4D97-AF65-F5344CB8AC3E}">
        <p14:creationId xmlns:p14="http://schemas.microsoft.com/office/powerpoint/2010/main" val="252114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83" y="2286178"/>
            <a:ext cx="3221610" cy="2100564"/>
          </a:xfrm>
          <a:prstGeom prst="rect">
            <a:avLst/>
          </a:prstGeom>
        </p:spPr>
      </p:pic>
      <p:pic>
        <p:nvPicPr>
          <p:cNvPr id="4104" name="Picture 8" descr="https://colah.github.io/posts/2015-08-Understanding-LSTMs/img/LSTM3-focus-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8" y="2290382"/>
            <a:ext cx="6784451" cy="2095526"/>
          </a:xfrm>
          <a:prstGeom prst="rect">
            <a:avLst/>
          </a:prstGeom>
          <a:solidFill>
            <a:srgbClr val="F1EFEF"/>
          </a:solidFill>
        </p:spPr>
      </p:pic>
      <p:pic>
        <p:nvPicPr>
          <p:cNvPr id="4106" name="Picture 10" descr="https://colah.github.io/posts/2015-08-Understanding-LSTMs/img/LSTM3-focus-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8" y="2280118"/>
            <a:ext cx="6790262" cy="2097321"/>
          </a:xfrm>
          <a:prstGeom prst="rect">
            <a:avLst/>
          </a:prstGeom>
          <a:solidFill>
            <a:srgbClr val="F1EFE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Short-Term Memory (LSTM) RNNs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7386"/>
                <a:ext cx="7569200" cy="233841"/>
              </a:xfrm>
            </p:spPr>
            <p:txBody>
              <a:bodyPr/>
              <a:lstStyle/>
              <a:p>
                <a:r>
                  <a:rPr lang="en-US" b="1" dirty="0"/>
                  <a:t>Main idea: </a:t>
                </a:r>
                <a:r>
                  <a:rPr lang="en-US" dirty="0"/>
                  <a:t>additional internal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can be conditionally erased and/or updated</a:t>
                </a:r>
              </a:p>
              <a:p>
                <a:pPr marL="488250" lvl="2" indent="-285750"/>
                <a:r>
                  <a:rPr lang="en-US" b="1" dirty="0"/>
                  <a:t>Forget gate </a:t>
                </a:r>
                <a:r>
                  <a:rPr lang="en-US" dirty="0"/>
                  <a:t>(clears state)</a:t>
                </a:r>
                <a:r>
                  <a:rPr lang="en-US" b="1" dirty="0"/>
                  <a:t> </a:t>
                </a:r>
              </a:p>
              <a:p>
                <a:pPr marL="488250" lvl="2" indent="-285750"/>
                <a:r>
                  <a:rPr lang="en-US" b="1" dirty="0"/>
                  <a:t>Update gate </a:t>
                </a:r>
                <a:r>
                  <a:rPr lang="en-US" dirty="0"/>
                  <a:t>(adds to state)</a:t>
                </a:r>
              </a:p>
              <a:p>
                <a:pPr marL="488250" lvl="2" indent="-285750"/>
                <a:r>
                  <a:rPr lang="en-US" b="1" dirty="0"/>
                  <a:t>Output gate </a:t>
                </a:r>
                <a:r>
                  <a:rPr lang="en-US" dirty="0"/>
                  <a:t>(produces output from new state, previous output, and input)</a:t>
                </a:r>
                <a:endParaRPr lang="en-GB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7386"/>
                <a:ext cx="7569200" cy="233841"/>
              </a:xfrm>
              <a:blipFill>
                <a:blip r:embed="rId5"/>
                <a:stretch>
                  <a:fillRect l="-1691" t="-36842" b="-436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Picture 12" descr="https://colah.github.io/posts/2015-08-Understanding-LSTMs/img/LSTM3-focus-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7" y="2267673"/>
            <a:ext cx="6770643" cy="2091261"/>
          </a:xfrm>
          <a:prstGeom prst="rect">
            <a:avLst/>
          </a:prstGeom>
          <a:solidFill>
            <a:srgbClr val="F1EFEF"/>
          </a:solidFill>
        </p:spPr>
      </p:pic>
    </p:spTree>
    <p:extLst>
      <p:ext uri="{BB962C8B-B14F-4D97-AF65-F5344CB8AC3E}">
        <p14:creationId xmlns:p14="http://schemas.microsoft.com/office/powerpoint/2010/main" val="6191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far: Image Classification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Image Recognition: By </a:t>
            </a:r>
            <a:r>
              <a:rPr lang="en-US" sz="1800" dirty="0" err="1"/>
              <a:t>AlexNet</a:t>
            </a:r>
            <a:endParaRPr lang="en-US" sz="1800" dirty="0"/>
          </a:p>
          <a:p>
            <a:pPr marL="488250" lvl="2" indent="-285750"/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/>
            <a:endParaRPr lang="en-US" sz="1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Afbeeldingsresultaat voor alexnet">
            <a:extLst>
              <a:ext uri="{FF2B5EF4-FFF2-40B4-BE49-F238E27FC236}">
                <a16:creationId xmlns:a16="http://schemas.microsoft.com/office/drawing/2014/main" id="{2C3A5EDA-7C39-4447-B50A-30D366D0A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0084" y="1709402"/>
            <a:ext cx="4192739" cy="170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cat image">
            <a:extLst>
              <a:ext uri="{FF2B5EF4-FFF2-40B4-BE49-F238E27FC236}">
                <a16:creationId xmlns:a16="http://schemas.microsoft.com/office/drawing/2014/main" id="{D167C379-9AFF-46BB-87C5-5018EA64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74" y="1591269"/>
            <a:ext cx="1807565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09E3D-B466-427B-B7D3-C02F1B3BF649}"/>
              </a:ext>
            </a:extLst>
          </p:cNvPr>
          <p:cNvCxnSpPr/>
          <p:nvPr/>
        </p:nvCxnSpPr>
        <p:spPr>
          <a:xfrm>
            <a:off x="6402381" y="2054431"/>
            <a:ext cx="0" cy="101917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A9F3AD0-8925-40ED-85D9-49BFDAD9D447}"/>
              </a:ext>
            </a:extLst>
          </p:cNvPr>
          <p:cNvSpPr txBox="1"/>
          <p:nvPr/>
        </p:nvSpPr>
        <p:spPr>
          <a:xfrm>
            <a:off x="6154745" y="3120065"/>
            <a:ext cx="857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Vector:</a:t>
            </a:r>
          </a:p>
          <a:p>
            <a:pPr algn="ctr"/>
            <a:r>
              <a:rPr lang="en-US" dirty="0"/>
              <a:t>4096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2A4EB4-8BC9-4EC2-B3C0-48515701BF06}"/>
              </a:ext>
            </a:extLst>
          </p:cNvPr>
          <p:cNvCxnSpPr>
            <a:cxnSpLocks/>
          </p:cNvCxnSpPr>
          <p:nvPr/>
        </p:nvCxnSpPr>
        <p:spPr>
          <a:xfrm>
            <a:off x="6477667" y="2699880"/>
            <a:ext cx="1247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61620CE-57CE-448F-8565-DB6498F25242}"/>
              </a:ext>
            </a:extLst>
          </p:cNvPr>
          <p:cNvSpPr txBox="1"/>
          <p:nvPr/>
        </p:nvSpPr>
        <p:spPr>
          <a:xfrm>
            <a:off x="6367120" y="1844289"/>
            <a:ext cx="1460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Fully-Connected:</a:t>
            </a:r>
          </a:p>
          <a:p>
            <a:pPr algn="ctr"/>
            <a:r>
              <a:rPr lang="en-US" sz="1600" dirty="0"/>
              <a:t>4096 to 1000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0D11F9-BE63-4577-8EFC-B32CB10EDB04}"/>
              </a:ext>
            </a:extLst>
          </p:cNvPr>
          <p:cNvSpPr txBox="1"/>
          <p:nvPr/>
        </p:nvSpPr>
        <p:spPr>
          <a:xfrm>
            <a:off x="7800727" y="1963853"/>
            <a:ext cx="1608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Class Scores</a:t>
            </a:r>
          </a:p>
          <a:p>
            <a:r>
              <a:rPr lang="en-US" dirty="0"/>
              <a:t>Cat</a:t>
            </a:r>
            <a:r>
              <a:rPr lang="en-US" b="1" dirty="0"/>
              <a:t>: 0.90</a:t>
            </a:r>
          </a:p>
          <a:p>
            <a:r>
              <a:rPr lang="en-US" dirty="0"/>
              <a:t>Dog: 0.05</a:t>
            </a:r>
          </a:p>
          <a:p>
            <a:r>
              <a:rPr lang="en-US" dirty="0"/>
              <a:t>Car: 0.01</a:t>
            </a:r>
          </a:p>
        </p:txBody>
      </p:sp>
    </p:spTree>
    <p:extLst>
      <p:ext uri="{BB962C8B-B14F-4D97-AF65-F5344CB8AC3E}">
        <p14:creationId xmlns:p14="http://schemas.microsoft.com/office/powerpoint/2010/main" val="8232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Recurrent Unit (GRU) RNNs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00" y="1188001"/>
            <a:ext cx="7922712" cy="772774"/>
          </a:xfrm>
        </p:spPr>
        <p:txBody>
          <a:bodyPr/>
          <a:lstStyle/>
          <a:p>
            <a:r>
              <a:rPr lang="en-US" dirty="0"/>
              <a:t>Simpler variant of the LSTM, but </a:t>
            </a:r>
            <a:r>
              <a:rPr lang="en-US" b="1" dirty="0"/>
              <a:t>very powerful and popular</a:t>
            </a:r>
          </a:p>
          <a:p>
            <a:pPr lvl="3"/>
            <a:r>
              <a:rPr lang="en-US" dirty="0"/>
              <a:t>Cell state and output state are </a:t>
            </a:r>
            <a:r>
              <a:rPr lang="en-US" b="1" dirty="0"/>
              <a:t>merged into one </a:t>
            </a:r>
            <a:r>
              <a:rPr lang="en-US" dirty="0"/>
              <a:t>(like in classic RNNs)</a:t>
            </a:r>
          </a:p>
          <a:p>
            <a:pPr lvl="3"/>
            <a:r>
              <a:rPr lang="en-US" dirty="0"/>
              <a:t>Single “</a:t>
            </a:r>
            <a:r>
              <a:rPr lang="en-US" b="1" dirty="0"/>
              <a:t>forget/update</a:t>
            </a:r>
            <a:r>
              <a:rPr lang="en-US" dirty="0"/>
              <a:t>” gate so that amount of update depends on amount of forgetting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181409"/>
            <a:ext cx="84322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K. Cho, B. van </a:t>
            </a:r>
            <a:r>
              <a:rPr lang="en-GB" sz="800" dirty="0" err="1"/>
              <a:t>Merrienboer</a:t>
            </a:r>
            <a:r>
              <a:rPr lang="en-GB" sz="800" dirty="0"/>
              <a:t>, C. </a:t>
            </a:r>
            <a:r>
              <a:rPr lang="en-GB" sz="800" dirty="0" err="1"/>
              <a:t>Gulcehre</a:t>
            </a:r>
            <a:r>
              <a:rPr lang="en-GB" sz="800" dirty="0"/>
              <a:t>, D. </a:t>
            </a:r>
            <a:r>
              <a:rPr lang="en-GB" sz="800" dirty="0" err="1"/>
              <a:t>Bahdanau</a:t>
            </a:r>
            <a:r>
              <a:rPr lang="en-GB" sz="800" dirty="0"/>
              <a:t>, F. </a:t>
            </a:r>
            <a:r>
              <a:rPr lang="en-GB" sz="800" dirty="0" err="1"/>
              <a:t>Bougares</a:t>
            </a:r>
            <a:r>
              <a:rPr lang="en-GB" sz="800" dirty="0"/>
              <a:t>, H. </a:t>
            </a:r>
            <a:r>
              <a:rPr lang="en-GB" sz="800" dirty="0" err="1"/>
              <a:t>Schwenk</a:t>
            </a:r>
            <a:r>
              <a:rPr lang="en-GB" sz="800" dirty="0"/>
              <a:t>, Y. </a:t>
            </a:r>
            <a:r>
              <a:rPr lang="en-GB" sz="800" dirty="0" err="1"/>
              <a:t>Bengio</a:t>
            </a:r>
            <a:r>
              <a:rPr lang="en-GB" sz="800" dirty="0"/>
              <a:t>, “Learning Phrase Representations using RNN Encoder-Decoder for Statistical Machine Translation,” 2014.</a:t>
            </a:r>
          </a:p>
        </p:txBody>
      </p:sp>
      <p:pic>
        <p:nvPicPr>
          <p:cNvPr id="5122" name="Picture 2" descr="A gated recurrent unit neural networ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51" y="1994643"/>
            <a:ext cx="6671216" cy="20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Traditional DNNs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7BFEB-AD8D-4289-A0DF-C8EA792F19FF}"/>
              </a:ext>
            </a:extLst>
          </p:cNvPr>
          <p:cNvSpPr txBox="1"/>
          <p:nvPr/>
        </p:nvSpPr>
        <p:spPr>
          <a:xfrm>
            <a:off x="609600" y="1291701"/>
            <a:ext cx="4213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DNNs achieve </a:t>
            </a:r>
            <a:r>
              <a:rPr lang="en-US" b="1" dirty="0">
                <a:solidFill>
                  <a:schemeClr val="bg2"/>
                </a:solidFill>
                <a:latin typeface="Corbel" panose="020B0503020204020204" pitchFamily="34" charset="0"/>
              </a:rPr>
              <a:t>remarkable</a:t>
            </a:r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Corbel" panose="020B0503020204020204" pitchFamily="34" charset="0"/>
              </a:rPr>
              <a:t>performance</a:t>
            </a:r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 for a wide range of applications (e.g., VGG network for image recognition)</a:t>
            </a:r>
          </a:p>
          <a:p>
            <a:endParaRPr lang="en-US" b="1" dirty="0">
              <a:solidFill>
                <a:schemeClr val="bg2"/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But traditional DNNs are “</a:t>
            </a:r>
            <a:r>
              <a:rPr lang="en-US" b="1" dirty="0">
                <a:solidFill>
                  <a:schemeClr val="bg2"/>
                </a:solidFill>
                <a:latin typeface="Corbel" panose="020B0503020204020204" pitchFamily="34" charset="0"/>
              </a:rPr>
              <a:t>black boxes</a:t>
            </a:r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Difficult to </a:t>
            </a:r>
            <a:r>
              <a:rPr lang="en-US" b="1" dirty="0">
                <a:solidFill>
                  <a:schemeClr val="bg2"/>
                </a:solidFill>
                <a:latin typeface="Corbel" panose="020B0503020204020204" pitchFamily="34" charset="0"/>
              </a:rPr>
              <a:t>interpret</a:t>
            </a:r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Difficult to </a:t>
            </a:r>
            <a:r>
              <a:rPr lang="en-US" b="1" dirty="0">
                <a:solidFill>
                  <a:schemeClr val="bg2"/>
                </a:solidFill>
                <a:latin typeface="Corbel" panose="020B0503020204020204" pitchFamily="34" charset="0"/>
              </a:rPr>
              <a:t>improve</a:t>
            </a:r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 architectures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Difficult to include </a:t>
            </a:r>
            <a:r>
              <a:rPr lang="en-US" b="1" dirty="0">
                <a:solidFill>
                  <a:schemeClr val="bg2"/>
                </a:solidFill>
                <a:latin typeface="Corbel" panose="020B0503020204020204" pitchFamily="34" charset="0"/>
              </a:rPr>
              <a:t>prior information</a:t>
            </a:r>
          </a:p>
        </p:txBody>
      </p:sp>
      <p:pic>
        <p:nvPicPr>
          <p:cNvPr id="7" name="Picture 2" descr="https://www.pyimagesearch.com/wp-content/uploads/2017/03/imagenet_vg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22" y="1495138"/>
            <a:ext cx="3709675" cy="21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Using Probabilistic Models &amp; Optimization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7BFEB-AD8D-4289-A0DF-C8EA792F19FF}"/>
              </a:ext>
            </a:extLst>
          </p:cNvPr>
          <p:cNvSpPr txBox="1"/>
          <p:nvPr/>
        </p:nvSpPr>
        <p:spPr>
          <a:xfrm>
            <a:off x="506569" y="1049677"/>
            <a:ext cx="710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Many inference tasks can be expressed using </a:t>
            </a:r>
            <a:r>
              <a:rPr lang="en-US" b="1" dirty="0">
                <a:solidFill>
                  <a:schemeClr val="bg2"/>
                </a:solidFill>
                <a:latin typeface="Corbel" panose="020B0503020204020204" pitchFamily="34" charset="0"/>
              </a:rPr>
              <a:t>probabilistic models</a:t>
            </a:r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7BFEB-AD8D-4289-A0DF-C8EA792F19FF}"/>
              </a:ext>
            </a:extLst>
          </p:cNvPr>
          <p:cNvSpPr txBox="1"/>
          <p:nvPr/>
        </p:nvSpPr>
        <p:spPr>
          <a:xfrm>
            <a:off x="564524" y="2660289"/>
            <a:ext cx="3382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Probabilistic models are </a:t>
            </a:r>
            <a:r>
              <a:rPr lang="en-US" b="1" dirty="0">
                <a:solidFill>
                  <a:schemeClr val="bg2"/>
                </a:solidFill>
                <a:latin typeface="Corbel" panose="020B0503020204020204" pitchFamily="34" charset="0"/>
              </a:rPr>
              <a:t>intuitive</a:t>
            </a:r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 and </a:t>
            </a:r>
            <a:r>
              <a:rPr lang="en-US" b="1" dirty="0">
                <a:solidFill>
                  <a:schemeClr val="bg2"/>
                </a:solidFill>
                <a:latin typeface="Corbel" panose="020B0503020204020204" pitchFamily="34" charset="0"/>
              </a:rPr>
              <a:t>knowledge about the problem </a:t>
            </a:r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can be easily incorporated</a:t>
            </a:r>
          </a:p>
        </p:txBody>
      </p:sp>
      <p:pic>
        <p:nvPicPr>
          <p:cNvPr id="2050" name="Picture 2" descr="https://qph.fs.quoracdn.net/main-qimg-022fd6a16ecc9de999e643bb34ae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73" y="2286398"/>
            <a:ext cx="4279766" cy="19479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543" y="1530010"/>
            <a:ext cx="2247899" cy="5404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Arrow: Down 6">
            <a:extLst>
              <a:ext uri="{FF2B5EF4-FFF2-40B4-BE49-F238E27FC236}">
                <a16:creationId xmlns:a16="http://schemas.microsoft.com/office/drawing/2014/main" id="{ABFE346A-04D0-4117-B775-C3C77728C07C}"/>
              </a:ext>
            </a:extLst>
          </p:cNvPr>
          <p:cNvSpPr/>
          <p:nvPr/>
        </p:nvSpPr>
        <p:spPr>
          <a:xfrm>
            <a:off x="4858645" y="1985634"/>
            <a:ext cx="254000" cy="461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95" y="3446358"/>
            <a:ext cx="7461091" cy="1131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Unfolding: Principle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7BFEB-AD8D-4289-A0DF-C8EA792F19FF}"/>
              </a:ext>
            </a:extLst>
          </p:cNvPr>
          <p:cNvSpPr txBox="1"/>
          <p:nvPr/>
        </p:nvSpPr>
        <p:spPr>
          <a:xfrm>
            <a:off x="506570" y="1086495"/>
            <a:ext cx="6073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Solving probabilistic models involves solving </a:t>
            </a:r>
            <a:r>
              <a:rPr lang="en-US" b="1" dirty="0">
                <a:solidFill>
                  <a:schemeClr val="bg2"/>
                </a:solidFill>
                <a:latin typeface="Corbel" panose="020B0503020204020204" pitchFamily="34" charset="0"/>
              </a:rPr>
              <a:t>very complex optimization problems </a:t>
            </a:r>
            <a:r>
              <a:rPr lang="en-US" dirty="0">
                <a:solidFill>
                  <a:schemeClr val="bg2"/>
                </a:solidFill>
                <a:latin typeface="Corbel" panose="020B0503020204020204" pitchFamily="34" charset="0"/>
              </a:rPr>
              <a:t>(often NP-hard), and iterative algorithms (e.g., gradient descent) are used in practice</a:t>
            </a:r>
          </a:p>
          <a:p>
            <a:endParaRPr lang="en-US" b="1" dirty="0">
              <a:solidFill>
                <a:schemeClr val="bg2"/>
              </a:solidFill>
              <a:latin typeface="Corbel" panose="020B0503020204020204" pitchFamily="34" charset="0"/>
            </a:endParaRPr>
          </a:p>
          <a:p>
            <a:r>
              <a:rPr lang="en-US" b="1" dirty="0">
                <a:solidFill>
                  <a:schemeClr val="bg2"/>
                </a:solidFill>
                <a:latin typeface="Corbel" panose="020B0503020204020204" pitchFamily="34" charset="0"/>
              </a:rPr>
              <a:t>In deep unfolding, every iteration of an iterative algorithm forms a layer of a DNN with trainable parameters</a:t>
            </a:r>
          </a:p>
        </p:txBody>
      </p:sp>
      <p:pic>
        <p:nvPicPr>
          <p:cNvPr id="3074" name="Picture 2" descr="Image result for admm converg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94" y="954779"/>
            <a:ext cx="2183077" cy="19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Down 6">
            <a:extLst>
              <a:ext uri="{FF2B5EF4-FFF2-40B4-BE49-F238E27FC236}">
                <a16:creationId xmlns:a16="http://schemas.microsoft.com/office/drawing/2014/main" id="{ABFE346A-04D0-4117-B775-C3C77728C07C}"/>
              </a:ext>
            </a:extLst>
          </p:cNvPr>
          <p:cNvSpPr/>
          <p:nvPr/>
        </p:nvSpPr>
        <p:spPr>
          <a:xfrm>
            <a:off x="1948020" y="3236682"/>
            <a:ext cx="254000" cy="367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6">
            <a:extLst>
              <a:ext uri="{FF2B5EF4-FFF2-40B4-BE49-F238E27FC236}">
                <a16:creationId xmlns:a16="http://schemas.microsoft.com/office/drawing/2014/main" id="{ABFE346A-04D0-4117-B775-C3C77728C07C}"/>
              </a:ext>
            </a:extLst>
          </p:cNvPr>
          <p:cNvSpPr/>
          <p:nvPr/>
        </p:nvSpPr>
        <p:spPr>
          <a:xfrm>
            <a:off x="4656877" y="3236682"/>
            <a:ext cx="254000" cy="345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7210" y="2918541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50349" y="2904197"/>
            <a:ext cx="81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t</a:t>
            </a:r>
            <a:endParaRPr lang="en-GB" dirty="0"/>
          </a:p>
        </p:txBody>
      </p:sp>
      <p:sp>
        <p:nvSpPr>
          <p:cNvPr id="15" name="Arrow: Down 6">
            <a:extLst>
              <a:ext uri="{FF2B5EF4-FFF2-40B4-BE49-F238E27FC236}">
                <a16:creationId xmlns:a16="http://schemas.microsoft.com/office/drawing/2014/main" id="{ABFE346A-04D0-4117-B775-C3C77728C07C}"/>
              </a:ext>
            </a:extLst>
          </p:cNvPr>
          <p:cNvSpPr/>
          <p:nvPr/>
        </p:nvSpPr>
        <p:spPr>
          <a:xfrm>
            <a:off x="6963681" y="3199835"/>
            <a:ext cx="254000" cy="345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87546" y="2856924"/>
            <a:ext cx="231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Post-processing </a:t>
            </a:r>
            <a:r>
              <a:rPr lang="en-US" sz="1200" dirty="0"/>
              <a:t>(optional)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860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  <p:bldP spid="14" grpId="0"/>
      <p:bldP spid="15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Unfolding: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00" y="1188000"/>
            <a:ext cx="7922712" cy="1043409"/>
          </a:xfrm>
        </p:spPr>
        <p:txBody>
          <a:bodyPr/>
          <a:lstStyle/>
          <a:p>
            <a:r>
              <a:rPr lang="en-US" dirty="0"/>
              <a:t>Iterative constrained optimization algorithms typically consist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 linear operation </a:t>
            </a:r>
            <a:r>
              <a:rPr lang="en-US" dirty="0"/>
              <a:t>(gradient step)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 non-linear operation </a:t>
            </a:r>
            <a:r>
              <a:rPr lang="en-US" dirty="0"/>
              <a:t>(constraint satisfaction)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747" y="2304121"/>
            <a:ext cx="4259832" cy="9533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27666" y="2707704"/>
            <a:ext cx="1260143" cy="294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Example: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3606645"/>
            <a:ext cx="7922712" cy="5218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gradients of these operations w.r.t. their inputs are usually well-defined, so we can use </a:t>
            </a:r>
            <a:r>
              <a:rPr lang="en-US" b="1" dirty="0"/>
              <a:t>standard backpropagation to train deep unfolded networks!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0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92919" y="3501833"/>
            <a:ext cx="5842319" cy="1295085"/>
            <a:chOff x="684195" y="2774804"/>
            <a:chExt cx="8134670" cy="18032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195" y="3446358"/>
              <a:ext cx="7461091" cy="1131688"/>
            </a:xfrm>
            <a:prstGeom prst="rect">
              <a:avLst/>
            </a:prstGeom>
          </p:spPr>
        </p:pic>
        <p:sp>
          <p:nvSpPr>
            <p:cNvPr id="9" name="Arrow: Down 6">
              <a:extLst>
                <a:ext uri="{FF2B5EF4-FFF2-40B4-BE49-F238E27FC236}">
                  <a16:creationId xmlns:a16="http://schemas.microsoft.com/office/drawing/2014/main" id="{ABFE346A-04D0-4117-B775-C3C77728C07C}"/>
                </a:ext>
              </a:extLst>
            </p:cNvPr>
            <p:cNvSpPr/>
            <p:nvPr/>
          </p:nvSpPr>
          <p:spPr>
            <a:xfrm>
              <a:off x="1948020" y="3236682"/>
              <a:ext cx="254000" cy="3677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6">
              <a:extLst>
                <a:ext uri="{FF2B5EF4-FFF2-40B4-BE49-F238E27FC236}">
                  <a16:creationId xmlns:a16="http://schemas.microsoft.com/office/drawing/2014/main" id="{ABFE346A-04D0-4117-B775-C3C77728C07C}"/>
                </a:ext>
              </a:extLst>
            </p:cNvPr>
            <p:cNvSpPr/>
            <p:nvPr/>
          </p:nvSpPr>
          <p:spPr>
            <a:xfrm>
              <a:off x="4656877" y="3236682"/>
              <a:ext cx="254000" cy="3454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47210" y="2863922"/>
              <a:ext cx="983765" cy="428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Layer 1</a:t>
              </a:r>
              <a:endParaRPr lang="en-GB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50349" y="2857380"/>
              <a:ext cx="941358" cy="428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Layer t</a:t>
              </a:r>
              <a:endParaRPr lang="en-GB" sz="1400" dirty="0"/>
            </a:p>
          </p:txBody>
        </p:sp>
        <p:sp>
          <p:nvSpPr>
            <p:cNvPr id="14" name="Arrow: Down 6">
              <a:extLst>
                <a:ext uri="{FF2B5EF4-FFF2-40B4-BE49-F238E27FC236}">
                  <a16:creationId xmlns:a16="http://schemas.microsoft.com/office/drawing/2014/main" id="{ABFE346A-04D0-4117-B775-C3C77728C07C}"/>
                </a:ext>
              </a:extLst>
            </p:cNvPr>
            <p:cNvSpPr/>
            <p:nvPr/>
          </p:nvSpPr>
          <p:spPr>
            <a:xfrm>
              <a:off x="6963681" y="3199835"/>
              <a:ext cx="254000" cy="3454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87546" y="2774804"/>
              <a:ext cx="2631319" cy="51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Post-processing</a:t>
              </a:r>
              <a:r>
                <a:rPr lang="en-US" dirty="0"/>
                <a:t> </a:t>
              </a:r>
              <a:r>
                <a:rPr lang="en-US" sz="1000" dirty="0"/>
                <a:t>(optional)</a:t>
              </a:r>
              <a:endParaRPr lang="en-GB" sz="1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Unfolding: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81379"/>
            <a:ext cx="8008961" cy="1043409"/>
          </a:xfrm>
        </p:spPr>
        <p:txBody>
          <a:bodyPr/>
          <a:lstStyle/>
          <a:p>
            <a:r>
              <a:rPr lang="en-US" b="1" dirty="0"/>
              <a:t>Cool observation: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iterative algorithm is obtained assuming some cost function (e.g., MSE)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BUT:</a:t>
            </a:r>
            <a:r>
              <a:rPr lang="en-US" dirty="0"/>
              <a:t> The deep unfolded network can be optimized for </a:t>
            </a:r>
            <a:r>
              <a:rPr lang="en-US" b="1" dirty="0"/>
              <a:t>any differentiable cost function!!!</a:t>
            </a:r>
          </a:p>
          <a:p>
            <a:endParaRPr lang="en-US" sz="1200" b="1" dirty="0"/>
          </a:p>
          <a:p>
            <a:r>
              <a:rPr lang="en-US" b="1" dirty="0"/>
              <a:t>Training problems: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Non-linear operators may not be differentiable              replace with “soft” versions!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Vanishing gradients                1) good known initial values, 2) incremental training,                                     					   3) windowed training, 4) multi-layer cost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35</a:t>
            </a:fld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637217" y="3088092"/>
            <a:ext cx="490498" cy="188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4967913" y="2753113"/>
            <a:ext cx="490498" cy="188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Compressed Sensing MRI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00" y="1188001"/>
            <a:ext cx="3884627" cy="2173385"/>
          </a:xfrm>
        </p:spPr>
        <p:txBody>
          <a:bodyPr/>
          <a:lstStyle/>
          <a:p>
            <a:r>
              <a:rPr lang="en-US" b="1" dirty="0"/>
              <a:t>Magnetic Resonance Imaging (MRI):</a:t>
            </a:r>
          </a:p>
          <a:p>
            <a:r>
              <a:rPr lang="en-US" dirty="0"/>
              <a:t>A non-invasive medical imaging technique used commonly for diagnostic reasons.</a:t>
            </a:r>
            <a:r>
              <a:rPr lang="en-US" b="1" dirty="0"/>
              <a:t> </a:t>
            </a:r>
          </a:p>
          <a:p>
            <a:endParaRPr lang="en-US" sz="1200" b="1" dirty="0"/>
          </a:p>
          <a:p>
            <a:r>
              <a:rPr lang="en-US" b="1" dirty="0"/>
              <a:t>Issues: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Uncomfortable for patient.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Patient movement destroys image.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36</a:t>
            </a:fld>
            <a:endParaRPr lang="en-US" dirty="0"/>
          </a:p>
        </p:txBody>
      </p:sp>
      <p:pic>
        <p:nvPicPr>
          <p:cNvPr id="1026" name="Picture 2" descr="Image result for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24" y="1151317"/>
            <a:ext cx="3710890" cy="247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94697" y="2206926"/>
            <a:ext cx="3884627" cy="388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7907" y="4017417"/>
            <a:ext cx="6016081" cy="3628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Highly desirable to minimize imaging duration!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38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Compressed Sensing MRI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00" y="1459464"/>
            <a:ext cx="3884627" cy="697949"/>
          </a:xfrm>
        </p:spPr>
        <p:txBody>
          <a:bodyPr/>
          <a:lstStyle/>
          <a:p>
            <a:r>
              <a:rPr lang="en-US" b="1" dirty="0"/>
              <a:t>Compressed Sensing:</a:t>
            </a:r>
          </a:p>
          <a:p>
            <a:r>
              <a:rPr lang="en-US" dirty="0"/>
              <a:t>A principled method to reconstruct </a:t>
            </a:r>
            <a:r>
              <a:rPr lang="en-US" b="1" dirty="0"/>
              <a:t>sparse </a:t>
            </a:r>
            <a:r>
              <a:rPr lang="en-US" dirty="0"/>
              <a:t>signals from very few samples.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7907" y="4017417"/>
            <a:ext cx="6016081" cy="3628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4098" name="Picture 2" descr="Image result for mr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7024" y="2269425"/>
            <a:ext cx="1435840" cy="17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mpressed sen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7" y="1179111"/>
            <a:ext cx="3547786" cy="273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2988675"/>
            <a:ext cx="2533650" cy="2380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MRI images are typically very sparse!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919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Compressed Sensing MRI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00" y="1095131"/>
            <a:ext cx="8533900" cy="1933819"/>
          </a:xfrm>
        </p:spPr>
        <p:txBody>
          <a:bodyPr/>
          <a:lstStyle/>
          <a:p>
            <a:r>
              <a:rPr lang="en-US" b="1" dirty="0"/>
              <a:t>Mathematical formulation of compressed sensing:</a:t>
            </a:r>
          </a:p>
          <a:p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 </a:t>
            </a:r>
            <a:r>
              <a:rPr lang="en-US" dirty="0"/>
              <a:t>is the sampling matrix, </a:t>
            </a:r>
            <a:r>
              <a:rPr lang="en-US" b="1" dirty="0"/>
              <a:t>x </a:t>
            </a:r>
            <a:r>
              <a:rPr lang="en-US" dirty="0"/>
              <a:t>is the (sparse) signal to be reconstructed, </a:t>
            </a:r>
            <a:r>
              <a:rPr lang="en-US" b="1" dirty="0"/>
              <a:t>y </a:t>
            </a:r>
            <a:r>
              <a:rPr lang="en-US" dirty="0"/>
              <a:t>are the samples.</a:t>
            </a:r>
          </a:p>
          <a:p>
            <a:endParaRPr lang="en-US" sz="1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94697" y="2206926"/>
            <a:ext cx="3884627" cy="388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445" y="1434488"/>
            <a:ext cx="4165954" cy="5178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599" y="2421535"/>
            <a:ext cx="6112169" cy="2987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Solved using iterative methods in practice, which can be unfolded!</a:t>
            </a:r>
          </a:p>
          <a:p>
            <a:endParaRPr lang="en-US" sz="12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20965" y="4303043"/>
            <a:ext cx="6112169" cy="252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</a:rPr>
              <a:t>Y. Yang, J. Sun, H. Li, Z. Xu, “ADMM-Net: A Deep Learning Approach for Compressive Sensing MRI,” NIPS 2016.</a:t>
            </a:r>
          </a:p>
          <a:p>
            <a:endParaRPr lang="en-US" sz="1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16" y="2746228"/>
            <a:ext cx="6978011" cy="159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6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Compressed Sensing MRI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39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148" y="938676"/>
            <a:ext cx="4852689" cy="271892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422796" y="3740202"/>
            <a:ext cx="6112169" cy="77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/>
              <a:t>Don’t be afraid!</a:t>
            </a:r>
          </a:p>
          <a:p>
            <a:pPr algn="ctr"/>
            <a:r>
              <a:rPr lang="en-US" dirty="0"/>
              <a:t>In most cases the gradients can be computed automatically using standard neural network frameworks (e.g., </a:t>
            </a:r>
            <a:r>
              <a:rPr lang="en-US" dirty="0" err="1"/>
              <a:t>Keras</a:t>
            </a:r>
            <a:r>
              <a:rPr lang="en-US" dirty="0"/>
              <a:t>).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45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D553-EE9D-4BD5-BE23-045480BC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Computer Vision Tasks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40166-ACBF-4B3A-96A1-80F23351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F208B-3124-4B7F-8FF3-1B4E18C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B3B87-F7DD-42C4-8ACA-292A0D09B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25" y="1560357"/>
            <a:ext cx="8362950" cy="2469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0A0D48-F2ED-4133-98B8-FFB059BA1E79}"/>
              </a:ext>
            </a:extLst>
          </p:cNvPr>
          <p:cNvSpPr txBox="1"/>
          <p:nvPr/>
        </p:nvSpPr>
        <p:spPr>
          <a:xfrm>
            <a:off x="828675" y="953481"/>
            <a:ext cx="1490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Semantic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Segmentation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D9E83-E1C0-4478-B1B6-A86E10F06607}"/>
              </a:ext>
            </a:extLst>
          </p:cNvPr>
          <p:cNvSpPr txBox="1"/>
          <p:nvPr/>
        </p:nvSpPr>
        <p:spPr>
          <a:xfrm>
            <a:off x="2795302" y="953481"/>
            <a:ext cx="1405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Classification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+Localization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B97138-DBD0-4B3E-AA29-CB6C575A101A}"/>
              </a:ext>
            </a:extLst>
          </p:cNvPr>
          <p:cNvSpPr txBox="1"/>
          <p:nvPr/>
        </p:nvSpPr>
        <p:spPr>
          <a:xfrm>
            <a:off x="5175475" y="912807"/>
            <a:ext cx="11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Object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Detection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49175-5AE3-4BF8-AFD2-FE113052473D}"/>
              </a:ext>
            </a:extLst>
          </p:cNvPr>
          <p:cNvSpPr txBox="1"/>
          <p:nvPr/>
        </p:nvSpPr>
        <p:spPr>
          <a:xfrm>
            <a:off x="6972576" y="930290"/>
            <a:ext cx="1490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Instance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Segmentation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7FF787-0231-4A19-A703-4201BF4226BE}"/>
              </a:ext>
            </a:extLst>
          </p:cNvPr>
          <p:cNvSpPr txBox="1"/>
          <p:nvPr/>
        </p:nvSpPr>
        <p:spPr>
          <a:xfrm>
            <a:off x="5874537" y="4027818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Multiple Object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29444-D168-448C-AD07-AD6FCEBC5DBD}"/>
              </a:ext>
            </a:extLst>
          </p:cNvPr>
          <p:cNvSpPr txBox="1"/>
          <p:nvPr/>
        </p:nvSpPr>
        <p:spPr>
          <a:xfrm>
            <a:off x="2861977" y="402781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Single Object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DB6A3-C8A3-4AFA-985F-6A913E2FC8E2}"/>
              </a:ext>
            </a:extLst>
          </p:cNvPr>
          <p:cNvSpPr txBox="1"/>
          <p:nvPr/>
        </p:nvSpPr>
        <p:spPr>
          <a:xfrm>
            <a:off x="848486" y="4027818"/>
            <a:ext cx="134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Pixel Classes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281396-9BB7-4E6E-9A46-AC56C759B3BA}"/>
              </a:ext>
            </a:extLst>
          </p:cNvPr>
          <p:cNvSpPr/>
          <p:nvPr/>
        </p:nvSpPr>
        <p:spPr>
          <a:xfrm>
            <a:off x="2536539" y="926351"/>
            <a:ext cx="2073561" cy="3470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81A2D9-FA66-4648-8382-3E44B2DD6020}"/>
              </a:ext>
            </a:extLst>
          </p:cNvPr>
          <p:cNvSpPr/>
          <p:nvPr/>
        </p:nvSpPr>
        <p:spPr>
          <a:xfrm>
            <a:off x="4578993" y="938677"/>
            <a:ext cx="2073561" cy="2721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974E1F-C841-4EC5-BA33-CD34634F9B3E}"/>
              </a:ext>
            </a:extLst>
          </p:cNvPr>
          <p:cNvSpPr/>
          <p:nvPr/>
        </p:nvSpPr>
        <p:spPr>
          <a:xfrm>
            <a:off x="6652554" y="953481"/>
            <a:ext cx="2227471" cy="2706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DC901A-966E-427C-8339-7420BDF28BC1}"/>
              </a:ext>
            </a:extLst>
          </p:cNvPr>
          <p:cNvSpPr/>
          <p:nvPr/>
        </p:nvSpPr>
        <p:spPr>
          <a:xfrm>
            <a:off x="4550209" y="3594579"/>
            <a:ext cx="4241366" cy="75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Compressed Sensing MRI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Sparse signal recovery for MRI.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1" y="992283"/>
            <a:ext cx="8514042" cy="3642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44629" y="2716886"/>
            <a:ext cx="1925392" cy="1918121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85800" y="2647218"/>
            <a:ext cx="1100138" cy="167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596683"/>
            <a:ext cx="1115670" cy="2079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Ground-truth image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8507"/>
            <a:ext cx="7778044" cy="27928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Applications:</a:t>
            </a:r>
          </a:p>
          <a:p>
            <a:pPr marL="545400" lvl="2" indent="-342900">
              <a:buFont typeface="+mj-lt"/>
              <a:buAutoNum type="arabicPeriod"/>
            </a:pPr>
            <a:r>
              <a:rPr lang="en-US" dirty="0"/>
              <a:t>There’s more to computer vision than classification!</a:t>
            </a:r>
          </a:p>
          <a:p>
            <a:pPr marL="545400" lvl="2" indent="-342900">
              <a:buFont typeface="+mj-lt"/>
              <a:buAutoNum type="arabicPeriod"/>
            </a:pPr>
            <a:r>
              <a:rPr lang="en-US" dirty="0"/>
              <a:t>Neural networks are more than just classifiers!</a:t>
            </a:r>
          </a:p>
          <a:p>
            <a:pPr lvl="2" indent="0">
              <a:buNone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50" b="1" dirty="0"/>
              <a:t>Techniques:</a:t>
            </a:r>
          </a:p>
          <a:p>
            <a:pPr marL="545400" lvl="2" indent="-342900">
              <a:buFont typeface="+mj-lt"/>
              <a:buAutoNum type="arabicPeriod"/>
            </a:pPr>
            <a:r>
              <a:rPr lang="en-US" dirty="0" err="1"/>
              <a:t>Unpooling</a:t>
            </a:r>
            <a:r>
              <a:rPr lang="en-US" dirty="0"/>
              <a:t> (Nearest Neighbor, Bed of Nails, Learned </a:t>
            </a:r>
            <a:r>
              <a:rPr lang="en-US" dirty="0" err="1"/>
              <a:t>Upsampling</a:t>
            </a:r>
            <a:r>
              <a:rPr lang="en-US" dirty="0"/>
              <a:t>) </a:t>
            </a:r>
          </a:p>
          <a:p>
            <a:pPr marL="545400" lvl="2" indent="-342900">
              <a:buFont typeface="+mj-lt"/>
              <a:buAutoNum type="arabicPeriod"/>
            </a:pPr>
            <a:r>
              <a:rPr lang="en-US" dirty="0"/>
              <a:t>Temporal NNs (RNNs, LSTMs, GRUs)</a:t>
            </a:r>
          </a:p>
          <a:p>
            <a:pPr marL="545400" lvl="2" indent="-342900">
              <a:buFont typeface="+mj-lt"/>
              <a:buAutoNum type="arabicPeriod"/>
            </a:pPr>
            <a:r>
              <a:rPr lang="en-US" dirty="0"/>
              <a:t>Model-based NNs (Deep Unfolding)</a:t>
            </a:r>
          </a:p>
          <a:p>
            <a:pPr marL="545400" lvl="2" indent="-342900">
              <a:buFont typeface="+mj-lt"/>
              <a:buAutoNum type="arabicPeriod"/>
            </a:pPr>
            <a:endParaRPr lang="en-US" sz="1350" dirty="0"/>
          </a:p>
          <a:p>
            <a:pPr marL="545400" lvl="2" indent="-342900">
              <a:buFont typeface="+mj-lt"/>
              <a:buAutoNum type="arabicPeriod"/>
            </a:pPr>
            <a:endParaRPr lang="en-US" sz="1350" dirty="0"/>
          </a:p>
          <a:p>
            <a:pPr marL="545400" lvl="2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7BFEB-AD8D-4289-A0DF-C8EA792F19FF}"/>
              </a:ext>
            </a:extLst>
          </p:cNvPr>
          <p:cNvSpPr txBox="1"/>
          <p:nvPr/>
        </p:nvSpPr>
        <p:spPr>
          <a:xfrm>
            <a:off x="675341" y="994621"/>
            <a:ext cx="7587129" cy="4308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Main theme: </a:t>
            </a:r>
            <a:r>
              <a:rPr lang="en-US" sz="2200" dirty="0">
                <a:solidFill>
                  <a:schemeClr val="accent2"/>
                </a:solidFill>
              </a:rPr>
              <a:t>applications and corresponding “specialized” NNs</a:t>
            </a:r>
            <a:endParaRPr lang="en-US" sz="2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0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752B-7727-45DF-9957-F89E0F14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BB587-C3C4-4354-8921-D27F2198B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Label each pixel in the image with</a:t>
            </a:r>
            <a:br>
              <a:rPr lang="en-US" dirty="0"/>
            </a:br>
            <a:r>
              <a:rPr lang="en-US" dirty="0"/>
              <a:t>a category label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differentiate instances, </a:t>
            </a:r>
            <a:br>
              <a:rPr lang="en-US" dirty="0"/>
            </a:br>
            <a:r>
              <a:rPr lang="en-US" dirty="0"/>
              <a:t>only care about pixels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2FAA8-9D5D-4182-B248-85CDB566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54EE5-2CE8-4D77-9DB2-A8AC6FAA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1F1CD-3624-4A70-8829-52267A24D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738" y="1186781"/>
            <a:ext cx="4480387" cy="329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7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D09F-2D3A-48BD-B96D-96EEA33D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Semantic Segmentation Idea: a Sliding Window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18186-3443-452C-B000-569C0D92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C173B-CE18-4B08-B6BE-85FE8857C5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612" y="1176203"/>
            <a:ext cx="7569200" cy="3114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DAB5A3-23F7-4A76-BEDB-584FEA0CC7FE}"/>
              </a:ext>
            </a:extLst>
          </p:cNvPr>
          <p:cNvSpPr txBox="1"/>
          <p:nvPr/>
        </p:nvSpPr>
        <p:spPr>
          <a:xfrm>
            <a:off x="2317744" y="4281525"/>
            <a:ext cx="4261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Farabet</a:t>
            </a:r>
            <a:r>
              <a:rPr lang="en-US" sz="1000" dirty="0">
                <a:solidFill>
                  <a:schemeClr val="accent2"/>
                </a:solidFill>
              </a:rPr>
              <a:t> et al. “Learning </a:t>
            </a:r>
            <a:r>
              <a:rPr lang="en-US" sz="1000" dirty="0" err="1">
                <a:solidFill>
                  <a:schemeClr val="accent2"/>
                </a:solidFill>
              </a:rPr>
              <a:t>Hierachical</a:t>
            </a:r>
            <a:r>
              <a:rPr lang="en-US" sz="1000" dirty="0">
                <a:solidFill>
                  <a:schemeClr val="accent2"/>
                </a:solidFill>
              </a:rPr>
              <a:t> Features for Scene Labeling” (TPAMI 2013)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F026C-C3F5-4A0A-9D87-5307E8843762}"/>
              </a:ext>
            </a:extLst>
          </p:cNvPr>
          <p:cNvSpPr txBox="1"/>
          <p:nvPr/>
        </p:nvSpPr>
        <p:spPr>
          <a:xfrm>
            <a:off x="558800" y="849776"/>
            <a:ext cx="642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Very inefficient, no reuse of features between overlapping patches</a:t>
            </a:r>
          </a:p>
        </p:txBody>
      </p:sp>
    </p:spTree>
    <p:extLst>
      <p:ext uri="{BB962C8B-B14F-4D97-AF65-F5344CB8AC3E}">
        <p14:creationId xmlns:p14="http://schemas.microsoft.com/office/powerpoint/2010/main" val="5784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0564-3083-409D-8C8B-50F3C351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 Idea: Fully Convolutional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F2A7-7A02-4D7B-B3AE-2D1FBBA2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0" y="1048300"/>
            <a:ext cx="7922712" cy="338161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Convolutions at the original image resolution will be very expensive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F5919-5840-4B25-BF50-F57B8223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2EBAC-D328-4F26-BFE4-8E534C27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D58A0-821C-4CE5-ADBF-05EC2193D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00" y="1338895"/>
            <a:ext cx="8496300" cy="32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DA6B-6F6C-47A6-84B7-2BE73E96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 Idea: Fully Convolutional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6A022-970D-405A-8AC2-0FF240648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0" y="1188001"/>
            <a:ext cx="7922712" cy="222446"/>
          </a:xfrm>
        </p:spPr>
        <p:txBody>
          <a:bodyPr/>
          <a:lstStyle/>
          <a:p>
            <a:r>
              <a:rPr lang="en-US" dirty="0"/>
              <a:t>Design a network as series of convolution layers, with </a:t>
            </a:r>
            <a:r>
              <a:rPr lang="en-US" b="1" dirty="0" err="1">
                <a:solidFill>
                  <a:srgbClr val="FF0000"/>
                </a:solidFill>
              </a:rPr>
              <a:t>downsampling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00B050"/>
                </a:solidFill>
              </a:rPr>
              <a:t>upsampling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9DB46-A1F7-446B-93EB-47D19E82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37C90-FD75-46EA-8402-811F38E3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3A429-81FB-4C76-972F-B8D6E2120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56" y="1912757"/>
            <a:ext cx="8394700" cy="222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259D5C-21B2-4C10-81D7-888E99808DDE}"/>
              </a:ext>
            </a:extLst>
          </p:cNvPr>
          <p:cNvSpPr txBox="1"/>
          <p:nvPr/>
        </p:nvSpPr>
        <p:spPr>
          <a:xfrm>
            <a:off x="2208638" y="4135257"/>
            <a:ext cx="4451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Long et al. “Fully Convolutional Networks for Semantic Segmentation”  CVPR 2015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B6A022-970D-405A-8AC2-0FF240648166}"/>
              </a:ext>
            </a:extLst>
          </p:cNvPr>
          <p:cNvSpPr txBox="1">
            <a:spLocks/>
          </p:cNvSpPr>
          <p:nvPr/>
        </p:nvSpPr>
        <p:spPr>
          <a:xfrm>
            <a:off x="609600" y="1515798"/>
            <a:ext cx="4183029" cy="285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</a:rPr>
              <a:t>Downsampling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Pooling or </a:t>
            </a:r>
            <a:r>
              <a:rPr lang="en-US" dirty="0" err="1">
                <a:solidFill>
                  <a:srgbClr val="FF0000"/>
                </a:solidFill>
              </a:rPr>
              <a:t>strided</a:t>
            </a:r>
            <a:r>
              <a:rPr lang="en-US" dirty="0">
                <a:solidFill>
                  <a:srgbClr val="FF0000"/>
                </a:solidFill>
              </a:rPr>
              <a:t> convolution</a:t>
            </a:r>
            <a:r>
              <a:rPr lang="en-US" b="1" dirty="0">
                <a:solidFill>
                  <a:srgbClr val="00B050"/>
                </a:solidFill>
              </a:rPr>
              <a:t>					</a:t>
            </a:r>
            <a:endParaRPr lang="en-US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B6A022-970D-405A-8AC2-0FF240648166}"/>
              </a:ext>
            </a:extLst>
          </p:cNvPr>
          <p:cNvSpPr txBox="1">
            <a:spLocks/>
          </p:cNvSpPr>
          <p:nvPr/>
        </p:nvSpPr>
        <p:spPr>
          <a:xfrm>
            <a:off x="5510805" y="1516447"/>
            <a:ext cx="1466724" cy="252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00B050"/>
                </a:solidFill>
              </a:rPr>
              <a:t>Upsampling</a:t>
            </a:r>
            <a:r>
              <a:rPr lang="en-US" b="1" dirty="0">
                <a:solidFill>
                  <a:srgbClr val="00B050"/>
                </a:solidFill>
              </a:rPr>
              <a:t>: </a:t>
            </a:r>
            <a:r>
              <a:rPr lang="en-US" dirty="0">
                <a:solidFill>
                  <a:srgbClr val="00B050"/>
                </a:solidFill>
              </a:rPr>
              <a:t>???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86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2FAC-F706-4DE8-97C7-583C0E05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In-Network </a:t>
            </a:r>
            <a:r>
              <a:rPr lang="en-US" dirty="0" err="1"/>
              <a:t>Upsampling</a:t>
            </a:r>
            <a:r>
              <a:rPr lang="en-US" dirty="0"/>
              <a:t>: “</a:t>
            </a:r>
            <a:r>
              <a:rPr lang="en-US" dirty="0" err="1"/>
              <a:t>Unpooling</a:t>
            </a:r>
            <a:r>
              <a:rPr lang="en-US" dirty="0"/>
              <a:t>”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A52FE-8D23-47E3-B64B-6503B588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7A9EF-AA08-49AE-9AE9-47D6F6D8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B90E1-7FBF-4AD1-8A39-0DF30C756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0" y="1676400"/>
            <a:ext cx="8823930" cy="2413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3C44EA-A3B7-4089-8F34-EC18FE80BD43}"/>
              </a:ext>
            </a:extLst>
          </p:cNvPr>
          <p:cNvSpPr/>
          <p:nvPr/>
        </p:nvSpPr>
        <p:spPr>
          <a:xfrm>
            <a:off x="4353493" y="1300363"/>
            <a:ext cx="4662419" cy="310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6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Ue">
  <a:themeElements>
    <a:clrScheme name="TUe_kleuren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101073"/>
      </a:accent2>
      <a:accent3>
        <a:srgbClr val="0066CC"/>
      </a:accent3>
      <a:accent4>
        <a:srgbClr val="00A2DE"/>
      </a:accent4>
      <a:accent5>
        <a:srgbClr val="84D200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presentatie16x9.potx" id="{770E10A8-3EF9-4F7C-A886-D4D190AA35FD}" vid="{61C23782-C5E4-40BF-AE15-3E192F0EFF6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TUe_presentatie16x9</Template>
  <TotalTime>3903</TotalTime>
  <Words>1658</Words>
  <Application>Microsoft Office PowerPoint</Application>
  <PresentationFormat>On-screen Show (16:9)</PresentationFormat>
  <Paragraphs>335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(Body)</vt:lpstr>
      <vt:lpstr>Calibri Light</vt:lpstr>
      <vt:lpstr>Cambria Math</vt:lpstr>
      <vt:lpstr>Corbel</vt:lpstr>
      <vt:lpstr>TUe</vt:lpstr>
      <vt:lpstr>Custom Design</vt:lpstr>
      <vt:lpstr>1_Custom Design</vt:lpstr>
      <vt:lpstr>Deep Learning Applications and Advanced DNNs</vt:lpstr>
      <vt:lpstr>Outline of Today’s Lecture</vt:lpstr>
      <vt:lpstr>So far: Image Classification</vt:lpstr>
      <vt:lpstr>Other Computer Vision Tasks</vt:lpstr>
      <vt:lpstr>Semantic Segmentation</vt:lpstr>
      <vt:lpstr>Naïve Semantic Segmentation Idea: a Sliding Window</vt:lpstr>
      <vt:lpstr>Semantic Segmentation Idea: Fully Convolutional</vt:lpstr>
      <vt:lpstr>Semantic Segmentation Idea: Fully Convolutional</vt:lpstr>
      <vt:lpstr>In-Network Upsampling: “Unpooling” </vt:lpstr>
      <vt:lpstr>In-Network Upsampling: “Max Unpooling”</vt:lpstr>
      <vt:lpstr>Learnable Upsampling: Transpose Convolution</vt:lpstr>
      <vt:lpstr>Learnable Upsampling: Transpose Convolution</vt:lpstr>
      <vt:lpstr>Learnable Upsampling: Transpose Convolution</vt:lpstr>
      <vt:lpstr>Learnable Upsampling: Transpose Convolution</vt:lpstr>
      <vt:lpstr>Learnable Upsampling: Transpose Convolution</vt:lpstr>
      <vt:lpstr>Learnable Upsampling: Transpose Convolution</vt:lpstr>
      <vt:lpstr>Learnable Upsampling: Transpose Convolution</vt:lpstr>
      <vt:lpstr>Learnable Upsampling: Transpose Convolution</vt:lpstr>
      <vt:lpstr>Learnable Upsampling: Transpose Convolution</vt:lpstr>
      <vt:lpstr>Learnable Upsampling: Transpose Convolution</vt:lpstr>
      <vt:lpstr>Learnable Upsampling: Transpose Convolution</vt:lpstr>
      <vt:lpstr>Semantic Segmentation Idea: Fully Convolutional</vt:lpstr>
      <vt:lpstr>What Else Can Deep Neural Nets Do?</vt:lpstr>
      <vt:lpstr>Application: Temperature Prediction</vt:lpstr>
      <vt:lpstr>Recurrent Neural Networks - Structure</vt:lpstr>
      <vt:lpstr>Recurrent Neural Networks - Training</vt:lpstr>
      <vt:lpstr>Recurrent Neural Networks - Problems</vt:lpstr>
      <vt:lpstr>Long Short-Term Memory (LSTM) RNNs</vt:lpstr>
      <vt:lpstr>Long Short-Term Memory (LSTM) RNNs</vt:lpstr>
      <vt:lpstr>Gated Recurrent Unit (GRU) RNNs</vt:lpstr>
      <vt:lpstr>Problems With Traditional DNNs</vt:lpstr>
      <vt:lpstr>Inference Using Probabilistic Models &amp; Optimization</vt:lpstr>
      <vt:lpstr>Deep Unfolding: Principle</vt:lpstr>
      <vt:lpstr>Deep Unfolding: Training</vt:lpstr>
      <vt:lpstr>Deep Unfolding: Training</vt:lpstr>
      <vt:lpstr>Applications: Compressed Sensing MRI</vt:lpstr>
      <vt:lpstr>Applications: Compressed Sensing MRI</vt:lpstr>
      <vt:lpstr>Applications: Compressed Sensing MRI</vt:lpstr>
      <vt:lpstr>Applications: Compressed Sensing MRI</vt:lpstr>
      <vt:lpstr>Applications: Compressed Sensing MRI</vt:lpstr>
      <vt:lpstr>Take-Home Messages</vt:lpstr>
    </vt:vector>
  </TitlesOfParts>
  <Company>TU/e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Ulker, B.</dc:creator>
  <cp:lastModifiedBy>Balatsoukas Stimming, Alexios</cp:lastModifiedBy>
  <cp:revision>472</cp:revision>
  <dcterms:created xsi:type="dcterms:W3CDTF">2018-09-14T08:41:13Z</dcterms:created>
  <dcterms:modified xsi:type="dcterms:W3CDTF">2022-03-15T16:00:36Z</dcterms:modified>
</cp:coreProperties>
</file>